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02"/>
  </p:notesMasterIdLst>
  <p:handoutMasterIdLst>
    <p:handoutMasterId r:id="rId103"/>
  </p:handoutMasterIdLst>
  <p:sldIdLst>
    <p:sldId id="431" r:id="rId2"/>
    <p:sldId id="335" r:id="rId3"/>
    <p:sldId id="337" r:id="rId4"/>
    <p:sldId id="419" r:id="rId5"/>
    <p:sldId id="341" r:id="rId6"/>
    <p:sldId id="334" r:id="rId7"/>
    <p:sldId id="339" r:id="rId8"/>
    <p:sldId id="501" r:id="rId9"/>
    <p:sldId id="420" r:id="rId10"/>
    <p:sldId id="342" r:id="rId11"/>
    <p:sldId id="432" r:id="rId12"/>
    <p:sldId id="542" r:id="rId13"/>
    <p:sldId id="433" r:id="rId14"/>
    <p:sldId id="438" r:id="rId15"/>
    <p:sldId id="502" r:id="rId16"/>
    <p:sldId id="503" r:id="rId17"/>
    <p:sldId id="544" r:id="rId18"/>
    <p:sldId id="545" r:id="rId19"/>
    <p:sldId id="500" r:id="rId20"/>
    <p:sldId id="552" r:id="rId21"/>
    <p:sldId id="548" r:id="rId22"/>
    <p:sldId id="436" r:id="rId23"/>
    <p:sldId id="550" r:id="rId24"/>
    <p:sldId id="421" r:id="rId25"/>
    <p:sldId id="441" r:id="rId26"/>
    <p:sldId id="442" r:id="rId27"/>
    <p:sldId id="498" r:id="rId28"/>
    <p:sldId id="443" r:id="rId29"/>
    <p:sldId id="444" r:id="rId30"/>
    <p:sldId id="445" r:id="rId31"/>
    <p:sldId id="446" r:id="rId32"/>
    <p:sldId id="447" r:id="rId33"/>
    <p:sldId id="553" r:id="rId34"/>
    <p:sldId id="449" r:id="rId35"/>
    <p:sldId id="535" r:id="rId36"/>
    <p:sldId id="451" r:id="rId37"/>
    <p:sldId id="452" r:id="rId38"/>
    <p:sldId id="537" r:id="rId39"/>
    <p:sldId id="536" r:id="rId40"/>
    <p:sldId id="538" r:id="rId41"/>
    <p:sldId id="540" r:id="rId42"/>
    <p:sldId id="457" r:id="rId43"/>
    <p:sldId id="541" r:id="rId44"/>
    <p:sldId id="459" r:id="rId45"/>
    <p:sldId id="460" r:id="rId46"/>
    <p:sldId id="461" r:id="rId47"/>
    <p:sldId id="462" r:id="rId48"/>
    <p:sldId id="422" r:id="rId49"/>
    <p:sldId id="526" r:id="rId50"/>
    <p:sldId id="510" r:id="rId51"/>
    <p:sldId id="465" r:id="rId52"/>
    <p:sldId id="466" r:id="rId53"/>
    <p:sldId id="467" r:id="rId54"/>
    <p:sldId id="511" r:id="rId55"/>
    <p:sldId id="468" r:id="rId56"/>
    <p:sldId id="512" r:id="rId57"/>
    <p:sldId id="513" r:id="rId58"/>
    <p:sldId id="470" r:id="rId59"/>
    <p:sldId id="514" r:id="rId60"/>
    <p:sldId id="517" r:id="rId61"/>
    <p:sldId id="423" r:id="rId62"/>
    <p:sldId id="518" r:id="rId63"/>
    <p:sldId id="520" r:id="rId64"/>
    <p:sldId id="472" r:id="rId65"/>
    <p:sldId id="521" r:id="rId66"/>
    <p:sldId id="425" r:id="rId67"/>
    <p:sldId id="473" r:id="rId68"/>
    <p:sldId id="426" r:id="rId69"/>
    <p:sldId id="475" r:id="rId70"/>
    <p:sldId id="523" r:id="rId71"/>
    <p:sldId id="476" r:id="rId72"/>
    <p:sldId id="477" r:id="rId73"/>
    <p:sldId id="478" r:id="rId74"/>
    <p:sldId id="479" r:id="rId75"/>
    <p:sldId id="527" r:id="rId76"/>
    <p:sldId id="481" r:id="rId77"/>
    <p:sldId id="528" r:id="rId78"/>
    <p:sldId id="529" r:id="rId79"/>
    <p:sldId id="530" r:id="rId80"/>
    <p:sldId id="427" r:id="rId81"/>
    <p:sldId id="531" r:id="rId82"/>
    <p:sldId id="484" r:id="rId83"/>
    <p:sldId id="485" r:id="rId84"/>
    <p:sldId id="486" r:id="rId85"/>
    <p:sldId id="487" r:id="rId86"/>
    <p:sldId id="488" r:id="rId87"/>
    <p:sldId id="489" r:id="rId88"/>
    <p:sldId id="428" r:id="rId89"/>
    <p:sldId id="490" r:id="rId90"/>
    <p:sldId id="491" r:id="rId91"/>
    <p:sldId id="492" r:id="rId92"/>
    <p:sldId id="493" r:id="rId93"/>
    <p:sldId id="554" r:id="rId94"/>
    <p:sldId id="494" r:id="rId95"/>
    <p:sldId id="533" r:id="rId96"/>
    <p:sldId id="429" r:id="rId97"/>
    <p:sldId id="495" r:id="rId98"/>
    <p:sldId id="496" r:id="rId99"/>
    <p:sldId id="430" r:id="rId100"/>
    <p:sldId id="497" r:id="rId101"/>
  </p:sldIdLst>
  <p:sldSz cx="115204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표지" id="{32EAF869-DCFD-48D9-A125-186BED8E8932}">
          <p14:sldIdLst>
            <p14:sldId id="431"/>
          </p14:sldIdLst>
        </p14:section>
        <p14:section name="히스토리" id="{3AD66439-EA42-4E56-8507-C9E7A3E3D96B}">
          <p14:sldIdLst>
            <p14:sldId id="335"/>
          </p14:sldIdLst>
        </p14:section>
        <p14:section name="IA" id="{E6EF449B-A1C2-42F1-9685-CA7997592C95}">
          <p14:sldIdLst>
            <p14:sldId id="337"/>
          </p14:sldIdLst>
        </p14:section>
        <p14:section name="01. 관리자 로그인" id="{8F7EF432-0CE7-4627-B82C-83E392D9A245}">
          <p14:sldIdLst>
            <p14:sldId id="419"/>
            <p14:sldId id="341"/>
          </p14:sldIdLst>
        </p14:section>
        <p14:section name="02. GNB, 서브 레이아웃" id="{5C446C3A-E8D4-4798-AFD8-4A85BCCB0E0F}">
          <p14:sldIdLst>
            <p14:sldId id="334"/>
            <p14:sldId id="339"/>
            <p14:sldId id="501"/>
          </p14:sldIdLst>
        </p14:section>
        <p14:section name="03.주문관리" id="{71E08C1E-DD18-4B10-A225-7667B5668485}">
          <p14:sldIdLst>
            <p14:sldId id="420"/>
            <p14:sldId id="342"/>
            <p14:sldId id="432"/>
            <p14:sldId id="542"/>
            <p14:sldId id="433"/>
            <p14:sldId id="438"/>
            <p14:sldId id="502"/>
            <p14:sldId id="503"/>
            <p14:sldId id="544"/>
            <p14:sldId id="545"/>
            <p14:sldId id="500"/>
            <p14:sldId id="552"/>
            <p14:sldId id="548"/>
            <p14:sldId id="436"/>
            <p14:sldId id="550"/>
          </p14:sldIdLst>
        </p14:section>
        <p14:section name="04. 게시판 관리" id="{FBFAA4ED-2456-41A9-A348-3461C16D5E06}">
          <p14:sldIdLst>
            <p14:sldId id="421"/>
            <p14:sldId id="441"/>
            <p14:sldId id="442"/>
            <p14:sldId id="498"/>
            <p14:sldId id="443"/>
            <p14:sldId id="444"/>
            <p14:sldId id="445"/>
            <p14:sldId id="446"/>
            <p14:sldId id="447"/>
            <p14:sldId id="553"/>
            <p14:sldId id="449"/>
            <p14:sldId id="535"/>
            <p14:sldId id="451"/>
            <p14:sldId id="452"/>
            <p14:sldId id="537"/>
            <p14:sldId id="536"/>
            <p14:sldId id="538"/>
            <p14:sldId id="540"/>
            <p14:sldId id="457"/>
            <p14:sldId id="541"/>
            <p14:sldId id="459"/>
            <p14:sldId id="460"/>
            <p14:sldId id="461"/>
            <p14:sldId id="462"/>
          </p14:sldIdLst>
        </p14:section>
        <p14:section name="05. 회원관리" id="{9181F406-E811-4714-BF7B-B20EF2832E85}">
          <p14:sldIdLst>
            <p14:sldId id="422"/>
            <p14:sldId id="526"/>
            <p14:sldId id="510"/>
            <p14:sldId id="465"/>
            <p14:sldId id="466"/>
            <p14:sldId id="467"/>
            <p14:sldId id="511"/>
            <p14:sldId id="468"/>
            <p14:sldId id="512"/>
            <p14:sldId id="513"/>
            <p14:sldId id="470"/>
            <p14:sldId id="514"/>
            <p14:sldId id="517"/>
          </p14:sldIdLst>
        </p14:section>
        <p14:section name="06. 메인상품 관리" id="{C2D482C1-9A8A-49FF-88B7-3C27FD62B304}">
          <p14:sldIdLst>
            <p14:sldId id="423"/>
            <p14:sldId id="518"/>
            <p14:sldId id="520"/>
            <p14:sldId id="472"/>
            <p14:sldId id="521"/>
          </p14:sldIdLst>
        </p14:section>
        <p14:section name="07. 배너관리" id="{F7B967F9-5252-4A97-9F90-4450A0CE9B75}">
          <p14:sldIdLst>
            <p14:sldId id="425"/>
            <p14:sldId id="473"/>
          </p14:sldIdLst>
        </p14:section>
        <p14:section name="08. 상품관리" id="{CB96B3EE-3227-4810-8E80-37F5F4E059A5}">
          <p14:sldIdLst>
            <p14:sldId id="426"/>
            <p14:sldId id="475"/>
            <p14:sldId id="523"/>
            <p14:sldId id="476"/>
            <p14:sldId id="477"/>
            <p14:sldId id="478"/>
            <p14:sldId id="479"/>
            <p14:sldId id="527"/>
            <p14:sldId id="481"/>
            <p14:sldId id="528"/>
            <p14:sldId id="529"/>
            <p14:sldId id="530"/>
          </p14:sldIdLst>
        </p14:section>
        <p14:section name="09. 통계" id="{75DE044B-521E-4753-824B-EF9C8A18B109}">
          <p14:sldIdLst>
            <p14:sldId id="427"/>
            <p14:sldId id="531"/>
            <p14:sldId id="484"/>
            <p14:sldId id="485"/>
            <p14:sldId id="486"/>
            <p14:sldId id="487"/>
            <p14:sldId id="488"/>
            <p14:sldId id="489"/>
          </p14:sldIdLst>
        </p14:section>
        <p14:section name="10.기본정책 관리" id="{9794268A-CA87-482F-8529-67EF0918B4A8}">
          <p14:sldIdLst>
            <p14:sldId id="428"/>
            <p14:sldId id="490"/>
            <p14:sldId id="491"/>
            <p14:sldId id="492"/>
            <p14:sldId id="493"/>
            <p14:sldId id="554"/>
            <p14:sldId id="494"/>
            <p14:sldId id="533"/>
          </p14:sldIdLst>
        </p14:section>
        <p14:section name="11. 관리자 메인" id="{4877F09A-3A02-444F-A5BC-9BB95CDB4520}">
          <p14:sldIdLst>
            <p14:sldId id="429"/>
            <p14:sldId id="495"/>
            <p14:sldId id="496"/>
          </p14:sldIdLst>
        </p14:section>
        <p14:section name="12. 사내 게시판" id="{C5A0558E-C733-4231-A909-D236F2E9F2AF}">
          <p14:sldIdLst>
            <p14:sldId id="430"/>
            <p14:sldId id="497"/>
          </p14:sldIdLst>
        </p14:section>
        <p14:section name="기타" id="{D2D4E52E-CBED-4ED2-8772-689507EFC2D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78" userDrawn="1">
          <p15:clr>
            <a:srgbClr val="A4A3A4"/>
          </p15:clr>
        </p15:guide>
        <p15:guide id="2" pos="1035" userDrawn="1">
          <p15:clr>
            <a:srgbClr val="A4A3A4"/>
          </p15:clr>
        </p15:guide>
        <p15:guide id="3" pos="56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900"/>
    <a:srgbClr val="FFFF99"/>
    <a:srgbClr val="FFFF66"/>
    <a:srgbClr val="9933FF"/>
    <a:srgbClr val="E1E1FF"/>
    <a:srgbClr val="CCCCFF"/>
    <a:srgbClr val="CC99FF"/>
    <a:srgbClr val="FFEBEB"/>
    <a:srgbClr val="FFEBE5"/>
    <a:srgbClr val="9A2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13" autoAdjust="0"/>
    <p:restoredTop sz="96353" autoAdjust="0"/>
  </p:normalViewPr>
  <p:slideViewPr>
    <p:cSldViewPr snapToGrid="0">
      <p:cViewPr varScale="1">
        <p:scale>
          <a:sx n="90" d="100"/>
          <a:sy n="90" d="100"/>
        </p:scale>
        <p:origin x="64" y="496"/>
      </p:cViewPr>
      <p:guideLst>
        <p:guide orient="horz" pos="1678"/>
        <p:guide pos="1035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44"/>
    </p:cViewPr>
  </p:sorter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.&#49556;&#47196;&#47788;&#51032;%20&#50937;&#44592;&#54925;\01.%201&#52264;%20&#51665;&#54596;\&#50896;&#44256;\3.&#49483;&#51704;&#47560;&#45817;\&#53580;&#49828;&#53944;%20&#47532;&#49828;&#5394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.&#49556;&#47196;&#47788;&#51032;%20&#50937;&#44592;&#54925;\01.%201&#52264;%20&#51665;&#54596;\&#50896;&#44256;\3.&#49483;&#51704;&#47560;&#45817;\&#53580;&#49828;&#53944;%20&#47532;&#49828;&#5394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Firefox!$D$44:$D$55</c:f>
              <c:strCache>
                <c:ptCount val="12"/>
                <c:pt idx="0">
                  <c:v>1월</c:v>
                </c:pt>
                <c:pt idx="1">
                  <c:v>2월</c:v>
                </c:pt>
                <c:pt idx="2">
                  <c:v>3월</c:v>
                </c:pt>
                <c:pt idx="3">
                  <c:v>4월</c:v>
                </c:pt>
                <c:pt idx="4">
                  <c:v>5월</c:v>
                </c:pt>
                <c:pt idx="5">
                  <c:v>6월</c:v>
                </c:pt>
                <c:pt idx="6">
                  <c:v>7월</c:v>
                </c:pt>
                <c:pt idx="7">
                  <c:v>8월</c:v>
                </c:pt>
                <c:pt idx="8">
                  <c:v>9월</c:v>
                </c:pt>
                <c:pt idx="9">
                  <c:v>10월</c:v>
                </c:pt>
                <c:pt idx="10">
                  <c:v>11월</c:v>
                </c:pt>
                <c:pt idx="11">
                  <c:v>12월</c:v>
                </c:pt>
              </c:strCache>
            </c:strRef>
          </c:cat>
          <c:val>
            <c:numRef>
              <c:f>Firefox!$E$44:$E$55</c:f>
              <c:numCache>
                <c:formatCode>_(* #,##0_);_(* \(#,##0\);_(* "-"_);_(@_)</c:formatCode>
                <c:ptCount val="12"/>
                <c:pt idx="0">
                  <c:v>21350</c:v>
                </c:pt>
                <c:pt idx="1">
                  <c:v>22231</c:v>
                </c:pt>
                <c:pt idx="2">
                  <c:v>32154</c:v>
                </c:pt>
                <c:pt idx="3">
                  <c:v>12346</c:v>
                </c:pt>
                <c:pt idx="4">
                  <c:v>21589</c:v>
                </c:pt>
                <c:pt idx="5">
                  <c:v>28975</c:v>
                </c:pt>
                <c:pt idx="6">
                  <c:v>42135</c:v>
                </c:pt>
                <c:pt idx="7">
                  <c:v>65546</c:v>
                </c:pt>
                <c:pt idx="8">
                  <c:v>11236</c:v>
                </c:pt>
                <c:pt idx="9">
                  <c:v>12331</c:v>
                </c:pt>
                <c:pt idx="10">
                  <c:v>12324</c:v>
                </c:pt>
                <c:pt idx="11">
                  <c:v>12321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29-4B14-AE16-A0CA1D333C8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10472784"/>
        <c:axId val="1610462384"/>
      </c:lineChart>
      <c:catAx>
        <c:axId val="161047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10462384"/>
        <c:crosses val="autoZero"/>
        <c:auto val="1"/>
        <c:lblAlgn val="ctr"/>
        <c:lblOffset val="100"/>
        <c:noMultiLvlLbl val="0"/>
      </c:catAx>
      <c:valAx>
        <c:axId val="1610462384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61047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Firefox!$D$44:$D$55</c:f>
              <c:strCache>
                <c:ptCount val="12"/>
                <c:pt idx="0">
                  <c:v>1월</c:v>
                </c:pt>
                <c:pt idx="1">
                  <c:v>2월</c:v>
                </c:pt>
                <c:pt idx="2">
                  <c:v>3월</c:v>
                </c:pt>
                <c:pt idx="3">
                  <c:v>4월</c:v>
                </c:pt>
                <c:pt idx="4">
                  <c:v>5월</c:v>
                </c:pt>
                <c:pt idx="5">
                  <c:v>6월</c:v>
                </c:pt>
                <c:pt idx="6">
                  <c:v>7월</c:v>
                </c:pt>
                <c:pt idx="7">
                  <c:v>8월</c:v>
                </c:pt>
                <c:pt idx="8">
                  <c:v>9월</c:v>
                </c:pt>
                <c:pt idx="9">
                  <c:v>10월</c:v>
                </c:pt>
                <c:pt idx="10">
                  <c:v>11월</c:v>
                </c:pt>
                <c:pt idx="11">
                  <c:v>12월</c:v>
                </c:pt>
              </c:strCache>
            </c:strRef>
          </c:cat>
          <c:val>
            <c:numRef>
              <c:f>Firefox!$E$44:$E$55</c:f>
              <c:numCache>
                <c:formatCode>_(* #,##0_);_(* \(#,##0\);_(* "-"_);_(@_)</c:formatCode>
                <c:ptCount val="12"/>
                <c:pt idx="0">
                  <c:v>21350</c:v>
                </c:pt>
                <c:pt idx="1">
                  <c:v>22231</c:v>
                </c:pt>
                <c:pt idx="2">
                  <c:v>32154</c:v>
                </c:pt>
                <c:pt idx="3">
                  <c:v>12346</c:v>
                </c:pt>
                <c:pt idx="4">
                  <c:v>21589</c:v>
                </c:pt>
                <c:pt idx="5">
                  <c:v>28975</c:v>
                </c:pt>
                <c:pt idx="6">
                  <c:v>42135</c:v>
                </c:pt>
                <c:pt idx="7">
                  <c:v>65546</c:v>
                </c:pt>
                <c:pt idx="8">
                  <c:v>11236</c:v>
                </c:pt>
                <c:pt idx="9">
                  <c:v>12331</c:v>
                </c:pt>
                <c:pt idx="10">
                  <c:v>12324</c:v>
                </c:pt>
                <c:pt idx="11">
                  <c:v>12321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13-45FF-9D9E-E679CD2584D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10472784"/>
        <c:axId val="1610462384"/>
      </c:lineChart>
      <c:catAx>
        <c:axId val="161047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10462384"/>
        <c:crosses val="autoZero"/>
        <c:auto val="1"/>
        <c:lblAlgn val="ctr"/>
        <c:lblOffset val="100"/>
        <c:noMultiLvlLbl val="0"/>
      </c:catAx>
      <c:valAx>
        <c:axId val="1610462384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61047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C71DA4B3-821A-46B2-A4A1-FF82D2DF08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6A7844E-482B-4BEA-B7C6-B515EDE07E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AF14D-B9FC-4060-B625-CE17088EFFE7}" type="datetimeFigureOut">
              <a:rPr lang="ko-KR" altLang="en-US" smtClean="0"/>
              <a:t>2024-01-04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4CF46E-4453-4149-93F7-C6F8DA6C98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80D346A-3C56-4C00-A3FB-A7A0964997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49463-9A46-4D87-ACE1-F53812A42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788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7A570-E51E-40B2-8A02-82F988579BCA}" type="datetimeFigureOut">
              <a:rPr lang="ko-KR" altLang="en-US" smtClean="0"/>
              <a:t>2024-01-04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433F8-6678-41C8-BAC2-BA4A62CD85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24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0" rtl="0" eaLnBrk="1" latinLnBrk="1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115" algn="l" defTabSz="914230" rtl="0" eaLnBrk="1" latinLnBrk="1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230" algn="l" defTabSz="914230" rtl="0" eaLnBrk="1" latinLnBrk="1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344" algn="l" defTabSz="914230" rtl="0" eaLnBrk="1" latinLnBrk="1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459" algn="l" defTabSz="914230" rtl="0" eaLnBrk="1" latinLnBrk="1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575" algn="l" defTabSz="914230" rtl="0" eaLnBrk="1" latinLnBrk="1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690" algn="l" defTabSz="914230" rtl="0" eaLnBrk="1" latinLnBrk="1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9804" algn="l" defTabSz="914230" rtl="0" eaLnBrk="1" latinLnBrk="1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6919" algn="l" defTabSz="914230" rtl="0" eaLnBrk="1" latinLnBrk="1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433F8-6678-41C8-BAC2-BA4A62CD851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22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433F8-6678-41C8-BAC2-BA4A62CD851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768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433F8-6678-41C8-BAC2-BA4A62CD8515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88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433F8-6678-41C8-BAC2-BA4A62CD8515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265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433F8-6678-41C8-BAC2-BA4A62CD8515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52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433F8-6678-41C8-BAC2-BA4A62CD8515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197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6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상품관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B9BA0C7-8DB5-9C7C-F19F-F80252AF26F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4377418"/>
              </p:ext>
            </p:extLst>
          </p:nvPr>
        </p:nvGraphicFramePr>
        <p:xfrm>
          <a:off x="0" y="6233"/>
          <a:ext cx="11531394" cy="243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842890287"/>
                    </a:ext>
                  </a:extLst>
                </a:gridCol>
              </a:tblGrid>
              <a:tr h="24306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경로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화면 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ID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88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Description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제목 9">
            <a:extLst>
              <a:ext uri="{FF2B5EF4-FFF2-40B4-BE49-F238E27FC236}">
                <a16:creationId xmlns:a16="http://schemas.microsoft.com/office/drawing/2014/main" id="{E5903E8D-09E3-CC33-DAB9-3C966B7F3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301" y="6233"/>
            <a:ext cx="1230446" cy="228746"/>
          </a:xfrm>
          <a:noFill/>
        </p:spPr>
        <p:txBody>
          <a:bodyPr wrap="none" rtlCol="0" anchor="ctr">
            <a:noAutofit/>
          </a:bodyPr>
          <a:lstStyle>
            <a:lvl1pPr>
              <a:defRPr lang="ko-KR" altLang="en-US"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en-US" altLang="ko-KR" dirty="0"/>
              <a:t>{</a:t>
            </a:r>
            <a:r>
              <a:rPr lang="ko-KR" altLang="en-US" dirty="0"/>
              <a:t>화면 </a:t>
            </a:r>
            <a:r>
              <a:rPr lang="en-US" altLang="ko-KR" dirty="0"/>
              <a:t>ID</a:t>
            </a:r>
            <a:r>
              <a:rPr lang="ko-KR" altLang="en-US" dirty="0"/>
              <a:t>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8" name="텍스트 개체 틀 14">
            <a:extLst>
              <a:ext uri="{FF2B5EF4-FFF2-40B4-BE49-F238E27FC236}">
                <a16:creationId xmlns:a16="http://schemas.microsoft.com/office/drawing/2014/main" id="{9006E026-B9FE-CFEF-EA8B-5A39E4371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473" y="980"/>
            <a:ext cx="6316902" cy="234000"/>
          </a:xfrm>
        </p:spPr>
        <p:txBody>
          <a:bodyPr wrap="none" anchor="ctr">
            <a:noAutofit/>
          </a:bodyPr>
          <a:lstStyle>
            <a:lvl1pPr marL="0" indent="0">
              <a:buNone/>
              <a:defRPr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{</a:t>
            </a:r>
            <a:r>
              <a:rPr lang="ko-KR" altLang="en-US" dirty="0"/>
              <a:t>경로</a:t>
            </a:r>
            <a:r>
              <a:rPr lang="en-US" altLang="ko-KR" dirty="0"/>
              <a:t>, </a:t>
            </a:r>
            <a:r>
              <a:rPr lang="ko-KR" altLang="en-US" dirty="0"/>
              <a:t>제목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2713B06-E773-C45E-040D-79EE6B1D9004}"/>
              </a:ext>
            </a:extLst>
          </p:cNvPr>
          <p:cNvGrpSpPr/>
          <p:nvPr userDrawn="1"/>
        </p:nvGrpSpPr>
        <p:grpSpPr>
          <a:xfrm>
            <a:off x="88735" y="336416"/>
            <a:ext cx="1400747" cy="6765841"/>
            <a:chOff x="157548" y="423257"/>
            <a:chExt cx="1400747" cy="6765841"/>
          </a:xfrm>
        </p:grpSpPr>
        <p:sp>
          <p:nvSpPr>
            <p:cNvPr id="9" name="모서리가 둥근 직사각형 18">
              <a:extLst>
                <a:ext uri="{FF2B5EF4-FFF2-40B4-BE49-F238E27FC236}">
                  <a16:creationId xmlns:a16="http://schemas.microsoft.com/office/drawing/2014/main" id="{CC80512E-4F65-EB9D-C88F-D2C225B3DF85}"/>
                </a:ext>
              </a:extLst>
            </p:cNvPr>
            <p:cNvSpPr/>
            <p:nvPr/>
          </p:nvSpPr>
          <p:spPr>
            <a:xfrm>
              <a:off x="157548" y="781098"/>
              <a:ext cx="1400747" cy="6408000"/>
            </a:xfrm>
            <a:prstGeom prst="roundRect">
              <a:avLst>
                <a:gd name="adj" fmla="val 111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상품등록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상품목록</a:t>
              </a:r>
            </a:p>
            <a:p>
              <a:pPr marL="36000" algn="l" defTabSz="999073" rtl="0" eaLnBrk="1" latinLnBrk="1" hangingPunct="1">
                <a:lnSpc>
                  <a:spcPct val="150000"/>
                </a:lnSpc>
              </a:pPr>
              <a:r>
                <a:rPr lang="en-US" altLang="ko-KR" sz="900" b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  <a:cs typeface="+mn-cs"/>
                </a:rPr>
                <a:t>-</a:t>
              </a:r>
              <a:r>
                <a:rPr lang="ko-KR" altLang="en-US" sz="900" b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  <a:cs typeface="+mn-cs"/>
                </a:rPr>
                <a:t> 스타일 숍 상품</a:t>
              </a:r>
            </a:p>
            <a:p>
              <a:pPr marL="36000" algn="l" defTabSz="999073" rtl="0" eaLnBrk="1" latinLnBrk="1" hangingPunct="1">
                <a:lnSpc>
                  <a:spcPct val="150000"/>
                </a:lnSpc>
              </a:pPr>
              <a:r>
                <a:rPr lang="en-US" altLang="ko-KR" sz="900" b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  <a:cs typeface="+mn-cs"/>
                </a:rPr>
                <a:t>-</a:t>
              </a:r>
              <a:r>
                <a:rPr lang="ko-KR" altLang="en-US" sz="900" b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  <a:cs typeface="+mn-cs"/>
                </a:rPr>
                <a:t> 오픈 숍 상품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카테고리 관리</a:t>
              </a:r>
              <a:endPara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6000" marR="0" lvl="0" indent="0" algn="l" defTabSz="999073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-</a:t>
              </a: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스타일 숍 카테고리</a:t>
              </a:r>
            </a:p>
            <a:p>
              <a:pPr marL="36000" marR="0" lvl="0" indent="0" algn="l" defTabSz="999073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-</a:t>
              </a: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오픈 숍 카테고리</a:t>
              </a:r>
            </a:p>
            <a:p>
              <a:pPr marL="36000" defTabSz="999073" latinLnBrk="1">
                <a:lnSpc>
                  <a:spcPct val="150000"/>
                </a:lnSpc>
              </a:pP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0" name="모서리가 둥근 직사각형 20">
              <a:extLst>
                <a:ext uri="{FF2B5EF4-FFF2-40B4-BE49-F238E27FC236}">
                  <a16:creationId xmlns:a16="http://schemas.microsoft.com/office/drawing/2014/main" id="{AB802320-5950-FF0F-746C-27DA3AF57E7A}"/>
                </a:ext>
              </a:extLst>
            </p:cNvPr>
            <p:cNvSpPr/>
            <p:nvPr/>
          </p:nvSpPr>
          <p:spPr>
            <a:xfrm>
              <a:off x="157549" y="423257"/>
              <a:ext cx="1400746" cy="356642"/>
            </a:xfrm>
            <a:prstGeom prst="roundRect">
              <a:avLst>
                <a:gd name="adj" fmla="val 111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ko-KR" altLang="en-US" sz="1050" b="1" dirty="0">
                  <a:solidFill>
                    <a:schemeClr val="tx1"/>
                  </a:solidFill>
                  <a:latin typeface="+mn-ea"/>
                </a:rPr>
                <a:t>상품관리</a:t>
              </a:r>
              <a:endParaRPr lang="ko-KR" altLang="en-US" sz="1050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252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통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B9BA0C7-8DB5-9C7C-F19F-F80252AF26F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4377418"/>
              </p:ext>
            </p:extLst>
          </p:nvPr>
        </p:nvGraphicFramePr>
        <p:xfrm>
          <a:off x="0" y="6233"/>
          <a:ext cx="11531394" cy="243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842890287"/>
                    </a:ext>
                  </a:extLst>
                </a:gridCol>
              </a:tblGrid>
              <a:tr h="24306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경로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화면 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ID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88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Description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제목 9">
            <a:extLst>
              <a:ext uri="{FF2B5EF4-FFF2-40B4-BE49-F238E27FC236}">
                <a16:creationId xmlns:a16="http://schemas.microsoft.com/office/drawing/2014/main" id="{E5903E8D-09E3-CC33-DAB9-3C966B7F3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301" y="6233"/>
            <a:ext cx="1230446" cy="228746"/>
          </a:xfrm>
          <a:noFill/>
        </p:spPr>
        <p:txBody>
          <a:bodyPr wrap="none" rtlCol="0" anchor="ctr">
            <a:noAutofit/>
          </a:bodyPr>
          <a:lstStyle>
            <a:lvl1pPr>
              <a:defRPr lang="ko-KR" altLang="en-US"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en-US" altLang="ko-KR" dirty="0"/>
              <a:t>{</a:t>
            </a:r>
            <a:r>
              <a:rPr lang="ko-KR" altLang="en-US" dirty="0"/>
              <a:t>화면 </a:t>
            </a:r>
            <a:r>
              <a:rPr lang="en-US" altLang="ko-KR" dirty="0"/>
              <a:t>ID</a:t>
            </a:r>
            <a:r>
              <a:rPr lang="ko-KR" altLang="en-US" dirty="0"/>
              <a:t>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8" name="텍스트 개체 틀 14">
            <a:extLst>
              <a:ext uri="{FF2B5EF4-FFF2-40B4-BE49-F238E27FC236}">
                <a16:creationId xmlns:a16="http://schemas.microsoft.com/office/drawing/2014/main" id="{9006E026-B9FE-CFEF-EA8B-5A39E4371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473" y="980"/>
            <a:ext cx="6316902" cy="234000"/>
          </a:xfrm>
        </p:spPr>
        <p:txBody>
          <a:bodyPr wrap="none" anchor="ctr">
            <a:noAutofit/>
          </a:bodyPr>
          <a:lstStyle>
            <a:lvl1pPr marL="0" indent="0">
              <a:buNone/>
              <a:defRPr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{</a:t>
            </a:r>
            <a:r>
              <a:rPr lang="ko-KR" altLang="en-US" dirty="0"/>
              <a:t>경로</a:t>
            </a:r>
            <a:r>
              <a:rPr lang="en-US" altLang="ko-KR" dirty="0"/>
              <a:t>, </a:t>
            </a:r>
            <a:r>
              <a:rPr lang="ko-KR" altLang="en-US" dirty="0"/>
              <a:t>제목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2713B06-E773-C45E-040D-79EE6B1D9004}"/>
              </a:ext>
            </a:extLst>
          </p:cNvPr>
          <p:cNvGrpSpPr/>
          <p:nvPr userDrawn="1"/>
        </p:nvGrpSpPr>
        <p:grpSpPr>
          <a:xfrm>
            <a:off x="88735" y="336416"/>
            <a:ext cx="1400747" cy="4749841"/>
            <a:chOff x="157548" y="423257"/>
            <a:chExt cx="1400747" cy="4749841"/>
          </a:xfrm>
        </p:grpSpPr>
        <p:sp>
          <p:nvSpPr>
            <p:cNvPr id="9" name="모서리가 둥근 직사각형 18">
              <a:extLst>
                <a:ext uri="{FF2B5EF4-FFF2-40B4-BE49-F238E27FC236}">
                  <a16:creationId xmlns:a16="http://schemas.microsoft.com/office/drawing/2014/main" id="{CC80512E-4F65-EB9D-C88F-D2C225B3DF85}"/>
                </a:ext>
              </a:extLst>
            </p:cNvPr>
            <p:cNvSpPr/>
            <p:nvPr/>
          </p:nvSpPr>
          <p:spPr>
            <a:xfrm>
              <a:off x="157548" y="781098"/>
              <a:ext cx="1400747" cy="4392000"/>
            </a:xfrm>
            <a:prstGeom prst="roundRect">
              <a:avLst>
                <a:gd name="adj" fmla="val 111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방문자 수</a:t>
              </a:r>
              <a:endPara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페이지 뷰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회원 수</a:t>
              </a:r>
            </a:p>
            <a:p>
              <a:pPr marL="36000" algn="l" defTabSz="999073" rtl="0" eaLnBrk="1" latinLnBrk="1" hangingPunct="1">
                <a:lnSpc>
                  <a:spcPct val="150000"/>
                </a:lnSpc>
              </a:pPr>
              <a:r>
                <a:rPr lang="ko-KR" altLang="en-US" sz="9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  <a:cs typeface="+mn-cs"/>
                </a:rPr>
                <a:t>상품 조회수</a:t>
              </a:r>
            </a:p>
            <a:p>
              <a:pPr marL="36000" algn="l" defTabSz="999073" rtl="0" eaLnBrk="1" latinLnBrk="1" hangingPunct="1">
                <a:lnSpc>
                  <a:spcPct val="150000"/>
                </a:lnSpc>
              </a:pPr>
              <a:r>
                <a:rPr lang="ko-KR" altLang="en-US" sz="9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  <a:cs typeface="+mn-cs"/>
                </a:rPr>
                <a:t>카테고리 조회수</a:t>
              </a:r>
              <a:endParaRPr lang="en-US" altLang="ko-KR" sz="9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endParaRPr>
            </a:p>
            <a:p>
              <a:pPr marL="36000" algn="l" defTabSz="999073" rtl="0" eaLnBrk="1" latinLnBrk="1" hangingPunct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상품 판매 순위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포인트 통계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탈퇴 사유</a:t>
              </a:r>
            </a:p>
          </p:txBody>
        </p:sp>
        <p:sp>
          <p:nvSpPr>
            <p:cNvPr id="10" name="모서리가 둥근 직사각형 20">
              <a:extLst>
                <a:ext uri="{FF2B5EF4-FFF2-40B4-BE49-F238E27FC236}">
                  <a16:creationId xmlns:a16="http://schemas.microsoft.com/office/drawing/2014/main" id="{AB802320-5950-FF0F-746C-27DA3AF57E7A}"/>
                </a:ext>
              </a:extLst>
            </p:cNvPr>
            <p:cNvSpPr/>
            <p:nvPr/>
          </p:nvSpPr>
          <p:spPr>
            <a:xfrm>
              <a:off x="157549" y="423257"/>
              <a:ext cx="1400746" cy="356642"/>
            </a:xfrm>
            <a:prstGeom prst="roundRect">
              <a:avLst>
                <a:gd name="adj" fmla="val 111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ko-KR" altLang="en-US" sz="1050" b="1" dirty="0">
                  <a:solidFill>
                    <a:schemeClr val="tx1"/>
                  </a:solidFill>
                  <a:latin typeface="+mn-ea"/>
                </a:rPr>
                <a:t>통계</a:t>
              </a:r>
              <a:endParaRPr lang="ko-KR" altLang="en-US" sz="1050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88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정책관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B9BA0C7-8DB5-9C7C-F19F-F80252AF26F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4377418"/>
              </p:ext>
            </p:extLst>
          </p:nvPr>
        </p:nvGraphicFramePr>
        <p:xfrm>
          <a:off x="0" y="6233"/>
          <a:ext cx="11531394" cy="243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842890287"/>
                    </a:ext>
                  </a:extLst>
                </a:gridCol>
              </a:tblGrid>
              <a:tr h="24306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경로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화면 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ID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88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Description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제목 9">
            <a:extLst>
              <a:ext uri="{FF2B5EF4-FFF2-40B4-BE49-F238E27FC236}">
                <a16:creationId xmlns:a16="http://schemas.microsoft.com/office/drawing/2014/main" id="{E5903E8D-09E3-CC33-DAB9-3C966B7F3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301" y="6233"/>
            <a:ext cx="1230446" cy="228746"/>
          </a:xfrm>
          <a:noFill/>
        </p:spPr>
        <p:txBody>
          <a:bodyPr wrap="none" rtlCol="0" anchor="ctr">
            <a:noAutofit/>
          </a:bodyPr>
          <a:lstStyle>
            <a:lvl1pPr>
              <a:defRPr lang="ko-KR" altLang="en-US"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en-US" altLang="ko-KR" dirty="0"/>
              <a:t>{</a:t>
            </a:r>
            <a:r>
              <a:rPr lang="ko-KR" altLang="en-US" dirty="0"/>
              <a:t>화면 </a:t>
            </a:r>
            <a:r>
              <a:rPr lang="en-US" altLang="ko-KR" dirty="0"/>
              <a:t>ID</a:t>
            </a:r>
            <a:r>
              <a:rPr lang="ko-KR" altLang="en-US" dirty="0"/>
              <a:t>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8" name="텍스트 개체 틀 14">
            <a:extLst>
              <a:ext uri="{FF2B5EF4-FFF2-40B4-BE49-F238E27FC236}">
                <a16:creationId xmlns:a16="http://schemas.microsoft.com/office/drawing/2014/main" id="{9006E026-B9FE-CFEF-EA8B-5A39E4371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473" y="980"/>
            <a:ext cx="6316902" cy="234000"/>
          </a:xfrm>
        </p:spPr>
        <p:txBody>
          <a:bodyPr wrap="none" anchor="ctr">
            <a:noAutofit/>
          </a:bodyPr>
          <a:lstStyle>
            <a:lvl1pPr marL="0" indent="0">
              <a:buNone/>
              <a:defRPr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{</a:t>
            </a:r>
            <a:r>
              <a:rPr lang="ko-KR" altLang="en-US" dirty="0"/>
              <a:t>경로</a:t>
            </a:r>
            <a:r>
              <a:rPr lang="en-US" altLang="ko-KR" dirty="0"/>
              <a:t>, </a:t>
            </a:r>
            <a:r>
              <a:rPr lang="ko-KR" altLang="en-US" dirty="0"/>
              <a:t>제목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2713B06-E773-C45E-040D-79EE6B1D9004}"/>
              </a:ext>
            </a:extLst>
          </p:cNvPr>
          <p:cNvGrpSpPr/>
          <p:nvPr userDrawn="1"/>
        </p:nvGrpSpPr>
        <p:grpSpPr>
          <a:xfrm>
            <a:off x="88735" y="336416"/>
            <a:ext cx="1400747" cy="6765841"/>
            <a:chOff x="157548" y="423257"/>
            <a:chExt cx="1400747" cy="6765841"/>
          </a:xfrm>
        </p:grpSpPr>
        <p:sp>
          <p:nvSpPr>
            <p:cNvPr id="9" name="모서리가 둥근 직사각형 18">
              <a:extLst>
                <a:ext uri="{FF2B5EF4-FFF2-40B4-BE49-F238E27FC236}">
                  <a16:creationId xmlns:a16="http://schemas.microsoft.com/office/drawing/2014/main" id="{CC80512E-4F65-EB9D-C88F-D2C225B3DF85}"/>
                </a:ext>
              </a:extLst>
            </p:cNvPr>
            <p:cNvSpPr/>
            <p:nvPr/>
          </p:nvSpPr>
          <p:spPr>
            <a:xfrm>
              <a:off x="157548" y="781098"/>
              <a:ext cx="1400747" cy="6408000"/>
            </a:xfrm>
            <a:prstGeom prst="roundRect">
              <a:avLst>
                <a:gd name="adj" fmla="val 111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약관관리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정책관리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결제방법 관리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회원등급 및 접근권한</a:t>
              </a:r>
            </a:p>
          </p:txBody>
        </p:sp>
        <p:sp>
          <p:nvSpPr>
            <p:cNvPr id="10" name="모서리가 둥근 직사각형 20">
              <a:extLst>
                <a:ext uri="{FF2B5EF4-FFF2-40B4-BE49-F238E27FC236}">
                  <a16:creationId xmlns:a16="http://schemas.microsoft.com/office/drawing/2014/main" id="{AB802320-5950-FF0F-746C-27DA3AF57E7A}"/>
                </a:ext>
              </a:extLst>
            </p:cNvPr>
            <p:cNvSpPr/>
            <p:nvPr/>
          </p:nvSpPr>
          <p:spPr>
            <a:xfrm>
              <a:off x="157549" y="423257"/>
              <a:ext cx="1400746" cy="356642"/>
            </a:xfrm>
            <a:prstGeom prst="roundRect">
              <a:avLst>
                <a:gd name="adj" fmla="val 111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ko-KR" altLang="en-US" sz="1050" b="1" dirty="0">
                  <a:solidFill>
                    <a:schemeClr val="tx1"/>
                  </a:solidFill>
                  <a:latin typeface="+mn-ea"/>
                </a:rPr>
                <a:t>기본정책 관리</a:t>
              </a:r>
              <a:endParaRPr lang="ko-KR" altLang="en-US" sz="1050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407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내게시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B9BA0C7-8DB5-9C7C-F19F-F80252AF26F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4377418"/>
              </p:ext>
            </p:extLst>
          </p:nvPr>
        </p:nvGraphicFramePr>
        <p:xfrm>
          <a:off x="0" y="6233"/>
          <a:ext cx="11531394" cy="243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842890287"/>
                    </a:ext>
                  </a:extLst>
                </a:gridCol>
              </a:tblGrid>
              <a:tr h="24306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경로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화면 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ID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88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Description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제목 9">
            <a:extLst>
              <a:ext uri="{FF2B5EF4-FFF2-40B4-BE49-F238E27FC236}">
                <a16:creationId xmlns:a16="http://schemas.microsoft.com/office/drawing/2014/main" id="{E5903E8D-09E3-CC33-DAB9-3C966B7F3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301" y="6233"/>
            <a:ext cx="1230446" cy="228746"/>
          </a:xfrm>
          <a:noFill/>
        </p:spPr>
        <p:txBody>
          <a:bodyPr wrap="none" rtlCol="0" anchor="ctr">
            <a:noAutofit/>
          </a:bodyPr>
          <a:lstStyle>
            <a:lvl1pPr>
              <a:defRPr lang="ko-KR" altLang="en-US"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en-US" altLang="ko-KR" dirty="0"/>
              <a:t>{</a:t>
            </a:r>
            <a:r>
              <a:rPr lang="ko-KR" altLang="en-US" dirty="0"/>
              <a:t>화면 </a:t>
            </a:r>
            <a:r>
              <a:rPr lang="en-US" altLang="ko-KR" dirty="0"/>
              <a:t>ID</a:t>
            </a:r>
            <a:r>
              <a:rPr lang="ko-KR" altLang="en-US" dirty="0"/>
              <a:t>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8" name="텍스트 개체 틀 14">
            <a:extLst>
              <a:ext uri="{FF2B5EF4-FFF2-40B4-BE49-F238E27FC236}">
                <a16:creationId xmlns:a16="http://schemas.microsoft.com/office/drawing/2014/main" id="{9006E026-B9FE-CFEF-EA8B-5A39E4371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473" y="980"/>
            <a:ext cx="6316902" cy="234000"/>
          </a:xfrm>
        </p:spPr>
        <p:txBody>
          <a:bodyPr wrap="none" anchor="ctr">
            <a:noAutofit/>
          </a:bodyPr>
          <a:lstStyle>
            <a:lvl1pPr marL="0" indent="0">
              <a:buNone/>
              <a:defRPr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{</a:t>
            </a:r>
            <a:r>
              <a:rPr lang="ko-KR" altLang="en-US" dirty="0"/>
              <a:t>경로</a:t>
            </a:r>
            <a:r>
              <a:rPr lang="en-US" altLang="ko-KR" dirty="0"/>
              <a:t>, </a:t>
            </a:r>
            <a:r>
              <a:rPr lang="ko-KR" altLang="en-US" dirty="0"/>
              <a:t>제목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2713B06-E773-C45E-040D-79EE6B1D9004}"/>
              </a:ext>
            </a:extLst>
          </p:cNvPr>
          <p:cNvGrpSpPr/>
          <p:nvPr userDrawn="1"/>
        </p:nvGrpSpPr>
        <p:grpSpPr>
          <a:xfrm>
            <a:off x="88735" y="336416"/>
            <a:ext cx="1400747" cy="6765841"/>
            <a:chOff x="157548" y="423257"/>
            <a:chExt cx="1400747" cy="6765841"/>
          </a:xfrm>
        </p:grpSpPr>
        <p:sp>
          <p:nvSpPr>
            <p:cNvPr id="9" name="모서리가 둥근 직사각형 18">
              <a:extLst>
                <a:ext uri="{FF2B5EF4-FFF2-40B4-BE49-F238E27FC236}">
                  <a16:creationId xmlns:a16="http://schemas.microsoft.com/office/drawing/2014/main" id="{CC80512E-4F65-EB9D-C88F-D2C225B3DF85}"/>
                </a:ext>
              </a:extLst>
            </p:cNvPr>
            <p:cNvSpPr/>
            <p:nvPr/>
          </p:nvSpPr>
          <p:spPr>
            <a:xfrm>
              <a:off x="157548" y="781098"/>
              <a:ext cx="1400747" cy="6408000"/>
            </a:xfrm>
            <a:prstGeom prst="roundRect">
              <a:avLst>
                <a:gd name="adj" fmla="val 111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공지사항</a:t>
              </a:r>
              <a:endPara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사이트 개선</a:t>
              </a:r>
              <a:endPara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업무 매뉴얼</a:t>
              </a:r>
            </a:p>
          </p:txBody>
        </p:sp>
        <p:sp>
          <p:nvSpPr>
            <p:cNvPr id="10" name="모서리가 둥근 직사각형 20">
              <a:extLst>
                <a:ext uri="{FF2B5EF4-FFF2-40B4-BE49-F238E27FC236}">
                  <a16:creationId xmlns:a16="http://schemas.microsoft.com/office/drawing/2014/main" id="{AB802320-5950-FF0F-746C-27DA3AF57E7A}"/>
                </a:ext>
              </a:extLst>
            </p:cNvPr>
            <p:cNvSpPr/>
            <p:nvPr/>
          </p:nvSpPr>
          <p:spPr>
            <a:xfrm>
              <a:off x="157549" y="423257"/>
              <a:ext cx="1400746" cy="356642"/>
            </a:xfrm>
            <a:prstGeom prst="roundRect">
              <a:avLst>
                <a:gd name="adj" fmla="val 111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ko-KR" altLang="en-US" sz="1050" b="1" dirty="0">
                  <a:solidFill>
                    <a:schemeClr val="tx1"/>
                  </a:solidFill>
                  <a:latin typeface="+mn-ea"/>
                </a:rPr>
                <a:t>사내 게시판</a:t>
              </a:r>
              <a:endParaRPr lang="ko-KR" altLang="en-US" sz="1050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23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8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. 제목 표지 (PC 사이즈)"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99000">
              <a:schemeClr val="tx1">
                <a:lumMod val="75000"/>
                <a:lumOff val="2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63BB771-658B-46B7-831C-5952178576BD}"/>
              </a:ext>
            </a:extLst>
          </p:cNvPr>
          <p:cNvSpPr txBox="1"/>
          <p:nvPr userDrawn="1"/>
        </p:nvSpPr>
        <p:spPr>
          <a:xfrm>
            <a:off x="1113533" y="946463"/>
            <a:ext cx="40010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-100" normalizeH="0">
                <a:ln>
                  <a:solidFill>
                    <a:schemeClr val="bg1"/>
                  </a:solidFill>
                </a:ln>
                <a:solidFill>
                  <a:srgbClr val="0066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defRPr>
            </a:lvl1pPr>
          </a:lstStyle>
          <a:p>
            <a:r>
              <a:rPr lang="en-US" altLang="ko-KR" sz="2000" b="0" spc="-30" baseline="0" dirty="0">
                <a:ln>
                  <a:noFill/>
                </a:ln>
                <a:solidFill>
                  <a:schemeClr val="bg1"/>
                </a:solidFill>
                <a:latin typeface="+mn-ea"/>
                <a:ea typeface="+mn-ea"/>
                <a:cs typeface="맑은 고딕 Semilight" panose="020B0502040204020203" pitchFamily="50" charset="-127"/>
              </a:rPr>
              <a:t>[</a:t>
            </a:r>
            <a:r>
              <a:rPr lang="ko-KR" altLang="en-US" sz="2000" b="0" spc="-30" baseline="0" dirty="0" err="1">
                <a:ln>
                  <a:noFill/>
                </a:ln>
                <a:solidFill>
                  <a:schemeClr val="bg1"/>
                </a:solidFill>
                <a:latin typeface="+mn-ea"/>
                <a:ea typeface="+mn-ea"/>
                <a:cs typeface="맑은 고딕 Semilight" panose="020B0502040204020203" pitchFamily="50" charset="-127"/>
              </a:rPr>
              <a:t>라라마켓</a:t>
            </a:r>
            <a:r>
              <a:rPr lang="en-US" altLang="ko-KR" sz="2000" b="0" spc="-30" baseline="0" dirty="0">
                <a:ln>
                  <a:noFill/>
                </a:ln>
                <a:solidFill>
                  <a:schemeClr val="bg1"/>
                </a:solidFill>
                <a:latin typeface="+mn-ea"/>
                <a:ea typeface="+mn-ea"/>
                <a:cs typeface="맑은 고딕 Semilight" panose="020B0502040204020203" pitchFamily="50" charset="-127"/>
              </a:rPr>
              <a:t>]</a:t>
            </a:r>
            <a:r>
              <a:rPr lang="ko-KR" altLang="en-US" sz="2000" b="0" spc="-30" baseline="0" dirty="0">
                <a:ln>
                  <a:noFill/>
                </a:ln>
                <a:solidFill>
                  <a:schemeClr val="bg1"/>
                </a:solidFill>
                <a:latin typeface="+mn-ea"/>
                <a:ea typeface="+mn-ea"/>
                <a:cs typeface="맑은 고딕 Semilight" panose="020B0502040204020203" pitchFamily="50" charset="-127"/>
              </a:rPr>
              <a:t> 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E490FCE-BDEC-4987-9220-8803CCCE6712}"/>
              </a:ext>
            </a:extLst>
          </p:cNvPr>
          <p:cNvSpPr/>
          <p:nvPr userDrawn="1"/>
        </p:nvSpPr>
        <p:spPr>
          <a:xfrm>
            <a:off x="9470514" y="5183613"/>
            <a:ext cx="909048" cy="3113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76200" dir="3240000" algn="c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15" rtlCol="0" anchor="ctr"/>
          <a:lstStyle/>
          <a:p>
            <a:pPr defTabSz="548724">
              <a:defRPr/>
            </a:pP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PC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BEB66049-D7BD-4A06-9CA4-E3026454AD41}"/>
              </a:ext>
            </a:extLst>
          </p:cNvPr>
          <p:cNvSpPr/>
          <p:nvPr userDrawn="1"/>
        </p:nvSpPr>
        <p:spPr>
          <a:xfrm>
            <a:off x="9470514" y="5555673"/>
            <a:ext cx="909048" cy="31137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15" rtlCol="0" anchor="ctr"/>
          <a:lstStyle/>
          <a:p>
            <a:pPr defTabSz="548724">
              <a:defRPr/>
            </a:pPr>
            <a:r>
              <a:rPr lang="en-US" altLang="ko-KR" sz="1050" dirty="0">
                <a:solidFill>
                  <a:prstClr val="white"/>
                </a:solidFill>
                <a:latin typeface="+mn-ea"/>
                <a:ea typeface="+mn-ea"/>
              </a:rPr>
              <a:t>Tablet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C861E59-B1F3-442F-BF81-E6B80894590C}"/>
              </a:ext>
            </a:extLst>
          </p:cNvPr>
          <p:cNvSpPr/>
          <p:nvPr userDrawn="1"/>
        </p:nvSpPr>
        <p:spPr>
          <a:xfrm>
            <a:off x="9470514" y="5942664"/>
            <a:ext cx="909048" cy="31137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15" rtlCol="0" anchor="ctr"/>
          <a:lstStyle/>
          <a:p>
            <a:pPr defTabSz="548724">
              <a:defRPr/>
            </a:pPr>
            <a:r>
              <a:rPr lang="en-US" altLang="ko-KR" sz="1050" dirty="0">
                <a:solidFill>
                  <a:prstClr val="white"/>
                </a:solidFill>
                <a:latin typeface="+mn-ea"/>
                <a:ea typeface="+mn-ea"/>
              </a:rPr>
              <a:t>Mobile</a:t>
            </a:r>
            <a:endParaRPr lang="ko-KR" altLang="en-US" sz="1050" dirty="0">
              <a:solidFill>
                <a:prstClr val="white"/>
              </a:solidFill>
              <a:latin typeface="+mn-ea"/>
              <a:ea typeface="+mn-ea"/>
            </a:endParaRPr>
          </a:p>
        </p:txBody>
      </p:sp>
      <p:sp>
        <p:nvSpPr>
          <p:cNvPr id="14" name="L 도형 13">
            <a:extLst>
              <a:ext uri="{FF2B5EF4-FFF2-40B4-BE49-F238E27FC236}">
                <a16:creationId xmlns:a16="http://schemas.microsoft.com/office/drawing/2014/main" id="{B20179CF-EAA3-483F-AB1B-11635BC08D17}"/>
              </a:ext>
            </a:extLst>
          </p:cNvPr>
          <p:cNvSpPr/>
          <p:nvPr userDrawn="1"/>
        </p:nvSpPr>
        <p:spPr>
          <a:xfrm rot="19161487">
            <a:off x="10099372" y="5270233"/>
            <a:ext cx="148519" cy="103503"/>
          </a:xfrm>
          <a:prstGeom prst="corner">
            <a:avLst>
              <a:gd name="adj1" fmla="val 41438"/>
              <a:gd name="adj2" fmla="val 3885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60" dirty="0">
              <a:latin typeface="+mn-ea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2A4BEA-3FD3-42B4-945E-CAB2CCFD765D}"/>
              </a:ext>
            </a:extLst>
          </p:cNvPr>
          <p:cNvSpPr txBox="1"/>
          <p:nvPr userDrawn="1"/>
        </p:nvSpPr>
        <p:spPr>
          <a:xfrm>
            <a:off x="9728222" y="4897060"/>
            <a:ext cx="620967" cy="286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-100" normalizeH="0">
                <a:ln>
                  <a:solidFill>
                    <a:schemeClr val="bg1"/>
                  </a:solidFill>
                </a:ln>
                <a:solidFill>
                  <a:srgbClr val="0066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defRPr>
            </a:lvl1pPr>
          </a:lstStyle>
          <a:p>
            <a:pPr algn="r"/>
            <a:r>
              <a:rPr lang="en-US" altLang="ko-KR" sz="1262" b="0" spc="0" dirty="0">
                <a:ln>
                  <a:noFill/>
                </a:ln>
                <a:solidFill>
                  <a:schemeClr val="bg1"/>
                </a:solidFill>
                <a:latin typeface="+mn-ea"/>
                <a:ea typeface="+mn-ea"/>
                <a:cs typeface="맑은 고딕 Semilight" panose="020B0502040204020203" pitchFamily="50" charset="-127"/>
              </a:rPr>
              <a:t>Type</a:t>
            </a:r>
            <a:endParaRPr lang="ko-KR" altLang="en-US" sz="1262" b="0" spc="0" dirty="0">
              <a:ln>
                <a:noFill/>
              </a:ln>
              <a:solidFill>
                <a:schemeClr val="bg1"/>
              </a:solidFill>
              <a:latin typeface="+mn-ea"/>
              <a:ea typeface="+mn-ea"/>
              <a:cs typeface="맑은 고딕 Semilight" panose="020B0502040204020203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A381AA-A0AC-43AF-C6B4-ED156B5E641A}"/>
              </a:ext>
            </a:extLst>
          </p:cNvPr>
          <p:cNvSpPr txBox="1"/>
          <p:nvPr userDrawn="1"/>
        </p:nvSpPr>
        <p:spPr>
          <a:xfrm>
            <a:off x="1113536" y="1900334"/>
            <a:ext cx="40759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52097">
              <a:defRPr/>
            </a:pPr>
            <a:r>
              <a:rPr lang="ko-KR" altLang="en-US" sz="4400" b="0" spc="-126" dirty="0">
                <a:solidFill>
                  <a:schemeClr val="bg1"/>
                </a:solidFill>
                <a:effectLst>
                  <a:outerShdw blurRad="152400" dist="12700" dir="1800000" algn="ctr" rotWithShape="0">
                    <a:schemeClr val="bg1">
                      <a:alpha val="25000"/>
                    </a:schemeClr>
                  </a:outerShdw>
                </a:effectLst>
                <a:latin typeface="+mn-ea"/>
                <a:ea typeface="+mn-ea"/>
              </a:rPr>
              <a:t>관리자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2C73A6-4FDF-9FC2-1FE9-4D6D1CD501B3}"/>
              </a:ext>
            </a:extLst>
          </p:cNvPr>
          <p:cNvSpPr txBox="1"/>
          <p:nvPr userDrawn="1"/>
        </p:nvSpPr>
        <p:spPr>
          <a:xfrm>
            <a:off x="1113536" y="2540614"/>
            <a:ext cx="40759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52097">
              <a:defRPr/>
            </a:pPr>
            <a:r>
              <a:rPr lang="ko-KR" altLang="en-US" sz="5400" b="1" spc="-126" dirty="0">
                <a:solidFill>
                  <a:schemeClr val="bg1"/>
                </a:solidFill>
                <a:effectLst>
                  <a:outerShdw blurRad="152400" dist="12700" dir="1800000" algn="ctr" rotWithShape="0">
                    <a:schemeClr val="bg1">
                      <a:alpha val="25000"/>
                    </a:schemeClr>
                  </a:outerShdw>
                </a:effectLst>
                <a:latin typeface="+mn-ea"/>
                <a:ea typeface="+mn-ea"/>
              </a:rPr>
              <a:t>화면 정의서</a:t>
            </a:r>
          </a:p>
        </p:txBody>
      </p:sp>
    </p:spTree>
    <p:extLst>
      <p:ext uri="{BB962C8B-B14F-4D97-AF65-F5344CB8AC3E}">
        <p14:creationId xmlns:p14="http://schemas.microsoft.com/office/powerpoint/2010/main" val="1089737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1">
          <p15:clr>
            <a:srgbClr val="FBAE40"/>
          </p15:clr>
        </p15:guide>
        <p15:guide id="2" pos="74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1depth 표지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99000">
              <a:schemeClr val="tx1">
                <a:lumMod val="75000"/>
                <a:lumOff val="25000"/>
                <a:alpha val="88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D128AC9-B3CA-4F57-AE90-BEAC9BC8031D}"/>
              </a:ext>
            </a:extLst>
          </p:cNvPr>
          <p:cNvSpPr txBox="1"/>
          <p:nvPr userDrawn="1"/>
        </p:nvSpPr>
        <p:spPr>
          <a:xfrm>
            <a:off x="9251544" y="572752"/>
            <a:ext cx="19111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115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spc="-3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152400" dist="12700" dir="1800000" algn="ctr" rotWithShape="0">
                    <a:schemeClr val="bg1">
                      <a:alpha val="25000"/>
                    </a:schemeClr>
                  </a:outerShdw>
                </a:effectLst>
                <a:latin typeface="+mn-ea"/>
                <a:ea typeface="+mn-ea"/>
                <a:cs typeface="맑은 고딕 Semilight" panose="020B0502040204020203" pitchFamily="50" charset="-127"/>
              </a:rPr>
              <a:t>라라마켓</a:t>
            </a:r>
            <a:r>
              <a:rPr lang="ko-KR" altLang="en-US" sz="1200" b="0" spc="-30" baseline="0" dirty="0">
                <a:ln>
                  <a:noFill/>
                </a:ln>
                <a:solidFill>
                  <a:schemeClr val="bg1"/>
                </a:solidFill>
                <a:effectLst>
                  <a:outerShdw blurRad="152400" dist="12700" dir="1800000" algn="ctr" rotWithShape="0">
                    <a:schemeClr val="bg1">
                      <a:alpha val="25000"/>
                    </a:schemeClr>
                  </a:outerShdw>
                </a:effectLst>
                <a:latin typeface="+mn-ea"/>
                <a:ea typeface="+mn-ea"/>
                <a:cs typeface="맑은 고딕 Semilight" panose="020B0502040204020203" pitchFamily="50" charset="-127"/>
              </a:rPr>
              <a:t> 관리자</a:t>
            </a:r>
            <a:endParaRPr lang="ko-KR" altLang="en-US" sz="1200" b="0" spc="-126" dirty="0">
              <a:solidFill>
                <a:schemeClr val="bg1"/>
              </a:solidFill>
              <a:effectLst>
                <a:outerShdw blurRad="152400" dist="12700" dir="1800000" algn="ctr" rotWithShape="0">
                  <a:schemeClr val="bg1">
                    <a:alpha val="25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2DB43613-1F9D-4DD2-9366-349AFCA7F5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3493" y="2767064"/>
            <a:ext cx="8671079" cy="646459"/>
          </a:xfrm>
          <a:noFill/>
        </p:spPr>
        <p:txBody>
          <a:bodyPr wrap="square" anchor="ctr">
            <a:spAutoFit/>
          </a:bodyPr>
          <a:lstStyle>
            <a:lvl1pPr marL="0" indent="0">
              <a:buNone/>
              <a:defRPr lang="ko-KR" altLang="en-US" sz="4001" spc="-182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>
              <a:defRPr lang="ko-KR" altLang="en-US" sz="2160" dirty="0" smtClean="0">
                <a:latin typeface="+mn-lt"/>
                <a:ea typeface="+mn-ea"/>
                <a:cs typeface="+mn-cs"/>
              </a:defRPr>
            </a:lvl2pPr>
            <a:lvl3pPr>
              <a:defRPr lang="ko-KR" altLang="en-US" sz="2160" dirty="0" smtClean="0">
                <a:latin typeface="+mn-lt"/>
                <a:ea typeface="+mn-ea"/>
                <a:cs typeface="+mn-cs"/>
              </a:defRPr>
            </a:lvl3pPr>
            <a:lvl4pPr>
              <a:defRPr lang="ko-KR" altLang="en-US" sz="2160" dirty="0" smtClean="0">
                <a:latin typeface="+mn-lt"/>
                <a:ea typeface="+mn-ea"/>
                <a:cs typeface="+mn-cs"/>
              </a:defRPr>
            </a:lvl4pPr>
            <a:lvl5pPr>
              <a:defRPr lang="ko-KR" altLang="en-US" sz="2160" dirty="0">
                <a:latin typeface="+mn-lt"/>
                <a:ea typeface="+mn-ea"/>
                <a:cs typeface="+mn-cs"/>
              </a:defRPr>
            </a:lvl5pPr>
          </a:lstStyle>
          <a:p>
            <a:pPr marL="0" lvl="0" latinLnBrk="0"/>
            <a:r>
              <a:rPr lang="en-US" altLang="ko-KR" dirty="0"/>
              <a:t>{</a:t>
            </a:r>
            <a:r>
              <a:rPr lang="ko-KR" altLang="en-US" dirty="0"/>
              <a:t>구분 제목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E5A43B40-2D65-4316-8885-FE910FD3FB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3493" y="1763713"/>
            <a:ext cx="658314" cy="654480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noFill/>
          </a:ln>
          <a:effectLst>
            <a:outerShdw blurRad="254000" dist="38100" dir="288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0000" bIns="90000" rtlCol="0" anchor="ctr">
            <a:norm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pPr marL="0" lvl="0" algn="ctr" defTabSz="548753" latinLnBrk="0"/>
            <a:r>
              <a:rPr lang="en-US" altLang="ko-KR" dirty="0"/>
              <a:t>00</a:t>
            </a:r>
            <a:endParaRPr lang="ko-KR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BA4493-3631-4AB2-81EF-63344810E44D}"/>
              </a:ext>
            </a:extLst>
          </p:cNvPr>
          <p:cNvSpPr txBox="1">
            <a:spLocks/>
          </p:cNvSpPr>
          <p:nvPr userDrawn="1"/>
        </p:nvSpPr>
        <p:spPr>
          <a:xfrm>
            <a:off x="8558517" y="6434929"/>
            <a:ext cx="2592109" cy="383297"/>
          </a:xfrm>
          <a:prstGeom prst="rect">
            <a:avLst/>
          </a:prstGeom>
        </p:spPr>
        <p:txBody>
          <a:bodyPr vert="horz" lIns="109737" tIns="54869" rIns="109737" bIns="5486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509671-7203-47C3-9533-5F48466257ED}" type="slidenum">
              <a:rPr lang="ko-KR" altLang="en-US" sz="1440" smtClean="0">
                <a:solidFill>
                  <a:schemeClr val="bg1"/>
                </a:solidFill>
                <a:latin typeface="+mn-ea"/>
                <a:ea typeface="+mn-ea"/>
              </a:rPr>
              <a:pPr/>
              <a:t>‹#›</a:t>
            </a:fld>
            <a:endParaRPr lang="ko-KR" altLang="en-US" sz="144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4553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1">
          <p15:clr>
            <a:srgbClr val="FBAE40"/>
          </p15:clr>
        </p15:guide>
        <p15:guide id="2" pos="7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로그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B9BA0C7-8DB5-9C7C-F19F-F80252AF26F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4377418"/>
              </p:ext>
            </p:extLst>
          </p:nvPr>
        </p:nvGraphicFramePr>
        <p:xfrm>
          <a:off x="0" y="6233"/>
          <a:ext cx="11531394" cy="243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842890287"/>
                    </a:ext>
                  </a:extLst>
                </a:gridCol>
              </a:tblGrid>
              <a:tr h="24306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경로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화면 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ID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88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Description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제목 9">
            <a:extLst>
              <a:ext uri="{FF2B5EF4-FFF2-40B4-BE49-F238E27FC236}">
                <a16:creationId xmlns:a16="http://schemas.microsoft.com/office/drawing/2014/main" id="{E5903E8D-09E3-CC33-DAB9-3C966B7F3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301" y="6233"/>
            <a:ext cx="1230446" cy="228746"/>
          </a:xfrm>
          <a:noFill/>
        </p:spPr>
        <p:txBody>
          <a:bodyPr wrap="none" rtlCol="0" anchor="ctr">
            <a:noAutofit/>
          </a:bodyPr>
          <a:lstStyle>
            <a:lvl1pPr>
              <a:defRPr lang="ko-KR" altLang="en-US"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en-US" altLang="ko-KR" dirty="0"/>
              <a:t>{</a:t>
            </a:r>
            <a:r>
              <a:rPr lang="ko-KR" altLang="en-US" dirty="0"/>
              <a:t>화면 </a:t>
            </a:r>
            <a:r>
              <a:rPr lang="en-US" altLang="ko-KR" dirty="0"/>
              <a:t>ID</a:t>
            </a:r>
            <a:r>
              <a:rPr lang="ko-KR" altLang="en-US" dirty="0"/>
              <a:t>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8" name="텍스트 개체 틀 14">
            <a:extLst>
              <a:ext uri="{FF2B5EF4-FFF2-40B4-BE49-F238E27FC236}">
                <a16:creationId xmlns:a16="http://schemas.microsoft.com/office/drawing/2014/main" id="{9006E026-B9FE-CFEF-EA8B-5A39E4371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473" y="980"/>
            <a:ext cx="6316902" cy="234000"/>
          </a:xfrm>
        </p:spPr>
        <p:txBody>
          <a:bodyPr wrap="none" anchor="ctr">
            <a:noAutofit/>
          </a:bodyPr>
          <a:lstStyle>
            <a:lvl1pPr marL="0" indent="0">
              <a:buNone/>
              <a:defRPr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{</a:t>
            </a:r>
            <a:r>
              <a:rPr lang="ko-KR" altLang="en-US" dirty="0"/>
              <a:t>경로</a:t>
            </a:r>
            <a:r>
              <a:rPr lang="en-US" altLang="ko-KR" dirty="0"/>
              <a:t>, </a:t>
            </a:r>
            <a:r>
              <a:rPr lang="ko-KR" altLang="en-US" dirty="0"/>
              <a:t>제목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881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B9BA0C7-8DB5-9C7C-F19F-F80252AF26F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4377418"/>
              </p:ext>
            </p:extLst>
          </p:nvPr>
        </p:nvGraphicFramePr>
        <p:xfrm>
          <a:off x="0" y="6233"/>
          <a:ext cx="11531394" cy="243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842890287"/>
                    </a:ext>
                  </a:extLst>
                </a:gridCol>
              </a:tblGrid>
              <a:tr h="24306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경로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화면 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ID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88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Description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제목 9">
            <a:extLst>
              <a:ext uri="{FF2B5EF4-FFF2-40B4-BE49-F238E27FC236}">
                <a16:creationId xmlns:a16="http://schemas.microsoft.com/office/drawing/2014/main" id="{E5903E8D-09E3-CC33-DAB9-3C966B7F3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301" y="6233"/>
            <a:ext cx="1230446" cy="228746"/>
          </a:xfrm>
          <a:noFill/>
        </p:spPr>
        <p:txBody>
          <a:bodyPr wrap="none" rtlCol="0" anchor="ctr">
            <a:noAutofit/>
          </a:bodyPr>
          <a:lstStyle>
            <a:lvl1pPr>
              <a:defRPr lang="ko-KR" altLang="en-US"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en-US" altLang="ko-KR" dirty="0"/>
              <a:t>{</a:t>
            </a:r>
            <a:r>
              <a:rPr lang="ko-KR" altLang="en-US" dirty="0"/>
              <a:t>화면 </a:t>
            </a:r>
            <a:r>
              <a:rPr lang="en-US" altLang="ko-KR" dirty="0"/>
              <a:t>ID</a:t>
            </a:r>
            <a:r>
              <a:rPr lang="ko-KR" altLang="en-US" dirty="0"/>
              <a:t>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8" name="텍스트 개체 틀 14">
            <a:extLst>
              <a:ext uri="{FF2B5EF4-FFF2-40B4-BE49-F238E27FC236}">
                <a16:creationId xmlns:a16="http://schemas.microsoft.com/office/drawing/2014/main" id="{9006E026-B9FE-CFEF-EA8B-5A39E4371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473" y="980"/>
            <a:ext cx="6316902" cy="234000"/>
          </a:xfrm>
        </p:spPr>
        <p:txBody>
          <a:bodyPr wrap="none" anchor="ctr">
            <a:noAutofit/>
          </a:bodyPr>
          <a:lstStyle>
            <a:lvl1pPr marL="0" indent="0">
              <a:buNone/>
              <a:defRPr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{</a:t>
            </a:r>
            <a:r>
              <a:rPr lang="ko-KR" altLang="en-US" dirty="0"/>
              <a:t>경로</a:t>
            </a:r>
            <a:r>
              <a:rPr lang="en-US" altLang="ko-KR" dirty="0"/>
              <a:t>, </a:t>
            </a:r>
            <a:r>
              <a:rPr lang="ko-KR" altLang="en-US" dirty="0"/>
              <a:t>제목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DE0D16B-08F4-8CB4-CA02-19BB67B03274}"/>
              </a:ext>
            </a:extLst>
          </p:cNvPr>
          <p:cNvGrpSpPr/>
          <p:nvPr userDrawn="1"/>
        </p:nvGrpSpPr>
        <p:grpSpPr>
          <a:xfrm>
            <a:off x="88735" y="336416"/>
            <a:ext cx="1400747" cy="4777393"/>
            <a:chOff x="157548" y="423257"/>
            <a:chExt cx="1400747" cy="4777393"/>
          </a:xfrm>
        </p:grpSpPr>
        <p:sp>
          <p:nvSpPr>
            <p:cNvPr id="3" name="모서리가 둥근 직사각형 18">
              <a:extLst>
                <a:ext uri="{FF2B5EF4-FFF2-40B4-BE49-F238E27FC236}">
                  <a16:creationId xmlns:a16="http://schemas.microsoft.com/office/drawing/2014/main" id="{2136BDC3-ECDC-70A5-47C4-32A7D1EBC980}"/>
                </a:ext>
              </a:extLst>
            </p:cNvPr>
            <p:cNvSpPr/>
            <p:nvPr/>
          </p:nvSpPr>
          <p:spPr>
            <a:xfrm>
              <a:off x="157548" y="781098"/>
              <a:ext cx="1400747" cy="4419552"/>
            </a:xfrm>
            <a:prstGeom prst="roundRect">
              <a:avLst>
                <a:gd name="adj" fmla="val 111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메인 배너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스타일 숍 목록 배너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오픈 숍 목록 배너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커뮤니티 목록 배너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고객센터 상단 배너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상품 주문완료 배너</a:t>
              </a:r>
            </a:p>
          </p:txBody>
        </p:sp>
        <p:sp>
          <p:nvSpPr>
            <p:cNvPr id="4" name="모서리가 둥근 직사각형 20">
              <a:extLst>
                <a:ext uri="{FF2B5EF4-FFF2-40B4-BE49-F238E27FC236}">
                  <a16:creationId xmlns:a16="http://schemas.microsoft.com/office/drawing/2014/main" id="{BFD6EB6C-47AE-7A48-2D70-D0BFE587C230}"/>
                </a:ext>
              </a:extLst>
            </p:cNvPr>
            <p:cNvSpPr/>
            <p:nvPr/>
          </p:nvSpPr>
          <p:spPr>
            <a:xfrm>
              <a:off x="157549" y="423257"/>
              <a:ext cx="1400746" cy="356642"/>
            </a:xfrm>
            <a:prstGeom prst="roundRect">
              <a:avLst>
                <a:gd name="adj" fmla="val 111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ko-KR" altLang="en-US" sz="1050" b="1" dirty="0">
                  <a:solidFill>
                    <a:schemeClr val="tx1"/>
                  </a:solidFill>
                  <a:latin typeface="+mn-ea"/>
                </a:rPr>
                <a:t>배너관리</a:t>
              </a:r>
              <a:endParaRPr lang="ko-KR" altLang="en-US" sz="1050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65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주문관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B9BA0C7-8DB5-9C7C-F19F-F80252AF26F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4377418"/>
              </p:ext>
            </p:extLst>
          </p:nvPr>
        </p:nvGraphicFramePr>
        <p:xfrm>
          <a:off x="0" y="6233"/>
          <a:ext cx="11531394" cy="243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842890287"/>
                    </a:ext>
                  </a:extLst>
                </a:gridCol>
              </a:tblGrid>
              <a:tr h="24306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경로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화면 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ID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88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Description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제목 9">
            <a:extLst>
              <a:ext uri="{FF2B5EF4-FFF2-40B4-BE49-F238E27FC236}">
                <a16:creationId xmlns:a16="http://schemas.microsoft.com/office/drawing/2014/main" id="{E5903E8D-09E3-CC33-DAB9-3C966B7F3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301" y="6233"/>
            <a:ext cx="1230446" cy="228746"/>
          </a:xfrm>
          <a:noFill/>
        </p:spPr>
        <p:txBody>
          <a:bodyPr wrap="none" rtlCol="0" anchor="ctr">
            <a:noAutofit/>
          </a:bodyPr>
          <a:lstStyle>
            <a:lvl1pPr>
              <a:defRPr lang="ko-KR" altLang="en-US"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en-US" altLang="ko-KR" dirty="0"/>
              <a:t>{</a:t>
            </a:r>
            <a:r>
              <a:rPr lang="ko-KR" altLang="en-US" dirty="0"/>
              <a:t>화면 </a:t>
            </a:r>
            <a:r>
              <a:rPr lang="en-US" altLang="ko-KR" dirty="0"/>
              <a:t>ID</a:t>
            </a:r>
            <a:r>
              <a:rPr lang="ko-KR" altLang="en-US" dirty="0"/>
              <a:t>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8" name="텍스트 개체 틀 14">
            <a:extLst>
              <a:ext uri="{FF2B5EF4-FFF2-40B4-BE49-F238E27FC236}">
                <a16:creationId xmlns:a16="http://schemas.microsoft.com/office/drawing/2014/main" id="{9006E026-B9FE-CFEF-EA8B-5A39E4371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473" y="980"/>
            <a:ext cx="6316902" cy="234000"/>
          </a:xfrm>
        </p:spPr>
        <p:txBody>
          <a:bodyPr wrap="none" anchor="ctr">
            <a:noAutofit/>
          </a:bodyPr>
          <a:lstStyle>
            <a:lvl1pPr marL="0" indent="0">
              <a:buNone/>
              <a:defRPr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{</a:t>
            </a:r>
            <a:r>
              <a:rPr lang="ko-KR" altLang="en-US" dirty="0"/>
              <a:t>경로</a:t>
            </a:r>
            <a:r>
              <a:rPr lang="en-US" altLang="ko-KR" dirty="0"/>
              <a:t>, </a:t>
            </a:r>
            <a:r>
              <a:rPr lang="ko-KR" altLang="en-US" dirty="0"/>
              <a:t>제목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2713B06-E773-C45E-040D-79EE6B1D9004}"/>
              </a:ext>
            </a:extLst>
          </p:cNvPr>
          <p:cNvGrpSpPr/>
          <p:nvPr userDrawn="1"/>
        </p:nvGrpSpPr>
        <p:grpSpPr>
          <a:xfrm>
            <a:off x="88735" y="337615"/>
            <a:ext cx="1400747" cy="6764642"/>
            <a:chOff x="157548" y="424456"/>
            <a:chExt cx="1400747" cy="6764642"/>
          </a:xfrm>
        </p:grpSpPr>
        <p:sp>
          <p:nvSpPr>
            <p:cNvPr id="9" name="모서리가 둥근 직사각형 18">
              <a:extLst>
                <a:ext uri="{FF2B5EF4-FFF2-40B4-BE49-F238E27FC236}">
                  <a16:creationId xmlns:a16="http://schemas.microsoft.com/office/drawing/2014/main" id="{CC80512E-4F65-EB9D-C88F-D2C225B3DF85}"/>
                </a:ext>
              </a:extLst>
            </p:cNvPr>
            <p:cNvSpPr/>
            <p:nvPr userDrawn="1"/>
          </p:nvSpPr>
          <p:spPr>
            <a:xfrm>
              <a:off x="157548" y="781098"/>
              <a:ext cx="1400747" cy="6408000"/>
            </a:xfrm>
            <a:prstGeom prst="roundRect">
              <a:avLst>
                <a:gd name="adj" fmla="val 111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/>
                  </a:solidFill>
                  <a:latin typeface="+mn-ea"/>
                </a:rPr>
                <a:t>스타일 숍 주문</a:t>
              </a:r>
              <a:endParaRPr lang="en-US" altLang="ko-KR" sz="900" b="1" dirty="0">
                <a:solidFill>
                  <a:schemeClr val="tx1"/>
                </a:solidFill>
                <a:latin typeface="+mn-ea"/>
              </a:endParaRPr>
            </a:p>
            <a:p>
              <a:pPr marL="36000" defTabSz="999073" latinLnBrk="1">
                <a:lnSpc>
                  <a:spcPct val="150000"/>
                </a:lnSpc>
              </a:pPr>
              <a:r>
                <a:rPr lang="en-US" altLang="ko-KR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</a:t>
              </a:r>
              <a:r>
                <a:rPr lang="ko-KR" altLang="en-US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주문관리</a:t>
              </a:r>
              <a:endParaRPr lang="en-US" altLang="ko-KR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6000" defTabSz="999073" latinLnBrk="1">
                <a:lnSpc>
                  <a:spcPct val="150000"/>
                </a:lnSpc>
              </a:pPr>
              <a:r>
                <a:rPr lang="en-US" altLang="ko-KR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</a:t>
              </a:r>
              <a:r>
                <a:rPr lang="ko-KR" altLang="en-US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주문취소관리</a:t>
              </a:r>
              <a:endParaRPr lang="en-US" altLang="ko-KR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6000" defTabSz="999073" latinLnBrk="1">
                <a:lnSpc>
                  <a:spcPct val="150000"/>
                </a:lnSpc>
              </a:pPr>
              <a:r>
                <a:rPr lang="en-US" altLang="ko-KR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</a:t>
              </a:r>
              <a:r>
                <a:rPr lang="ko-KR" altLang="en-US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교환신청관리</a:t>
              </a:r>
              <a:endParaRPr lang="en-US" altLang="ko-KR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6000" indent="0" defTabSz="999073" latinLnBrk="1">
                <a:lnSpc>
                  <a:spcPct val="150000"/>
                </a:lnSpc>
                <a:buFontTx/>
                <a:buNone/>
              </a:pPr>
              <a:r>
                <a:rPr lang="en-US" altLang="ko-KR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</a:t>
              </a:r>
              <a:r>
                <a:rPr lang="ko-KR" altLang="en-US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환불신청관리</a:t>
              </a:r>
              <a:endParaRPr lang="en-US" altLang="ko-KR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6000" defTabSz="999073" latinLnBrk="1">
                <a:lnSpc>
                  <a:spcPct val="150000"/>
                </a:lnSpc>
              </a:pPr>
              <a:endPara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/>
                  </a:solidFill>
                  <a:latin typeface="+mn-ea"/>
                </a:rPr>
                <a:t>오픈 숍 주문</a:t>
              </a:r>
              <a:endParaRPr lang="en-US" altLang="ko-KR" sz="900" b="1" dirty="0">
                <a:solidFill>
                  <a:schemeClr val="tx1"/>
                </a:solidFill>
                <a:latin typeface="+mn-ea"/>
              </a:endParaRPr>
            </a:p>
            <a:p>
              <a:pPr marL="36000" defTabSz="999073" latinLnBrk="1">
                <a:lnSpc>
                  <a:spcPct val="150000"/>
                </a:lnSpc>
              </a:pPr>
              <a:r>
                <a:rPr lang="en-US" altLang="ko-KR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</a:t>
              </a:r>
              <a:r>
                <a:rPr lang="ko-KR" altLang="en-US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주문현황</a:t>
              </a:r>
              <a:endParaRPr lang="en-US" altLang="ko-KR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6000" defTabSz="999073" latinLnBrk="1">
                <a:lnSpc>
                  <a:spcPct val="150000"/>
                </a:lnSpc>
              </a:pPr>
              <a:r>
                <a:rPr lang="en-US" altLang="ko-KR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</a:t>
              </a:r>
              <a:r>
                <a:rPr lang="ko-KR" altLang="en-US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포인트 지급현황</a:t>
              </a:r>
              <a:endPara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0" name="모서리가 둥근 직사각형 20">
              <a:extLst>
                <a:ext uri="{FF2B5EF4-FFF2-40B4-BE49-F238E27FC236}">
                  <a16:creationId xmlns:a16="http://schemas.microsoft.com/office/drawing/2014/main" id="{AB802320-5950-FF0F-746C-27DA3AF57E7A}"/>
                </a:ext>
              </a:extLst>
            </p:cNvPr>
            <p:cNvSpPr/>
            <p:nvPr/>
          </p:nvSpPr>
          <p:spPr>
            <a:xfrm>
              <a:off x="157549" y="424456"/>
              <a:ext cx="1400746" cy="356642"/>
            </a:xfrm>
            <a:prstGeom prst="roundRect">
              <a:avLst>
                <a:gd name="adj" fmla="val 111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ko-KR" altLang="en-US" sz="1050" b="1" dirty="0">
                  <a:solidFill>
                    <a:schemeClr val="tx1"/>
                  </a:solidFill>
                  <a:latin typeface="+mn-ea"/>
                </a:rPr>
                <a:t>주문관리</a:t>
              </a:r>
              <a:endParaRPr lang="ko-KR" altLang="en-US" sz="1050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0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게시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B9BA0C7-8DB5-9C7C-F19F-F80252AF26F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4377418"/>
              </p:ext>
            </p:extLst>
          </p:nvPr>
        </p:nvGraphicFramePr>
        <p:xfrm>
          <a:off x="0" y="6233"/>
          <a:ext cx="11531394" cy="243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842890287"/>
                    </a:ext>
                  </a:extLst>
                </a:gridCol>
              </a:tblGrid>
              <a:tr h="24306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경로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화면 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ID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88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Description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제목 9">
            <a:extLst>
              <a:ext uri="{FF2B5EF4-FFF2-40B4-BE49-F238E27FC236}">
                <a16:creationId xmlns:a16="http://schemas.microsoft.com/office/drawing/2014/main" id="{E5903E8D-09E3-CC33-DAB9-3C966B7F3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301" y="6233"/>
            <a:ext cx="1230446" cy="228746"/>
          </a:xfrm>
          <a:noFill/>
        </p:spPr>
        <p:txBody>
          <a:bodyPr wrap="none" rtlCol="0" anchor="ctr">
            <a:noAutofit/>
          </a:bodyPr>
          <a:lstStyle>
            <a:lvl1pPr>
              <a:defRPr lang="ko-KR" altLang="en-US"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en-US" altLang="ko-KR" dirty="0"/>
              <a:t>{</a:t>
            </a:r>
            <a:r>
              <a:rPr lang="ko-KR" altLang="en-US" dirty="0"/>
              <a:t>화면 </a:t>
            </a:r>
            <a:r>
              <a:rPr lang="en-US" altLang="ko-KR" dirty="0"/>
              <a:t>ID</a:t>
            </a:r>
            <a:r>
              <a:rPr lang="ko-KR" altLang="en-US" dirty="0"/>
              <a:t>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8" name="텍스트 개체 틀 14">
            <a:extLst>
              <a:ext uri="{FF2B5EF4-FFF2-40B4-BE49-F238E27FC236}">
                <a16:creationId xmlns:a16="http://schemas.microsoft.com/office/drawing/2014/main" id="{9006E026-B9FE-CFEF-EA8B-5A39E4371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473" y="980"/>
            <a:ext cx="6316902" cy="234000"/>
          </a:xfrm>
        </p:spPr>
        <p:txBody>
          <a:bodyPr wrap="none" anchor="ctr">
            <a:noAutofit/>
          </a:bodyPr>
          <a:lstStyle>
            <a:lvl1pPr marL="0" indent="0">
              <a:buNone/>
              <a:defRPr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{</a:t>
            </a:r>
            <a:r>
              <a:rPr lang="ko-KR" altLang="en-US" dirty="0"/>
              <a:t>경로</a:t>
            </a:r>
            <a:r>
              <a:rPr lang="en-US" altLang="ko-KR" dirty="0"/>
              <a:t>, </a:t>
            </a:r>
            <a:r>
              <a:rPr lang="ko-KR" altLang="en-US" dirty="0"/>
              <a:t>제목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2713B06-E773-C45E-040D-79EE6B1D9004}"/>
              </a:ext>
            </a:extLst>
          </p:cNvPr>
          <p:cNvGrpSpPr/>
          <p:nvPr userDrawn="1"/>
        </p:nvGrpSpPr>
        <p:grpSpPr>
          <a:xfrm>
            <a:off x="88735" y="336416"/>
            <a:ext cx="1400747" cy="6765841"/>
            <a:chOff x="157548" y="423257"/>
            <a:chExt cx="1400747" cy="6765841"/>
          </a:xfrm>
        </p:grpSpPr>
        <p:sp>
          <p:nvSpPr>
            <p:cNvPr id="9" name="모서리가 둥근 직사각형 18">
              <a:extLst>
                <a:ext uri="{FF2B5EF4-FFF2-40B4-BE49-F238E27FC236}">
                  <a16:creationId xmlns:a16="http://schemas.microsoft.com/office/drawing/2014/main" id="{CC80512E-4F65-EB9D-C88F-D2C225B3DF85}"/>
                </a:ext>
              </a:extLst>
            </p:cNvPr>
            <p:cNvSpPr/>
            <p:nvPr/>
          </p:nvSpPr>
          <p:spPr>
            <a:xfrm>
              <a:off x="157548" y="781098"/>
              <a:ext cx="1400747" cy="6408000"/>
            </a:xfrm>
            <a:prstGeom prst="roundRect">
              <a:avLst>
                <a:gd name="adj" fmla="val 111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공지사항</a:t>
              </a:r>
              <a:endPara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en-US" altLang="ko-KR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</a:t>
              </a:r>
              <a:r>
                <a:rPr lang="ko-KR" altLang="en-US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스타일 숍 공지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en-US" altLang="ko-KR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</a:t>
              </a:r>
              <a:r>
                <a:rPr lang="ko-KR" altLang="en-US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고객센터 공지</a:t>
              </a:r>
              <a:endParaRPr lang="en-US" altLang="ko-KR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커뮤니티</a:t>
              </a:r>
              <a:endPara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상품문의</a:t>
              </a:r>
              <a:endPara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6000" defTabSz="999073" latinLnBrk="1">
                <a:lnSpc>
                  <a:spcPct val="150000"/>
                </a:lnSpc>
              </a:pPr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1:1</a:t>
              </a: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문의</a:t>
              </a:r>
              <a:endPara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상품리뷰</a:t>
              </a:r>
              <a:endPara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자주묻는</a:t>
              </a: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질문</a:t>
              </a:r>
              <a:endPara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이벤트</a:t>
              </a:r>
              <a:endPara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허위 상품 접수</a:t>
              </a:r>
              <a:endPara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게시판 구분 관리</a:t>
              </a:r>
            </a:p>
          </p:txBody>
        </p:sp>
        <p:sp>
          <p:nvSpPr>
            <p:cNvPr id="10" name="모서리가 둥근 직사각형 20">
              <a:extLst>
                <a:ext uri="{FF2B5EF4-FFF2-40B4-BE49-F238E27FC236}">
                  <a16:creationId xmlns:a16="http://schemas.microsoft.com/office/drawing/2014/main" id="{AB802320-5950-FF0F-746C-27DA3AF57E7A}"/>
                </a:ext>
              </a:extLst>
            </p:cNvPr>
            <p:cNvSpPr/>
            <p:nvPr/>
          </p:nvSpPr>
          <p:spPr>
            <a:xfrm>
              <a:off x="157549" y="423257"/>
              <a:ext cx="1400746" cy="356642"/>
            </a:xfrm>
            <a:prstGeom prst="roundRect">
              <a:avLst>
                <a:gd name="adj" fmla="val 111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ko-KR" altLang="en-US" sz="1050" b="1" dirty="0">
                  <a:solidFill>
                    <a:schemeClr val="tx1"/>
                  </a:solidFill>
                  <a:latin typeface="+mn-ea"/>
                </a:rPr>
                <a:t>게시판 관리</a:t>
              </a:r>
              <a:endParaRPr lang="ko-KR" altLang="en-US" sz="1050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75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회원관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B9BA0C7-8DB5-9C7C-F19F-F80252AF26F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4377418"/>
              </p:ext>
            </p:extLst>
          </p:nvPr>
        </p:nvGraphicFramePr>
        <p:xfrm>
          <a:off x="0" y="6233"/>
          <a:ext cx="11531394" cy="243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842890287"/>
                    </a:ext>
                  </a:extLst>
                </a:gridCol>
              </a:tblGrid>
              <a:tr h="24306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경로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화면 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ID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88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Description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제목 9">
            <a:extLst>
              <a:ext uri="{FF2B5EF4-FFF2-40B4-BE49-F238E27FC236}">
                <a16:creationId xmlns:a16="http://schemas.microsoft.com/office/drawing/2014/main" id="{E5903E8D-09E3-CC33-DAB9-3C966B7F3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301" y="6233"/>
            <a:ext cx="1230446" cy="228746"/>
          </a:xfrm>
          <a:noFill/>
        </p:spPr>
        <p:txBody>
          <a:bodyPr wrap="none" rtlCol="0" anchor="ctr">
            <a:noAutofit/>
          </a:bodyPr>
          <a:lstStyle>
            <a:lvl1pPr>
              <a:defRPr lang="ko-KR" altLang="en-US"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en-US" altLang="ko-KR" dirty="0"/>
              <a:t>{</a:t>
            </a:r>
            <a:r>
              <a:rPr lang="ko-KR" altLang="en-US" dirty="0"/>
              <a:t>화면 </a:t>
            </a:r>
            <a:r>
              <a:rPr lang="en-US" altLang="ko-KR" dirty="0"/>
              <a:t>ID</a:t>
            </a:r>
            <a:r>
              <a:rPr lang="ko-KR" altLang="en-US" dirty="0"/>
              <a:t>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8" name="텍스트 개체 틀 14">
            <a:extLst>
              <a:ext uri="{FF2B5EF4-FFF2-40B4-BE49-F238E27FC236}">
                <a16:creationId xmlns:a16="http://schemas.microsoft.com/office/drawing/2014/main" id="{9006E026-B9FE-CFEF-EA8B-5A39E4371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473" y="980"/>
            <a:ext cx="6316902" cy="234000"/>
          </a:xfrm>
        </p:spPr>
        <p:txBody>
          <a:bodyPr wrap="none" anchor="ctr">
            <a:noAutofit/>
          </a:bodyPr>
          <a:lstStyle>
            <a:lvl1pPr marL="0" indent="0">
              <a:buNone/>
              <a:defRPr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{</a:t>
            </a:r>
            <a:r>
              <a:rPr lang="ko-KR" altLang="en-US" dirty="0"/>
              <a:t>경로</a:t>
            </a:r>
            <a:r>
              <a:rPr lang="en-US" altLang="ko-KR" dirty="0"/>
              <a:t>, </a:t>
            </a:r>
            <a:r>
              <a:rPr lang="ko-KR" altLang="en-US" dirty="0"/>
              <a:t>제목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2713B06-E773-C45E-040D-79EE6B1D9004}"/>
              </a:ext>
            </a:extLst>
          </p:cNvPr>
          <p:cNvGrpSpPr/>
          <p:nvPr userDrawn="1"/>
        </p:nvGrpSpPr>
        <p:grpSpPr>
          <a:xfrm>
            <a:off x="88735" y="336416"/>
            <a:ext cx="1400747" cy="6765841"/>
            <a:chOff x="157548" y="423257"/>
            <a:chExt cx="1400747" cy="6765841"/>
          </a:xfrm>
        </p:grpSpPr>
        <p:sp>
          <p:nvSpPr>
            <p:cNvPr id="9" name="모서리가 둥근 직사각형 18">
              <a:extLst>
                <a:ext uri="{FF2B5EF4-FFF2-40B4-BE49-F238E27FC236}">
                  <a16:creationId xmlns:a16="http://schemas.microsoft.com/office/drawing/2014/main" id="{CC80512E-4F65-EB9D-C88F-D2C225B3DF85}"/>
                </a:ext>
              </a:extLst>
            </p:cNvPr>
            <p:cNvSpPr/>
            <p:nvPr/>
          </p:nvSpPr>
          <p:spPr>
            <a:xfrm>
              <a:off x="157548" y="781098"/>
              <a:ext cx="1400747" cy="6408000"/>
            </a:xfrm>
            <a:prstGeom prst="roundRect">
              <a:avLst>
                <a:gd name="adj" fmla="val 111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가입회원 관리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탈퇴회원 관리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메일관리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SMS</a:t>
              </a: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관리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대량 메일 발송</a:t>
              </a:r>
            </a:p>
            <a:p>
              <a:pPr marL="36000" defTabSz="999073" latinLnBrk="1">
                <a:lnSpc>
                  <a:spcPct val="150000"/>
                </a:lnSpc>
              </a:pP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0" name="모서리가 둥근 직사각형 20">
              <a:extLst>
                <a:ext uri="{FF2B5EF4-FFF2-40B4-BE49-F238E27FC236}">
                  <a16:creationId xmlns:a16="http://schemas.microsoft.com/office/drawing/2014/main" id="{AB802320-5950-FF0F-746C-27DA3AF57E7A}"/>
                </a:ext>
              </a:extLst>
            </p:cNvPr>
            <p:cNvSpPr/>
            <p:nvPr/>
          </p:nvSpPr>
          <p:spPr>
            <a:xfrm>
              <a:off x="157549" y="423257"/>
              <a:ext cx="1400746" cy="356642"/>
            </a:xfrm>
            <a:prstGeom prst="roundRect">
              <a:avLst>
                <a:gd name="adj" fmla="val 111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ko-KR" altLang="en-US" sz="1050" b="1" dirty="0">
                  <a:solidFill>
                    <a:schemeClr val="tx1"/>
                  </a:solidFill>
                  <a:latin typeface="+mn-ea"/>
                </a:rPr>
                <a:t>회원관리</a:t>
              </a:r>
              <a:endParaRPr lang="ko-KR" altLang="en-US" sz="1050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45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메인상품관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B9BA0C7-8DB5-9C7C-F19F-F80252AF26F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4377418"/>
              </p:ext>
            </p:extLst>
          </p:nvPr>
        </p:nvGraphicFramePr>
        <p:xfrm>
          <a:off x="0" y="6233"/>
          <a:ext cx="11531394" cy="243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842890287"/>
                    </a:ext>
                  </a:extLst>
                </a:gridCol>
              </a:tblGrid>
              <a:tr h="24306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경로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화면 </a:t>
                      </a: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ID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88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spc="-40" baseline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Description</a:t>
                      </a:r>
                      <a:endParaRPr lang="ko-KR" altLang="en-US" sz="900" b="0" kern="1200" spc="-4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9082" marR="790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제목 9">
            <a:extLst>
              <a:ext uri="{FF2B5EF4-FFF2-40B4-BE49-F238E27FC236}">
                <a16:creationId xmlns:a16="http://schemas.microsoft.com/office/drawing/2014/main" id="{E5903E8D-09E3-CC33-DAB9-3C966B7F3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301" y="6233"/>
            <a:ext cx="1230446" cy="228746"/>
          </a:xfrm>
          <a:noFill/>
        </p:spPr>
        <p:txBody>
          <a:bodyPr wrap="none" rtlCol="0" anchor="ctr">
            <a:noAutofit/>
          </a:bodyPr>
          <a:lstStyle>
            <a:lvl1pPr>
              <a:defRPr lang="ko-KR" altLang="en-US"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en-US" altLang="ko-KR" dirty="0"/>
              <a:t>{</a:t>
            </a:r>
            <a:r>
              <a:rPr lang="ko-KR" altLang="en-US" dirty="0"/>
              <a:t>화면 </a:t>
            </a:r>
            <a:r>
              <a:rPr lang="en-US" altLang="ko-KR" dirty="0"/>
              <a:t>ID</a:t>
            </a:r>
            <a:r>
              <a:rPr lang="ko-KR" altLang="en-US" dirty="0"/>
              <a:t>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8" name="텍스트 개체 틀 14">
            <a:extLst>
              <a:ext uri="{FF2B5EF4-FFF2-40B4-BE49-F238E27FC236}">
                <a16:creationId xmlns:a16="http://schemas.microsoft.com/office/drawing/2014/main" id="{9006E026-B9FE-CFEF-EA8B-5A39E4371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473" y="980"/>
            <a:ext cx="6316902" cy="234000"/>
          </a:xfrm>
        </p:spPr>
        <p:txBody>
          <a:bodyPr wrap="none" anchor="ctr">
            <a:noAutofit/>
          </a:bodyPr>
          <a:lstStyle>
            <a:lvl1pPr marL="0" indent="0">
              <a:buNone/>
              <a:defRPr sz="900" spc="-4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{</a:t>
            </a:r>
            <a:r>
              <a:rPr lang="ko-KR" altLang="en-US" dirty="0"/>
              <a:t>경로</a:t>
            </a:r>
            <a:r>
              <a:rPr lang="en-US" altLang="ko-KR" dirty="0"/>
              <a:t>, </a:t>
            </a:r>
            <a:r>
              <a:rPr lang="ko-KR" altLang="en-US" dirty="0"/>
              <a:t>제목 입력</a:t>
            </a:r>
            <a:r>
              <a:rPr lang="en-US" altLang="ko-KR" dirty="0"/>
              <a:t>}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2713B06-E773-C45E-040D-79EE6B1D9004}"/>
              </a:ext>
            </a:extLst>
          </p:cNvPr>
          <p:cNvGrpSpPr/>
          <p:nvPr userDrawn="1"/>
        </p:nvGrpSpPr>
        <p:grpSpPr>
          <a:xfrm>
            <a:off x="88735" y="336416"/>
            <a:ext cx="1400747" cy="6765841"/>
            <a:chOff x="157548" y="423257"/>
            <a:chExt cx="1400747" cy="6765841"/>
          </a:xfrm>
        </p:grpSpPr>
        <p:sp>
          <p:nvSpPr>
            <p:cNvPr id="9" name="모서리가 둥근 직사각형 18">
              <a:extLst>
                <a:ext uri="{FF2B5EF4-FFF2-40B4-BE49-F238E27FC236}">
                  <a16:creationId xmlns:a16="http://schemas.microsoft.com/office/drawing/2014/main" id="{CC80512E-4F65-EB9D-C88F-D2C225B3DF85}"/>
                </a:ext>
              </a:extLst>
            </p:cNvPr>
            <p:cNvSpPr/>
            <p:nvPr/>
          </p:nvSpPr>
          <p:spPr>
            <a:xfrm>
              <a:off x="157548" y="781098"/>
              <a:ext cx="1400747" cy="6408000"/>
            </a:xfrm>
            <a:prstGeom prst="roundRect">
              <a:avLst>
                <a:gd name="adj" fmla="val 111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라라 </a:t>
              </a:r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'Pick' </a:t>
              </a: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코디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요즘 유행</a:t>
              </a:r>
            </a:p>
            <a:p>
              <a:pPr marL="36000" defTabSz="999073" latinLnBrk="1">
                <a:lnSpc>
                  <a:spcPct val="150000"/>
                </a:lnSpc>
              </a:pP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오픈 숍 품질 굿 상품</a:t>
              </a:r>
            </a:p>
          </p:txBody>
        </p:sp>
        <p:sp>
          <p:nvSpPr>
            <p:cNvPr id="10" name="모서리가 둥근 직사각형 20">
              <a:extLst>
                <a:ext uri="{FF2B5EF4-FFF2-40B4-BE49-F238E27FC236}">
                  <a16:creationId xmlns:a16="http://schemas.microsoft.com/office/drawing/2014/main" id="{AB802320-5950-FF0F-746C-27DA3AF57E7A}"/>
                </a:ext>
              </a:extLst>
            </p:cNvPr>
            <p:cNvSpPr/>
            <p:nvPr/>
          </p:nvSpPr>
          <p:spPr>
            <a:xfrm>
              <a:off x="157549" y="423257"/>
              <a:ext cx="1400746" cy="356642"/>
            </a:xfrm>
            <a:prstGeom prst="roundRect">
              <a:avLst>
                <a:gd name="adj" fmla="val 111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ko-KR" altLang="en-US" sz="1050" b="1" dirty="0">
                  <a:solidFill>
                    <a:schemeClr val="tx1"/>
                  </a:solidFill>
                  <a:latin typeface="+mn-ea"/>
                </a:rPr>
                <a:t>메인상품 관리</a:t>
              </a:r>
              <a:endParaRPr lang="ko-KR" altLang="en-US" sz="1050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39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83297"/>
            <a:ext cx="9936421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916484"/>
            <a:ext cx="9936421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672697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3F36E7B3-3E2D-4DA0-99F2-4302C017D3FE}" type="datetimeFigureOut">
              <a:rPr lang="ko-KR" altLang="en-US" smtClean="0"/>
              <a:pPr/>
              <a:t>2024-01-04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672697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672697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23509671-7203-47C3-9533-5F48466257E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390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9" r:id="rId2"/>
    <p:sldLayoutId id="2147483778" r:id="rId3"/>
    <p:sldLayoutId id="2147483791" r:id="rId4"/>
    <p:sldLayoutId id="2147483780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82" r:id="rId14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맑은 고딕" panose="020B0503020000020004" pitchFamily="50" charset="-127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6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2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64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4184DC-AE34-D045-23C3-A09DE7C0470F}"/>
              </a:ext>
            </a:extLst>
          </p:cNvPr>
          <p:cNvSpPr txBox="1"/>
          <p:nvPr/>
        </p:nvSpPr>
        <p:spPr>
          <a:xfrm>
            <a:off x="1240367" y="6006850"/>
            <a:ext cx="1455745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-100" normalizeH="0">
                <a:ln>
                  <a:solidFill>
                    <a:schemeClr val="bg1"/>
                  </a:solidFill>
                </a:ln>
                <a:solidFill>
                  <a:srgbClr val="0066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defRPr>
            </a:lvl1pPr>
          </a:lstStyle>
          <a:p>
            <a:r>
              <a:rPr lang="en-US" altLang="ko-KR" sz="1400" b="0" spc="0" dirty="0">
                <a:ln>
                  <a:noFill/>
                </a:ln>
                <a:solidFill>
                  <a:schemeClr val="bg1"/>
                </a:solidFill>
                <a:latin typeface="+mn-ea"/>
                <a:ea typeface="+mn-ea"/>
                <a:cs typeface="맑은 고딕 Semilight" panose="020B0502040204020203" pitchFamily="50" charset="-127"/>
              </a:rPr>
              <a:t>2023.3 | v0.3</a:t>
            </a:r>
            <a:endParaRPr lang="ko-KR" altLang="en-US" sz="1400" b="0" spc="0" dirty="0">
              <a:ln>
                <a:noFill/>
              </a:ln>
              <a:solidFill>
                <a:schemeClr val="bg1"/>
              </a:solidFill>
              <a:latin typeface="+mn-ea"/>
              <a:ea typeface="+mn-ea"/>
              <a:cs typeface="맑은 고딕 Semilight" panose="020B0502040204020203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A9BD01-5C27-B942-90DE-CA7F9D990E49}"/>
              </a:ext>
            </a:extLst>
          </p:cNvPr>
          <p:cNvSpPr txBox="1"/>
          <p:nvPr/>
        </p:nvSpPr>
        <p:spPr>
          <a:xfrm>
            <a:off x="2696112" y="6015642"/>
            <a:ext cx="1225257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-100" normalizeH="0">
                <a:ln>
                  <a:solidFill>
                    <a:schemeClr val="bg1"/>
                  </a:solidFill>
                </a:ln>
                <a:solidFill>
                  <a:srgbClr val="0066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defRPr>
            </a:lvl1pPr>
          </a:lstStyle>
          <a:p>
            <a:pPr algn="r"/>
            <a:r>
              <a:rPr lang="ko-KR" altLang="en-US" sz="1400" b="0" spc="0" dirty="0">
                <a:ln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이정원 수석</a:t>
            </a:r>
          </a:p>
        </p:txBody>
      </p:sp>
    </p:spTree>
    <p:extLst>
      <p:ext uri="{BB962C8B-B14F-4D97-AF65-F5344CB8AC3E}">
        <p14:creationId xmlns:p14="http://schemas.microsoft.com/office/powerpoint/2010/main" val="327609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F7135AB-C278-194A-D6A1-6DA11B2CB4A4}"/>
              </a:ext>
            </a:extLst>
          </p:cNvPr>
          <p:cNvSpPr/>
          <p:nvPr/>
        </p:nvSpPr>
        <p:spPr bwMode="auto">
          <a:xfrm>
            <a:off x="1655769" y="901349"/>
            <a:ext cx="7231056" cy="545709"/>
          </a:xfrm>
          <a:prstGeom prst="roundRect">
            <a:avLst>
              <a:gd name="adj" fmla="val 580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58CEC308-D1EA-CA4B-1166-69AAFEA3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P-BE-OM-00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주문관리 </a:t>
            </a:r>
            <a:r>
              <a:rPr lang="en-US" altLang="ko-KR" dirty="0"/>
              <a:t>&gt; </a:t>
            </a:r>
            <a:r>
              <a:rPr lang="ko-KR" altLang="en-US" dirty="0"/>
              <a:t>스타일 숍 주문 </a:t>
            </a:r>
            <a:r>
              <a:rPr lang="en-US" altLang="ko-KR" dirty="0"/>
              <a:t>&gt; </a:t>
            </a:r>
            <a:r>
              <a:rPr lang="ko-KR" altLang="en-US" dirty="0"/>
              <a:t>주문관리</a:t>
            </a:r>
            <a:r>
              <a:rPr lang="en-US" altLang="ko-KR" dirty="0"/>
              <a:t>] </a:t>
            </a:r>
            <a:r>
              <a:rPr lang="ko-KR" altLang="en-US" dirty="0"/>
              <a:t>주문관리 목록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574019"/>
              </p:ext>
            </p:extLst>
          </p:nvPr>
        </p:nvGraphicFramePr>
        <p:xfrm>
          <a:off x="9016139" y="243856"/>
          <a:ext cx="2508867" cy="693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313677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주문일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 이내 주문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Date Picker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년의 기간만 설정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Date Picker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시작일 선택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종료일을 포함한 종료일 기준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 이내 날짜만 선택할 수 있도록 구현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종료일 선택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시작일을 포함한 시작일 기준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 이내 날짜만 선택할 수 있도록 구현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키워드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Select Option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고객명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(Default),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아이디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주문번호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키워드 다중 검색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키워드 검색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기간의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중 키워드가 포함된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검색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주문일만 설정 후 검색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해당기간의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검색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98561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및 배송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필터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전체보기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및 배송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상태값으로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필터 구분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주문만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‘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신규주문’과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‘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교환주문’의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첫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주문확인 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98561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목록 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주문일시 기준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주문 순으로 정렬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출력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 같이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Empty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주문이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 항목 기획안 참조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129814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일괄 변경 기능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선택 후 ‘목록으로 이동’ 버튼 클릭 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변경 및 선택한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목록으로 이동 됨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이동 완료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변경이 완료되었습니다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옵션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 준비중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 중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배송완료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093704"/>
                  </a:ext>
                </a:extLst>
              </a:tr>
              <a:tr h="53204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다운로드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검색된 목록 엑셀로 다운로드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다운로드 항목은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주문목록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.xlsx'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참고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265682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A4DED593-FAF6-845C-18E4-C506D7A79A85}"/>
              </a:ext>
            </a:extLst>
          </p:cNvPr>
          <p:cNvGraphicFramePr>
            <a:graphicFrameLocks noGrp="1"/>
          </p:cNvGraphicFramePr>
          <p:nvPr/>
        </p:nvGraphicFramePr>
        <p:xfrm>
          <a:off x="1638784" y="2624355"/>
          <a:ext cx="7231057" cy="33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0">
                  <a:extLst>
                    <a:ext uri="{9D8B030D-6E8A-4147-A177-3AD203B41FA5}">
                      <a16:colId xmlns:a16="http://schemas.microsoft.com/office/drawing/2014/main" val="2301578325"/>
                    </a:ext>
                  </a:extLst>
                </a:gridCol>
                <a:gridCol w="692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3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5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48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94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9443">
                  <a:extLst>
                    <a:ext uri="{9D8B030D-6E8A-4147-A177-3AD203B41FA5}">
                      <a16:colId xmlns:a16="http://schemas.microsoft.com/office/drawing/2014/main" val="246168208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□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주문유형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주문일시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주문번호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상품정보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주문고객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아이디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결제금액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결제상태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주문 및 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배송 상태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□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주문유형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시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분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초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+</a:t>
                      </a:r>
                    </a:p>
                    <a:p>
                      <a:pPr algn="ctr"/>
                      <a:r>
                        <a:rPr lang="ko-KR" altLang="en-US" sz="9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주문순번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첫 번째 상품명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외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건수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 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주문자명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아이디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})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결제 금액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결제상태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주문배송상태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44172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□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19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신규주문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13:30:21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202301010019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실크 블라우스 외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김수현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(user06)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115,000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결제전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주문 </a:t>
                      </a:r>
                      <a:r>
                        <a:rPr lang="ko-KR" altLang="en-US" sz="9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확인전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564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□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18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교환주문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12:29:21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202301010018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실크 블라우스 외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김철수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(user05)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115,000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결제완료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주문확인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84347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□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17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신규주문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11:30:21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202301010017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실크 블라우스 외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박민혜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(user04)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115,000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결제전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주문 </a:t>
                      </a:r>
                      <a:r>
                        <a:rPr lang="ko-KR" altLang="en-US" sz="9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확인전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29866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□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교환주문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10:29:21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202301010016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실크 블라우스 외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김영수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(user03)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115,000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결제완료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배송 준비중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06116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□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15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신규주문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09:02:21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202301010015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청바지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이영희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(user02)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15,000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결제완료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배송중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5501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□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14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신규주문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08:30:21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202301010014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반팔 티셔츠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박시윤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(user01)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15,000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결제완료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배송완료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21099"/>
                  </a:ext>
                </a:extLst>
              </a:tr>
            </a:tbl>
          </a:graphicData>
        </a:graphic>
      </p:graphicFrame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A1F4DD84-A477-5D48-75D5-682AF70109F0}"/>
              </a:ext>
            </a:extLst>
          </p:cNvPr>
          <p:cNvSpPr/>
          <p:nvPr/>
        </p:nvSpPr>
        <p:spPr bwMode="auto">
          <a:xfrm>
            <a:off x="3536768" y="6264948"/>
            <a:ext cx="1405061" cy="324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err="1">
                <a:solidFill>
                  <a:schemeClr val="bg1"/>
                </a:solidFill>
                <a:latin typeface="+mn-ea"/>
              </a:rPr>
              <a:t>상태값으로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 변경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C0923C-A29E-1BA7-451E-F42A00D9B669}"/>
              </a:ext>
            </a:extLst>
          </p:cNvPr>
          <p:cNvSpPr txBox="1"/>
          <p:nvPr/>
        </p:nvSpPr>
        <p:spPr>
          <a:xfrm>
            <a:off x="1780177" y="1061587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b="1" dirty="0">
                <a:latin typeface="+mn-ea"/>
              </a:rPr>
              <a:t>주문일</a:t>
            </a:r>
            <a:endParaRPr lang="en-US" altLang="ko-KR" sz="900" b="1" dirty="0">
              <a:latin typeface="+mn-ea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619A486E-B104-537D-C921-DB82EF8119AF}"/>
              </a:ext>
            </a:extLst>
          </p:cNvPr>
          <p:cNvSpPr/>
          <p:nvPr/>
        </p:nvSpPr>
        <p:spPr bwMode="auto">
          <a:xfrm>
            <a:off x="7618956" y="1029808"/>
            <a:ext cx="711843" cy="306375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4300866-E738-AE57-80CC-9708EB57E8BD}"/>
              </a:ext>
            </a:extLst>
          </p:cNvPr>
          <p:cNvSpPr/>
          <p:nvPr/>
        </p:nvSpPr>
        <p:spPr>
          <a:xfrm>
            <a:off x="4810180" y="1069281"/>
            <a:ext cx="530915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ko-KR" altLang="en-US" sz="900" b="1" dirty="0">
                <a:latin typeface="+mn-ea"/>
              </a:rPr>
              <a:t>키워드</a:t>
            </a:r>
            <a:endParaRPr lang="en-US" altLang="ko-KR" sz="900" b="1" dirty="0">
              <a:latin typeface="+mn-ea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23919BD-9DD7-39BB-9804-C3B072DF2636}"/>
              </a:ext>
            </a:extLst>
          </p:cNvPr>
          <p:cNvSpPr/>
          <p:nvPr/>
        </p:nvSpPr>
        <p:spPr>
          <a:xfrm>
            <a:off x="3186057" y="1019421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+mn-ea"/>
              </a:rPr>
              <a:t>~</a:t>
            </a:r>
            <a:endParaRPr lang="ko-KR" altLang="en-US" sz="1200" dirty="0">
              <a:latin typeface="+mn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446840-2C08-024E-D15E-F04C05BF28A7}"/>
              </a:ext>
            </a:extLst>
          </p:cNvPr>
          <p:cNvSpPr txBox="1"/>
          <p:nvPr/>
        </p:nvSpPr>
        <p:spPr>
          <a:xfrm>
            <a:off x="1540365" y="6296485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선택한 항목</a:t>
            </a: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71950624-4556-FA9B-103C-B25D5173D163}"/>
              </a:ext>
            </a:extLst>
          </p:cNvPr>
          <p:cNvSpPr/>
          <p:nvPr/>
        </p:nvSpPr>
        <p:spPr>
          <a:xfrm>
            <a:off x="1620265" y="106049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732CCA80-E6CF-CA63-CB3A-910BFD82C078}"/>
              </a:ext>
            </a:extLst>
          </p:cNvPr>
          <p:cNvSpPr/>
          <p:nvPr/>
        </p:nvSpPr>
        <p:spPr>
          <a:xfrm>
            <a:off x="1387101" y="630774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59BF2CE9-FB3A-6392-AEBE-7F4CED71D7E6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C2EA99-6C1B-9185-8580-2FFC672A69B8}"/>
                </a:ext>
              </a:extLst>
            </p:cNvPr>
            <p:cNvSpPr txBox="1"/>
            <p:nvPr/>
          </p:nvSpPr>
          <p:spPr>
            <a:xfrm>
              <a:off x="1565686" y="332656"/>
              <a:ext cx="20233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스타일 숍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주문관리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EF3FA1-A515-D484-F44A-F0424C752CF1}"/>
                </a:ext>
              </a:extLst>
            </p:cNvPr>
            <p:cNvSpPr txBox="1"/>
            <p:nvPr/>
          </p:nvSpPr>
          <p:spPr>
            <a:xfrm>
              <a:off x="1565686" y="479698"/>
              <a:ext cx="769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주문관리</a:t>
              </a:r>
            </a:p>
          </p:txBody>
        </p: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4EDC48B1-A745-0457-B8D0-CE23C441DDD4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타원 70">
            <a:extLst>
              <a:ext uri="{FF2B5EF4-FFF2-40B4-BE49-F238E27FC236}">
                <a16:creationId xmlns:a16="http://schemas.microsoft.com/office/drawing/2014/main" id="{D36E1DAF-D70B-490C-8443-9E5D865EBA1C}"/>
              </a:ext>
            </a:extLst>
          </p:cNvPr>
          <p:cNvSpPr/>
          <p:nvPr/>
        </p:nvSpPr>
        <p:spPr>
          <a:xfrm>
            <a:off x="1486809" y="250261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D3D69582-5BE7-02DA-B38D-404899DB56AA}"/>
              </a:ext>
            </a:extLst>
          </p:cNvPr>
          <p:cNvSpPr/>
          <p:nvPr/>
        </p:nvSpPr>
        <p:spPr>
          <a:xfrm>
            <a:off x="3857751" y="6753870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처음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  &lt;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이전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| [1] [2]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[3]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[4] [5] |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다음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&gt;  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마지막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" name="모서리가 둥근 직사각형 63">
            <a:extLst>
              <a:ext uri="{FF2B5EF4-FFF2-40B4-BE49-F238E27FC236}">
                <a16:creationId xmlns:a16="http://schemas.microsoft.com/office/drawing/2014/main" id="{13C69397-A89F-BD53-132C-ADB40A76E95F}"/>
              </a:ext>
            </a:extLst>
          </p:cNvPr>
          <p:cNvSpPr/>
          <p:nvPr/>
        </p:nvSpPr>
        <p:spPr>
          <a:xfrm>
            <a:off x="2293678" y="1018825"/>
            <a:ext cx="925170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" name="Calendar">
            <a:extLst>
              <a:ext uri="{FF2B5EF4-FFF2-40B4-BE49-F238E27FC236}">
                <a16:creationId xmlns:a16="http://schemas.microsoft.com/office/drawing/2014/main" id="{E935071D-627F-48A6-9219-C37FAE0812D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350270" y="1106670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1" name="모서리가 둥근 직사각형 63">
            <a:extLst>
              <a:ext uri="{FF2B5EF4-FFF2-40B4-BE49-F238E27FC236}">
                <a16:creationId xmlns:a16="http://schemas.microsoft.com/office/drawing/2014/main" id="{8379739F-789D-7BEC-1A26-48EB1474A4AB}"/>
              </a:ext>
            </a:extLst>
          </p:cNvPr>
          <p:cNvSpPr/>
          <p:nvPr/>
        </p:nvSpPr>
        <p:spPr>
          <a:xfrm>
            <a:off x="3422755" y="1021048"/>
            <a:ext cx="925170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8" name="Calendar">
            <a:extLst>
              <a:ext uri="{FF2B5EF4-FFF2-40B4-BE49-F238E27FC236}">
                <a16:creationId xmlns:a16="http://schemas.microsoft.com/office/drawing/2014/main" id="{D6F57697-F7FE-590C-BDDA-FA4B75ACF96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493516" y="1099529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9" name="모서리가 둥근 직사각형 63">
            <a:extLst>
              <a:ext uri="{FF2B5EF4-FFF2-40B4-BE49-F238E27FC236}">
                <a16:creationId xmlns:a16="http://schemas.microsoft.com/office/drawing/2014/main" id="{A1530952-8D08-EB05-9882-1E536E63003F}"/>
              </a:ext>
            </a:extLst>
          </p:cNvPr>
          <p:cNvSpPr/>
          <p:nvPr/>
        </p:nvSpPr>
        <p:spPr>
          <a:xfrm>
            <a:off x="5369160" y="1022120"/>
            <a:ext cx="878064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고객명</a:t>
            </a:r>
          </a:p>
        </p:txBody>
      </p:sp>
      <p:sp>
        <p:nvSpPr>
          <p:cNvPr id="35" name="Chevron">
            <a:extLst>
              <a:ext uri="{FF2B5EF4-FFF2-40B4-BE49-F238E27FC236}">
                <a16:creationId xmlns:a16="http://schemas.microsoft.com/office/drawing/2014/main" id="{2402B7BC-806F-A61C-2D24-5736991C752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6053535" y="1141447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41" name="모서리가 둥근 직사각형 63">
            <a:extLst>
              <a:ext uri="{FF2B5EF4-FFF2-40B4-BE49-F238E27FC236}">
                <a16:creationId xmlns:a16="http://schemas.microsoft.com/office/drawing/2014/main" id="{56939762-A792-6C75-2782-2DA44EC16030}"/>
              </a:ext>
            </a:extLst>
          </p:cNvPr>
          <p:cNvSpPr/>
          <p:nvPr/>
        </p:nvSpPr>
        <p:spPr>
          <a:xfrm>
            <a:off x="6275289" y="1021993"/>
            <a:ext cx="1291755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422112-5DC0-A8B5-07F2-C68CE9B36279}"/>
              </a:ext>
            </a:extLst>
          </p:cNvPr>
          <p:cNvSpPr txBox="1"/>
          <p:nvPr/>
        </p:nvSpPr>
        <p:spPr>
          <a:xfrm>
            <a:off x="1629409" y="2304221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총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00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건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31CA8CA1-885D-9357-BFED-0B71F8EC90C5}"/>
              </a:ext>
            </a:extLst>
          </p:cNvPr>
          <p:cNvSpPr/>
          <p:nvPr/>
        </p:nvSpPr>
        <p:spPr bwMode="auto">
          <a:xfrm>
            <a:off x="2661761" y="1568335"/>
            <a:ext cx="792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주문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확인전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374BCCED-FF42-88D2-8C14-0385DCA2BC82}"/>
              </a:ext>
            </a:extLst>
          </p:cNvPr>
          <p:cNvSpPr/>
          <p:nvPr/>
        </p:nvSpPr>
        <p:spPr bwMode="auto">
          <a:xfrm>
            <a:off x="3509510" y="1568335"/>
            <a:ext cx="792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주문확인</a:t>
            </a: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D6722426-9F1C-ED72-0A7C-9B3177A4671E}"/>
              </a:ext>
            </a:extLst>
          </p:cNvPr>
          <p:cNvSpPr/>
          <p:nvPr/>
        </p:nvSpPr>
        <p:spPr bwMode="auto">
          <a:xfrm>
            <a:off x="4357259" y="1568335"/>
            <a:ext cx="792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배송 준비중</a:t>
            </a: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3954BBF0-E595-275F-F28E-C998E05E11C3}"/>
              </a:ext>
            </a:extLst>
          </p:cNvPr>
          <p:cNvSpPr/>
          <p:nvPr/>
        </p:nvSpPr>
        <p:spPr bwMode="auto">
          <a:xfrm>
            <a:off x="5205008" y="1568335"/>
            <a:ext cx="792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배송중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0EE3725D-B00A-50C0-85AC-AC6CBC964AE2}"/>
              </a:ext>
            </a:extLst>
          </p:cNvPr>
          <p:cNvSpPr/>
          <p:nvPr/>
        </p:nvSpPr>
        <p:spPr bwMode="auto">
          <a:xfrm>
            <a:off x="6052757" y="1568335"/>
            <a:ext cx="792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배송완료</a:t>
            </a: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F0AB5CDE-4EF3-0B68-4A53-2532D1606140}"/>
              </a:ext>
            </a:extLst>
          </p:cNvPr>
          <p:cNvSpPr/>
          <p:nvPr/>
        </p:nvSpPr>
        <p:spPr bwMode="auto">
          <a:xfrm>
            <a:off x="6900506" y="1568335"/>
            <a:ext cx="792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구매확정</a:t>
            </a:r>
          </a:p>
        </p:txBody>
      </p:sp>
      <p:sp>
        <p:nvSpPr>
          <p:cNvPr id="65" name="모서리가 둥근 직사각형 63">
            <a:extLst>
              <a:ext uri="{FF2B5EF4-FFF2-40B4-BE49-F238E27FC236}">
                <a16:creationId xmlns:a16="http://schemas.microsoft.com/office/drawing/2014/main" id="{4300B62B-F5AF-091D-46BB-66B5AEF2B45B}"/>
              </a:ext>
            </a:extLst>
          </p:cNvPr>
          <p:cNvSpPr/>
          <p:nvPr/>
        </p:nvSpPr>
        <p:spPr>
          <a:xfrm>
            <a:off x="2308887" y="6258869"/>
            <a:ext cx="1140502" cy="324000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주문확인</a:t>
            </a:r>
          </a:p>
        </p:txBody>
      </p:sp>
      <p:sp>
        <p:nvSpPr>
          <p:cNvPr id="73" name="Chevron">
            <a:extLst>
              <a:ext uri="{FF2B5EF4-FFF2-40B4-BE49-F238E27FC236}">
                <a16:creationId xmlns:a16="http://schemas.microsoft.com/office/drawing/2014/main" id="{BE82AFD1-1BF9-4DE9-5672-EDC4A1C20455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3250711" y="6395953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E2FDB1-04F2-35A7-3E72-482FF9942997}"/>
              </a:ext>
            </a:extLst>
          </p:cNvPr>
          <p:cNvSpPr txBox="1"/>
          <p:nvPr/>
        </p:nvSpPr>
        <p:spPr>
          <a:xfrm>
            <a:off x="2428477" y="1071595"/>
            <a:ext cx="843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2022-08-01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1C5397-B9A2-179B-A2BD-6C7CE282A454}"/>
              </a:ext>
            </a:extLst>
          </p:cNvPr>
          <p:cNvSpPr txBox="1"/>
          <p:nvPr/>
        </p:nvSpPr>
        <p:spPr>
          <a:xfrm>
            <a:off x="3577404" y="1063420"/>
            <a:ext cx="843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2022-08-30</a:t>
            </a:r>
          </a:p>
        </p:txBody>
      </p:sp>
      <p:grpSp>
        <p:nvGrpSpPr>
          <p:cNvPr id="12" name="Google Shape;1067;p27">
            <a:extLst>
              <a:ext uri="{FF2B5EF4-FFF2-40B4-BE49-F238E27FC236}">
                <a16:creationId xmlns:a16="http://schemas.microsoft.com/office/drawing/2014/main" id="{081AFC69-5528-3FE5-3DF3-5BAD3D4825CD}"/>
              </a:ext>
            </a:extLst>
          </p:cNvPr>
          <p:cNvGrpSpPr/>
          <p:nvPr/>
        </p:nvGrpSpPr>
        <p:grpSpPr>
          <a:xfrm>
            <a:off x="1565686" y="5898886"/>
            <a:ext cx="7321139" cy="216000"/>
            <a:chOff x="454585" y="453468"/>
            <a:chExt cx="8868441" cy="502040"/>
          </a:xfrm>
        </p:grpSpPr>
        <p:sp>
          <p:nvSpPr>
            <p:cNvPr id="16" name="Google Shape;1068;p27">
              <a:extLst>
                <a:ext uri="{FF2B5EF4-FFF2-40B4-BE49-F238E27FC236}">
                  <a16:creationId xmlns:a16="http://schemas.microsoft.com/office/drawing/2014/main" id="{1AF1893E-4BB8-8027-C877-0C17A5B0E06C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20" name="Google Shape;1069;p27">
              <a:extLst>
                <a:ext uri="{FF2B5EF4-FFF2-40B4-BE49-F238E27FC236}">
                  <a16:creationId xmlns:a16="http://schemas.microsoft.com/office/drawing/2014/main" id="{1A0861A5-8CE0-2C88-7FE0-13155F1C10BB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7B94E10-F4B1-6140-5291-898B8F0CFE2E}"/>
              </a:ext>
            </a:extLst>
          </p:cNvPr>
          <p:cNvSpPr/>
          <p:nvPr/>
        </p:nvSpPr>
        <p:spPr>
          <a:xfrm>
            <a:off x="91268" y="942551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F6ED5B7A-710A-090C-7B18-FD365705E62D}"/>
              </a:ext>
            </a:extLst>
          </p:cNvPr>
          <p:cNvSpPr/>
          <p:nvPr/>
        </p:nvSpPr>
        <p:spPr bwMode="auto">
          <a:xfrm>
            <a:off x="7668079" y="2223348"/>
            <a:ext cx="1121317" cy="324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목록 다운로드</a:t>
            </a: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7A508C0B-42B1-270C-67AB-0626FAD0D87C}"/>
              </a:ext>
            </a:extLst>
          </p:cNvPr>
          <p:cNvSpPr/>
          <p:nvPr/>
        </p:nvSpPr>
        <p:spPr>
          <a:xfrm>
            <a:off x="7514646" y="228196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DCD0210D-E39E-B6FB-5DA2-20E9B1A25D9D}"/>
              </a:ext>
            </a:extLst>
          </p:cNvPr>
          <p:cNvSpPr/>
          <p:nvPr/>
        </p:nvSpPr>
        <p:spPr bwMode="auto">
          <a:xfrm>
            <a:off x="1659769" y="1577119"/>
            <a:ext cx="792000" cy="36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전체보기</a:t>
            </a:r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9DD36BF3-D1B0-CA3A-47E0-4DC8509378E5}"/>
              </a:ext>
            </a:extLst>
          </p:cNvPr>
          <p:cNvCxnSpPr/>
          <p:nvPr/>
        </p:nvCxnSpPr>
        <p:spPr>
          <a:xfrm>
            <a:off x="2550549" y="1651198"/>
            <a:ext cx="0" cy="216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타원 36">
            <a:extLst>
              <a:ext uri="{FF2B5EF4-FFF2-40B4-BE49-F238E27FC236}">
                <a16:creationId xmlns:a16="http://schemas.microsoft.com/office/drawing/2014/main" id="{FFC560A5-D5C9-1D6E-33BC-173EEED4D5CD}"/>
              </a:ext>
            </a:extLst>
          </p:cNvPr>
          <p:cNvSpPr/>
          <p:nvPr/>
        </p:nvSpPr>
        <p:spPr>
          <a:xfrm>
            <a:off x="1512265" y="165119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B1FB4EFD-B42E-55EE-8C15-C1D81B6203BD}"/>
              </a:ext>
            </a:extLst>
          </p:cNvPr>
          <p:cNvSpPr/>
          <p:nvPr/>
        </p:nvSpPr>
        <p:spPr bwMode="auto">
          <a:xfrm>
            <a:off x="8398248" y="1023157"/>
            <a:ext cx="288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3D99A633-E55F-4B9B-DCEE-F53FCB53427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32" y="1075751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700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21">
            <a:extLst>
              <a:ext uri="{FF2B5EF4-FFF2-40B4-BE49-F238E27FC236}">
                <a16:creationId xmlns:a16="http://schemas.microsoft.com/office/drawing/2014/main" id="{411BF737-2283-D6F6-BFEC-03373DA8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P-BE-EN-00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사내 게시판 </a:t>
            </a:r>
            <a:r>
              <a:rPr lang="en-US" altLang="ko-KR" dirty="0"/>
              <a:t>&gt; </a:t>
            </a:r>
            <a:r>
              <a:rPr lang="ko-KR" altLang="en-US" dirty="0"/>
              <a:t>공지사항</a:t>
            </a:r>
            <a:r>
              <a:rPr lang="en-US" altLang="ko-KR" dirty="0"/>
              <a:t>] </a:t>
            </a:r>
            <a:r>
              <a:rPr lang="ko-KR" altLang="en-US" dirty="0"/>
              <a:t>공지사항 목록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288F5CDF-E7E2-BDEA-1D79-759F38BDC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15191"/>
              </p:ext>
            </p:extLst>
          </p:nvPr>
        </p:nvGraphicFramePr>
        <p:xfrm>
          <a:off x="9016139" y="243857"/>
          <a:ext cx="2508867" cy="69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공지사항 게시글 검색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옵션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미입력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후 검색 버튼 클릭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검색어를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공지사항 등록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글작성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592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공지사항 게시판 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게시글 없을 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게시글이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최신순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 권한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회원레벨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이상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 작성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중요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항목에 체크된 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게시판 상단에 한번 더 글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4608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highlight>
                          <a:srgbClr val="FFFF00"/>
                        </a:highlight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23" name="그룹 22">
            <a:extLst>
              <a:ext uri="{FF2B5EF4-FFF2-40B4-BE49-F238E27FC236}">
                <a16:creationId xmlns:a16="http://schemas.microsoft.com/office/drawing/2014/main" id="{EC2FEF49-5FF9-D5C5-44DF-7BBA90EA9FDE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D21F1F-FAA2-ED08-C402-CD72E8E6E237}"/>
                </a:ext>
              </a:extLst>
            </p:cNvPr>
            <p:cNvSpPr txBox="1"/>
            <p:nvPr/>
          </p:nvSpPr>
          <p:spPr>
            <a:xfrm>
              <a:off x="1565686" y="332656"/>
              <a:ext cx="12907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사내 게시판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공지사항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484FF3-10B2-AAAE-15B6-8E236043114C}"/>
                </a:ext>
              </a:extLst>
            </p:cNvPr>
            <p:cNvSpPr txBox="1"/>
            <p:nvPr/>
          </p:nvSpPr>
          <p:spPr>
            <a:xfrm>
              <a:off x="1565686" y="479698"/>
              <a:ext cx="1162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dirty="0"/>
                <a:t>공지사항 목록</a:t>
              </a: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1FEE607F-4BC8-4576-59AE-E65C42EF896C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F2C92BA-B9AC-75CA-34D4-30960098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281" y="994602"/>
            <a:ext cx="2304306" cy="24827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검색어를 입력해 주세요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!</a:t>
            </a: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D9B9433F-FE57-16F4-45F4-59BC307A803C}"/>
              </a:ext>
            </a:extLst>
          </p:cNvPr>
          <p:cNvGrpSpPr/>
          <p:nvPr/>
        </p:nvGrpSpPr>
        <p:grpSpPr>
          <a:xfrm>
            <a:off x="1660711" y="996046"/>
            <a:ext cx="900984" cy="246828"/>
            <a:chOff x="8045874" y="987287"/>
            <a:chExt cx="900984" cy="244800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0DA2A49B-FCEB-5CFC-D16E-CF3BCA0CB811}"/>
                </a:ext>
              </a:extLst>
            </p:cNvPr>
            <p:cNvSpPr/>
            <p:nvPr/>
          </p:nvSpPr>
          <p:spPr bwMode="auto">
            <a:xfrm>
              <a:off x="8045874" y="987287"/>
              <a:ext cx="895279" cy="24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r>
                <a:rPr lang="ko-KR" altLang="en-US" sz="900" dirty="0">
                  <a:latin typeface="+mn-ea"/>
                </a:rPr>
                <a:t>제목 </a:t>
              </a:r>
              <a:r>
                <a:rPr lang="en-US" altLang="ko-KR" sz="900" dirty="0">
                  <a:latin typeface="+mn-ea"/>
                </a:rPr>
                <a:t>+ </a:t>
              </a:r>
              <a:r>
                <a:rPr lang="ko-KR" altLang="en-US" sz="900" dirty="0">
                  <a:latin typeface="+mn-ea"/>
                </a:rPr>
                <a:t>내용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171F3CBA-B387-2CBF-ACB6-866BFCE669D3}"/>
                </a:ext>
              </a:extLst>
            </p:cNvPr>
            <p:cNvSpPr/>
            <p:nvPr/>
          </p:nvSpPr>
          <p:spPr bwMode="auto">
            <a:xfrm>
              <a:off x="8775408" y="987287"/>
              <a:ext cx="171450" cy="24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5ADC42C7-46C9-1069-A737-C53A71DD8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6187" y="1077113"/>
              <a:ext cx="857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430AFD47-7344-9947-9848-A8E07D8F9484}"/>
              </a:ext>
            </a:extLst>
          </p:cNvPr>
          <p:cNvSpPr/>
          <p:nvPr/>
        </p:nvSpPr>
        <p:spPr bwMode="auto">
          <a:xfrm>
            <a:off x="5012889" y="1001075"/>
            <a:ext cx="711843" cy="244250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graphicFrame>
        <p:nvGraphicFramePr>
          <p:cNvPr id="39" name="표 38">
            <a:extLst>
              <a:ext uri="{FF2B5EF4-FFF2-40B4-BE49-F238E27FC236}">
                <a16:creationId xmlns:a16="http://schemas.microsoft.com/office/drawing/2014/main" id="{1A72298F-1C93-50AF-2F14-68829E5B0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555628"/>
              </p:ext>
            </p:extLst>
          </p:nvPr>
        </p:nvGraphicFramePr>
        <p:xfrm>
          <a:off x="1660711" y="1398618"/>
          <a:ext cx="7152874" cy="478921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88086">
                  <a:extLst>
                    <a:ext uri="{9D8B030D-6E8A-4147-A177-3AD203B41FA5}">
                      <a16:colId xmlns:a16="http://schemas.microsoft.com/office/drawing/2014/main" val="2693454732"/>
                    </a:ext>
                  </a:extLst>
                </a:gridCol>
                <a:gridCol w="5176403">
                  <a:extLst>
                    <a:ext uri="{9D8B030D-6E8A-4147-A177-3AD203B41FA5}">
                      <a16:colId xmlns:a16="http://schemas.microsoft.com/office/drawing/2014/main" val="1465198450"/>
                    </a:ext>
                  </a:extLst>
                </a:gridCol>
                <a:gridCol w="1188385">
                  <a:extLst>
                    <a:ext uri="{9D8B030D-6E8A-4147-A177-3AD203B41FA5}">
                      <a16:colId xmlns:a16="http://schemas.microsoft.com/office/drawing/2014/main" val="171845794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번호</a:t>
                      </a:r>
                      <a:endParaRPr lang="en-US" altLang="ko-KR" sz="9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작성일</a:t>
                      </a:r>
                      <a:endParaRPr lang="en-US" altLang="ko-KR" sz="9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○○○ 과장 결혼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!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9968505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10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제목표기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작성일 표기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3940928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9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○○○ 과장 결혼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! 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많이 축하해 주세요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!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8811365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8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야근 교통비 청구 방법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2125324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연말 정산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9233821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정보 보호 교육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5520179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직원식당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주간 메뉴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4710757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메신저 프로그램 사용 금지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7168432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주간 회의 시간 변경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281324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매출 ○○○억 달성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!</a:t>
                      </a:r>
                      <a:r>
                        <a:rPr lang="en-US" altLang="ko-KR" sz="9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aseline="0" dirty="0">
                          <a:latin typeface="+mn-ea"/>
                          <a:ea typeface="+mn-ea"/>
                        </a:rPr>
                        <a:t>회식 장소 공지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2600579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월 신입사원 소개 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회사 생활에 잘 적응할 수 있도록 도와주세요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! 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" name="모서리가 둥근 직사각형 11">
            <a:extLst>
              <a:ext uri="{FF2B5EF4-FFF2-40B4-BE49-F238E27FC236}">
                <a16:creationId xmlns:a16="http://schemas.microsoft.com/office/drawing/2014/main" id="{9AB7D9CB-919E-8D0A-42E7-CDBE7C36248D}"/>
              </a:ext>
            </a:extLst>
          </p:cNvPr>
          <p:cNvSpPr/>
          <p:nvPr/>
        </p:nvSpPr>
        <p:spPr>
          <a:xfrm>
            <a:off x="1899847" y="1871701"/>
            <a:ext cx="323286" cy="180986"/>
          </a:xfrm>
          <a:prstGeom prst="roundRect">
            <a:avLst>
              <a:gd name="adj" fmla="val 1222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800" dirty="0"/>
              <a:t>중요</a:t>
            </a: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507E8D3B-7097-32DF-F184-1C9B1CE59E17}"/>
              </a:ext>
            </a:extLst>
          </p:cNvPr>
          <p:cNvSpPr/>
          <p:nvPr/>
        </p:nvSpPr>
        <p:spPr>
          <a:xfrm>
            <a:off x="1530785" y="145319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타이포_씨고딕 150" panose="02020503020101020101" pitchFamily="18" charset="-127"/>
                <a:ea typeface="타이포_씨고딕 150" panose="02020503020101020101" pitchFamily="18" charset="-127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타이포_씨고딕 150" panose="02020503020101020101" pitchFamily="18" charset="-127"/>
              <a:ea typeface="타이포_씨고딕 150" panose="02020503020101020101" pitchFamily="18" charset="-127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1F63390F-38FB-8929-19FD-FFFAE9C2C298}"/>
              </a:ext>
            </a:extLst>
          </p:cNvPr>
          <p:cNvSpPr/>
          <p:nvPr/>
        </p:nvSpPr>
        <p:spPr>
          <a:xfrm>
            <a:off x="3854613" y="6369377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/>
              <a:t>|</a:t>
            </a:r>
            <a:r>
              <a:rPr lang="ko-KR" altLang="en-US" sz="1000" dirty="0"/>
              <a:t>처음</a:t>
            </a:r>
            <a:r>
              <a:rPr lang="en-US" altLang="ko-KR" sz="1000" dirty="0"/>
              <a:t>|  &lt;</a:t>
            </a:r>
            <a:r>
              <a:rPr lang="ko-KR" altLang="en-US" sz="1000" dirty="0"/>
              <a:t>이전</a:t>
            </a:r>
            <a:r>
              <a:rPr lang="en-US" altLang="ko-KR" sz="1000" dirty="0"/>
              <a:t> | [1] [2] </a:t>
            </a:r>
            <a:r>
              <a:rPr lang="en-US" altLang="ko-KR" sz="1200" b="1" dirty="0"/>
              <a:t>[3]</a:t>
            </a:r>
            <a:r>
              <a:rPr lang="en-US" altLang="ko-KR" sz="1000" dirty="0"/>
              <a:t> [4] [5] | </a:t>
            </a:r>
            <a:r>
              <a:rPr lang="ko-KR" altLang="en-US" sz="1000" dirty="0"/>
              <a:t>다음</a:t>
            </a:r>
            <a:r>
              <a:rPr lang="en-US" altLang="ko-KR" sz="1000" dirty="0"/>
              <a:t>&gt;  |</a:t>
            </a:r>
            <a:r>
              <a:rPr lang="ko-KR" altLang="en-US" sz="1000" dirty="0"/>
              <a:t>마지막</a:t>
            </a:r>
            <a:r>
              <a:rPr lang="en-US" altLang="ko-KR" sz="1000" dirty="0"/>
              <a:t>|</a:t>
            </a:r>
            <a:endParaRPr lang="ko-KR" altLang="en-US" sz="1000" dirty="0"/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A4ED3091-C34A-8381-908E-046521EFC82F}"/>
              </a:ext>
            </a:extLst>
          </p:cNvPr>
          <p:cNvSpPr/>
          <p:nvPr/>
        </p:nvSpPr>
        <p:spPr bwMode="auto">
          <a:xfrm>
            <a:off x="7708338" y="1002610"/>
            <a:ext cx="900000" cy="22935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공지사항 등록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2BD75E60-7416-79A6-CD37-6CF25D3E6FD2}"/>
              </a:ext>
            </a:extLst>
          </p:cNvPr>
          <p:cNvSpPr/>
          <p:nvPr/>
        </p:nvSpPr>
        <p:spPr>
          <a:xfrm>
            <a:off x="1483346" y="100670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2AE4202D-5FF0-7691-833F-88BC89A4A152}"/>
              </a:ext>
            </a:extLst>
          </p:cNvPr>
          <p:cNvSpPr/>
          <p:nvPr/>
        </p:nvSpPr>
        <p:spPr>
          <a:xfrm>
            <a:off x="7533996" y="100995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타이포_씨고딕 150" panose="02020503020101020101" pitchFamily="18" charset="-127"/>
                <a:ea typeface="타이포_씨고딕 150" panose="02020503020101020101" pitchFamily="18" charset="-127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타이포_씨고딕 150" panose="02020503020101020101" pitchFamily="18" charset="-127"/>
              <a:ea typeface="타이포_씨고딕 150" panose="0202050302010102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BCD45E8-8ED5-910E-3C10-96C3A95C5BD2}"/>
              </a:ext>
            </a:extLst>
          </p:cNvPr>
          <p:cNvSpPr/>
          <p:nvPr/>
        </p:nvSpPr>
        <p:spPr>
          <a:xfrm>
            <a:off x="91268" y="729516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772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669AF4A1-FCE5-F73C-4021-F1CC18B77513}"/>
              </a:ext>
            </a:extLst>
          </p:cNvPr>
          <p:cNvSpPr/>
          <p:nvPr/>
        </p:nvSpPr>
        <p:spPr bwMode="auto">
          <a:xfrm>
            <a:off x="1624615" y="872084"/>
            <a:ext cx="7260184" cy="3635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744C926-DBC2-F051-E673-EF12931B080E}"/>
              </a:ext>
            </a:extLst>
          </p:cNvPr>
          <p:cNvSpPr/>
          <p:nvPr/>
        </p:nvSpPr>
        <p:spPr bwMode="auto">
          <a:xfrm>
            <a:off x="1624615" y="1233998"/>
            <a:ext cx="7260184" cy="12000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맑은 고딕" panose="020B0503020000020004" pitchFamily="50" charset="-127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754CFF4C-1381-DEB6-A9DD-A117819B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P-BE-OM-05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주문관리 </a:t>
            </a:r>
            <a:r>
              <a:rPr lang="en-US" altLang="ko-KR" dirty="0"/>
              <a:t>&gt; </a:t>
            </a:r>
            <a:r>
              <a:rPr lang="ko-KR" altLang="en-US" dirty="0"/>
              <a:t>스타일 숍 주문 </a:t>
            </a:r>
            <a:r>
              <a:rPr lang="en-US" altLang="ko-KR" dirty="0"/>
              <a:t>&gt; </a:t>
            </a:r>
            <a:r>
              <a:rPr lang="ko-KR" altLang="en-US" dirty="0"/>
              <a:t>주문관리</a:t>
            </a:r>
            <a:r>
              <a:rPr lang="en-US" altLang="ko-KR" dirty="0"/>
              <a:t>] </a:t>
            </a:r>
            <a:r>
              <a:rPr lang="ko-KR" altLang="en-US" dirty="0"/>
              <a:t>주문관리 상세 </a:t>
            </a:r>
            <a:r>
              <a:rPr lang="en-US" altLang="ko-KR" dirty="0"/>
              <a:t>- 1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956994"/>
              </p:ext>
            </p:extLst>
          </p:nvPr>
        </p:nvGraphicFramePr>
        <p:xfrm>
          <a:off x="9007261" y="234978"/>
          <a:ext cx="2508867" cy="694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21205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정보 및 처리 설정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91173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주문고객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접수유형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주문자명 호출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아이디 호출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주문자 휴대폰 번호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접수유형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신규주문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교환주문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신규주문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새로 접수된 주문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교환주문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배송완료 후 상품 교환 주문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915501"/>
                  </a:ext>
                </a:extLst>
              </a:tr>
              <a:tr h="77179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주문번호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자리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구성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주문순번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자리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주문순번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일이 바뀌면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0001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부터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카운트 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083340"/>
                  </a:ext>
                </a:extLst>
              </a:tr>
              <a:tr h="49192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주문일시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</a:t>
                      </a:r>
                      <a:r>
                        <a:rPr lang="ko-KR" altLang="en-US" sz="900" dirty="0">
                          <a:latin typeface="+mn-ea"/>
                        </a:rPr>
                        <a:t>년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월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일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시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분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초 표기</a:t>
                      </a:r>
                      <a:endParaRPr lang="en-US" altLang="ko-KR" sz="900" dirty="0">
                        <a:latin typeface="+mn-ea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 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2023-01-01 12:00:00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50140"/>
                  </a:ext>
                </a:extLst>
              </a:tr>
              <a:tr h="77179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결제상태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결제가 완료된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‘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결제완료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’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문구표기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 전인 경우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Select 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- Option :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(Selected),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결제완료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63186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주문배송상태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Select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(Selected),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 준비중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배송중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배송완료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구매확정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105166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택배번호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Select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우체국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KGB,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한진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로젠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CJ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택배번호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숫자만 입력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 조회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클릭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 현황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팝업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택배사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또는 택배번호 미 입력 후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택배사와 택배번호 모두 입력 후 조회해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119160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1.7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주문취소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상시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Confirm(‘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?’)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예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Alert (‘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주문이 취소되었습니다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.’)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해당 주문은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주문취소관리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목록으로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아니오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21598"/>
                  </a:ext>
                </a:extLst>
              </a:tr>
              <a:tr h="91173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1.8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교환진행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[1.5]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주문배송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배송중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', 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배송완료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인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교환진행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버튼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아래의 상태로 주문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재접수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진행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접수유형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교환주문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주문배송상태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‘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554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F5D1A7B2-FFC8-5117-94CE-60A0BC7131B4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149535-54FB-9489-7299-B667F06F3586}"/>
                </a:ext>
              </a:extLst>
            </p:cNvPr>
            <p:cNvSpPr txBox="1"/>
            <p:nvPr/>
          </p:nvSpPr>
          <p:spPr>
            <a:xfrm>
              <a:off x="1565686" y="332656"/>
              <a:ext cx="20233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스타일 숍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주문관리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37F0F3-901C-4CA8-FB57-4F4A537CAE4C}"/>
                </a:ext>
              </a:extLst>
            </p:cNvPr>
            <p:cNvSpPr txBox="1"/>
            <p:nvPr/>
          </p:nvSpPr>
          <p:spPr>
            <a:xfrm>
              <a:off x="1565686" y="479698"/>
              <a:ext cx="769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주문관리</a:t>
              </a: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B2A9E96D-E77B-04E0-3BB5-AFC2309889F6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E876ED5-0831-90B7-A698-C5FB8184B79A}"/>
              </a:ext>
            </a:extLst>
          </p:cNvPr>
          <p:cNvSpPr txBox="1"/>
          <p:nvPr/>
        </p:nvSpPr>
        <p:spPr>
          <a:xfrm>
            <a:off x="1566593" y="2562685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구매 목록</a:t>
            </a:r>
          </a:p>
        </p:txBody>
      </p:sp>
      <p:graphicFrame>
        <p:nvGraphicFramePr>
          <p:cNvPr id="37" name="표 36">
            <a:extLst>
              <a:ext uri="{FF2B5EF4-FFF2-40B4-BE49-F238E27FC236}">
                <a16:creationId xmlns:a16="http://schemas.microsoft.com/office/drawing/2014/main" id="{FE671630-CCF2-BE7C-987F-5B447A3FA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513859"/>
              </p:ext>
            </p:extLst>
          </p:nvPr>
        </p:nvGraphicFramePr>
        <p:xfrm>
          <a:off x="1653950" y="2867488"/>
          <a:ext cx="7230849" cy="367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70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번호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상품정보</a:t>
                      </a:r>
                      <a:endParaRPr lang="en-US" altLang="ko-KR" sz="900" b="1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수량</a:t>
                      </a:r>
                      <a:endParaRPr lang="en-US" altLang="ko-KR" sz="900" b="1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금액</a:t>
                      </a:r>
                      <a:endParaRPr lang="en-US" altLang="ko-KR" sz="900" b="1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적립 포인트</a:t>
                      </a:r>
                      <a:endParaRPr lang="en-US" altLang="ko-KR" sz="900" b="1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직사각형 49">
            <a:extLst>
              <a:ext uri="{FF2B5EF4-FFF2-40B4-BE49-F238E27FC236}">
                <a16:creationId xmlns:a16="http://schemas.microsoft.com/office/drawing/2014/main" id="{55FAD3F9-FE5A-8352-08C3-A864083C4CF6}"/>
              </a:ext>
            </a:extLst>
          </p:cNvPr>
          <p:cNvSpPr/>
          <p:nvPr/>
        </p:nvSpPr>
        <p:spPr>
          <a:xfrm>
            <a:off x="4265434" y="1360610"/>
            <a:ext cx="18574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주문일시 </a:t>
            </a:r>
            <a:r>
              <a:rPr lang="en-US" altLang="ko-KR" sz="900" b="1" dirty="0">
                <a:latin typeface="+mn-ea"/>
              </a:rPr>
              <a:t>  </a:t>
            </a:r>
            <a:r>
              <a:rPr lang="en-US" altLang="ko-KR" sz="900" dirty="0">
                <a:latin typeface="+mn-ea"/>
              </a:rPr>
              <a:t>{</a:t>
            </a:r>
            <a:r>
              <a:rPr lang="ko-KR" altLang="en-US" sz="900" dirty="0">
                <a:latin typeface="+mn-ea"/>
              </a:rPr>
              <a:t>년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월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일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시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분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초</a:t>
            </a:r>
            <a:r>
              <a:rPr lang="en-US" altLang="ko-KR" sz="900" dirty="0">
                <a:latin typeface="+mn-ea"/>
              </a:rPr>
              <a:t>}</a:t>
            </a:r>
            <a:endParaRPr lang="ko-KR" altLang="en-US" sz="900" dirty="0">
              <a:latin typeface="+mn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DDB28F9E-4404-3376-0811-1BDFF1294E0B}"/>
              </a:ext>
            </a:extLst>
          </p:cNvPr>
          <p:cNvSpPr/>
          <p:nvPr/>
        </p:nvSpPr>
        <p:spPr>
          <a:xfrm>
            <a:off x="1844247" y="1673863"/>
            <a:ext cx="7714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결제상태</a:t>
            </a:r>
            <a:endParaRPr lang="ko-KR" altLang="en-US" sz="900" dirty="0">
              <a:latin typeface="+mn-ea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6278DF1E-3595-24E6-C328-2AAB66D4629E}"/>
              </a:ext>
            </a:extLst>
          </p:cNvPr>
          <p:cNvSpPr/>
          <p:nvPr/>
        </p:nvSpPr>
        <p:spPr>
          <a:xfrm>
            <a:off x="1856648" y="2015496"/>
            <a:ext cx="8381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택배번호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6FDEBC3C-2819-C69A-2E89-F6A542E2EA95}"/>
              </a:ext>
            </a:extLst>
          </p:cNvPr>
          <p:cNvSpPr/>
          <p:nvPr/>
        </p:nvSpPr>
        <p:spPr>
          <a:xfrm>
            <a:off x="3856859" y="1654924"/>
            <a:ext cx="13689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주문 및 배송상태</a:t>
            </a:r>
            <a:endParaRPr lang="ko-KR" altLang="en-US" sz="900" dirty="0">
              <a:latin typeface="+mn-ea"/>
            </a:endParaRPr>
          </a:p>
        </p:txBody>
      </p:sp>
      <p:sp>
        <p:nvSpPr>
          <p:cNvPr id="59" name="모서리가 둥근 직사각형 74">
            <a:extLst>
              <a:ext uri="{FF2B5EF4-FFF2-40B4-BE49-F238E27FC236}">
                <a16:creationId xmlns:a16="http://schemas.microsoft.com/office/drawing/2014/main" id="{AA7A7C66-FC0C-2BC8-A468-0C0E82CD43A3}"/>
              </a:ext>
            </a:extLst>
          </p:cNvPr>
          <p:cNvSpPr/>
          <p:nvPr/>
        </p:nvSpPr>
        <p:spPr>
          <a:xfrm>
            <a:off x="5818941" y="1992857"/>
            <a:ext cx="712033" cy="291034"/>
          </a:xfrm>
          <a:prstGeom prst="roundRect">
            <a:avLst>
              <a:gd name="adj" fmla="val 7516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배송조회</a:t>
            </a: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A25FB808-768D-104A-A870-E047300299E9}"/>
              </a:ext>
            </a:extLst>
          </p:cNvPr>
          <p:cNvSpPr/>
          <p:nvPr/>
        </p:nvSpPr>
        <p:spPr>
          <a:xfrm>
            <a:off x="1688392" y="168961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</a:rPr>
              <a:t>1.4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7996126A-B50E-3008-7FBB-59C25C7A7B75}"/>
              </a:ext>
            </a:extLst>
          </p:cNvPr>
          <p:cNvSpPr/>
          <p:nvPr/>
        </p:nvSpPr>
        <p:spPr>
          <a:xfrm>
            <a:off x="3671237" y="166643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</a:rPr>
              <a:t>1.5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6F80755A-5407-9BAB-8F9B-E663892BAB17}"/>
              </a:ext>
            </a:extLst>
          </p:cNvPr>
          <p:cNvSpPr/>
          <p:nvPr/>
        </p:nvSpPr>
        <p:spPr>
          <a:xfrm>
            <a:off x="1691915" y="202237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</a:rPr>
              <a:t>1.6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1F93BC81-A5FC-3A03-0AD3-5113A0CA487D}"/>
              </a:ext>
            </a:extLst>
          </p:cNvPr>
          <p:cNvSpPr/>
          <p:nvPr/>
        </p:nvSpPr>
        <p:spPr>
          <a:xfrm>
            <a:off x="1672384" y="941772"/>
            <a:ext cx="44505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주문고객</a:t>
            </a:r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.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{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주문자명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}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({ID}) / {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휴대폰 번호 호출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}  </a:t>
            </a:r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접수유형</a:t>
            </a:r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. </a:t>
            </a:r>
            <a:r>
              <a:rPr lang="en-US" altLang="ko-KR" sz="900" dirty="0">
                <a:solidFill>
                  <a:schemeClr val="bg1"/>
                </a:solidFill>
                <a:latin typeface="+mn-ea"/>
              </a:rPr>
              <a:t>{</a:t>
            </a:r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유형표기</a:t>
            </a:r>
            <a:r>
              <a:rPr lang="en-US" altLang="ko-KR" sz="900" dirty="0">
                <a:solidFill>
                  <a:schemeClr val="bg1"/>
                </a:solidFill>
                <a:latin typeface="+mn-ea"/>
              </a:rPr>
              <a:t>}</a:t>
            </a:r>
            <a:endParaRPr lang="ko-KR" altLang="en-US" sz="9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9" name="타원 98">
            <a:extLst>
              <a:ext uri="{FF2B5EF4-FFF2-40B4-BE49-F238E27FC236}">
                <a16:creationId xmlns:a16="http://schemas.microsoft.com/office/drawing/2014/main" id="{47B60F2A-C4FC-E8F4-AD9D-03D1E243A8B2}"/>
              </a:ext>
            </a:extLst>
          </p:cNvPr>
          <p:cNvSpPr/>
          <p:nvPr/>
        </p:nvSpPr>
        <p:spPr>
          <a:xfrm>
            <a:off x="1432500" y="72577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03A04AD9-AC52-27AB-8A65-9E78F175284C}"/>
              </a:ext>
            </a:extLst>
          </p:cNvPr>
          <p:cNvSpPr/>
          <p:nvPr/>
        </p:nvSpPr>
        <p:spPr>
          <a:xfrm>
            <a:off x="5084810" y="3395396"/>
            <a:ext cx="904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</a:rPr>
              <a:t>{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</a:rPr>
              <a:t>상품금액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</a:rPr>
              <a:t>}</a:t>
            </a:r>
            <a:r>
              <a:rPr lang="ko-KR" altLang="en-US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원</a:t>
            </a:r>
            <a:endParaRPr lang="en-US" altLang="ko-KR" sz="900" b="1" i="0" u="none" strike="noStrike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맑은 고딕"/>
              <a:ea typeface="+mn-ea"/>
              <a:cs typeface="+mn-cs"/>
            </a:endParaRP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{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옵션금액</a:t>
            </a: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}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원</a:t>
            </a:r>
            <a:endParaRPr lang="en-US" altLang="ko-KR" sz="900" b="0" i="0" u="none" strike="noStrike" kern="1200" dirty="0">
              <a:solidFill>
                <a:schemeClr val="bg1">
                  <a:lumMod val="65000"/>
                </a:schemeClr>
              </a:solidFill>
              <a:effectLst/>
              <a:latin typeface="맑은 고딕"/>
              <a:ea typeface="+mn-ea"/>
              <a:cs typeface="+mn-cs"/>
            </a:endParaRP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맑은 고딕"/>
              </a:rPr>
              <a:t>{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맑은 고딕"/>
              </a:rPr>
              <a:t>옵션금액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맑은 고딕"/>
              </a:rPr>
              <a:t>}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원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CB8E178E-323D-8086-2D14-040B7981867F}"/>
              </a:ext>
            </a:extLst>
          </p:cNvPr>
          <p:cNvSpPr/>
          <p:nvPr/>
        </p:nvSpPr>
        <p:spPr>
          <a:xfrm>
            <a:off x="6188888" y="3588106"/>
            <a:ext cx="60305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{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수량</a:t>
            </a: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}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개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018DDA8-190C-AE6E-890E-583C7BD7F48C}"/>
              </a:ext>
            </a:extLst>
          </p:cNvPr>
          <p:cNvSpPr/>
          <p:nvPr/>
        </p:nvSpPr>
        <p:spPr>
          <a:xfrm>
            <a:off x="6871744" y="3445878"/>
            <a:ext cx="9023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{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상품가격</a:t>
            </a: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+ </a:t>
            </a:r>
          </a:p>
          <a:p>
            <a:pPr algn="ctr" fontAlgn="ctr"/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옵션가격</a:t>
            </a: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}</a:t>
            </a:r>
          </a:p>
          <a:p>
            <a:pPr algn="ctr"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*{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수량</a:t>
            </a: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}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원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BAE28169-62C9-50E0-3574-2BAF6CCD3766}"/>
              </a:ext>
            </a:extLst>
          </p:cNvPr>
          <p:cNvSpPr/>
          <p:nvPr/>
        </p:nvSpPr>
        <p:spPr>
          <a:xfrm>
            <a:off x="8025137" y="3585422"/>
            <a:ext cx="7435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{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포인트</a:t>
            </a: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}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원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26745DC-3225-69EA-A4C4-9B3DDB99885A}"/>
              </a:ext>
            </a:extLst>
          </p:cNvPr>
          <p:cNvSpPr/>
          <p:nvPr/>
        </p:nvSpPr>
        <p:spPr>
          <a:xfrm>
            <a:off x="1710568" y="3562264"/>
            <a:ext cx="2487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2</a:t>
            </a:r>
            <a:endParaRPr lang="ko-KR" altLang="en-US" sz="900" dirty="0">
              <a:solidFill>
                <a:srgbClr val="000000"/>
              </a:solidFill>
              <a:latin typeface="맑은 고딕" panose="020B0503020000020004" pitchFamily="50" charset="-127"/>
            </a:endParaRP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FAA767F7-FE58-976A-4DB3-D22C82231242}"/>
              </a:ext>
            </a:extLst>
          </p:cNvPr>
          <p:cNvCxnSpPr>
            <a:cxnSpLocks/>
          </p:cNvCxnSpPr>
          <p:nvPr/>
        </p:nvCxnSpPr>
        <p:spPr>
          <a:xfrm flipV="1">
            <a:off x="1657746" y="4292053"/>
            <a:ext cx="7046029" cy="90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B1B4BE8F-C540-F027-C364-1B63FEEFFA94}"/>
              </a:ext>
            </a:extLst>
          </p:cNvPr>
          <p:cNvSpPr/>
          <p:nvPr/>
        </p:nvSpPr>
        <p:spPr>
          <a:xfrm>
            <a:off x="1721239" y="4554641"/>
            <a:ext cx="2487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1</a:t>
            </a:r>
            <a:endParaRPr lang="ko-KR" altLang="en-US" sz="900" dirty="0">
              <a:solidFill>
                <a:srgbClr val="00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436231B-AE6B-DC93-3EAE-015949FDA55A}"/>
              </a:ext>
            </a:extLst>
          </p:cNvPr>
          <p:cNvSpPr/>
          <p:nvPr/>
        </p:nvSpPr>
        <p:spPr>
          <a:xfrm>
            <a:off x="6312652" y="4705000"/>
            <a:ext cx="4042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1 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개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7A044AA9-0B6C-9111-F3F9-67C477E17315}"/>
              </a:ext>
            </a:extLst>
          </p:cNvPr>
          <p:cNvSpPr/>
          <p:nvPr/>
        </p:nvSpPr>
        <p:spPr>
          <a:xfrm>
            <a:off x="7036856" y="4670057"/>
            <a:ext cx="646331" cy="273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22,000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원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9B53F142-A4FB-87D5-04AF-1AC8F7B493CF}"/>
              </a:ext>
            </a:extLst>
          </p:cNvPr>
          <p:cNvSpPr/>
          <p:nvPr/>
        </p:nvSpPr>
        <p:spPr>
          <a:xfrm>
            <a:off x="7917309" y="4713878"/>
            <a:ext cx="8003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440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원</a:t>
            </a:r>
          </a:p>
        </p:txBody>
      </p:sp>
      <p:cxnSp>
        <p:nvCxnSpPr>
          <p:cNvPr id="126" name="직선 연결선 125">
            <a:extLst>
              <a:ext uri="{FF2B5EF4-FFF2-40B4-BE49-F238E27FC236}">
                <a16:creationId xmlns:a16="http://schemas.microsoft.com/office/drawing/2014/main" id="{E94CF952-7E03-FB34-3205-BA23EEB4E71F}"/>
              </a:ext>
            </a:extLst>
          </p:cNvPr>
          <p:cNvCxnSpPr>
            <a:cxnSpLocks/>
          </p:cNvCxnSpPr>
          <p:nvPr/>
        </p:nvCxnSpPr>
        <p:spPr>
          <a:xfrm flipV="1">
            <a:off x="1657746" y="5455923"/>
            <a:ext cx="7046029" cy="90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065733D-8FA5-6B26-B7A3-B04E0490D489}"/>
              </a:ext>
            </a:extLst>
          </p:cNvPr>
          <p:cNvSpPr/>
          <p:nvPr/>
        </p:nvSpPr>
        <p:spPr>
          <a:xfrm>
            <a:off x="1858538" y="1353454"/>
            <a:ext cx="18574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주문번호     </a:t>
            </a:r>
            <a:r>
              <a:rPr lang="en-US" altLang="ko-KR" sz="900" dirty="0">
                <a:latin typeface="+mn-ea"/>
              </a:rPr>
              <a:t> {</a:t>
            </a:r>
            <a:r>
              <a:rPr lang="ko-KR" altLang="en-US" sz="900" dirty="0">
                <a:latin typeface="+mn-ea"/>
              </a:rPr>
              <a:t>주문번호</a:t>
            </a:r>
            <a:r>
              <a:rPr lang="en-US" altLang="ko-KR" sz="900" dirty="0">
                <a:latin typeface="+mn-ea"/>
              </a:rPr>
              <a:t>}</a:t>
            </a:r>
            <a:endParaRPr lang="ko-KR" altLang="en-US" sz="900" dirty="0">
              <a:latin typeface="+mn-ea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AD1A30BF-C526-7B77-753D-A2B16ABC4FE5}"/>
              </a:ext>
            </a:extLst>
          </p:cNvPr>
          <p:cNvSpPr/>
          <p:nvPr/>
        </p:nvSpPr>
        <p:spPr bwMode="auto">
          <a:xfrm>
            <a:off x="8008288" y="926535"/>
            <a:ext cx="752400" cy="24425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주문취소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3533D230-3984-50D0-1A20-E3B6C462FA50}"/>
              </a:ext>
            </a:extLst>
          </p:cNvPr>
          <p:cNvGrpSpPr/>
          <p:nvPr/>
        </p:nvGrpSpPr>
        <p:grpSpPr>
          <a:xfrm>
            <a:off x="2615722" y="1641515"/>
            <a:ext cx="988362" cy="288000"/>
            <a:chOff x="3567109" y="5308184"/>
            <a:chExt cx="988362" cy="288000"/>
          </a:xfrm>
        </p:grpSpPr>
        <p:sp>
          <p:nvSpPr>
            <p:cNvPr id="2" name="Button 1" descr="&lt;SmartSettings&gt;&lt;SmartResize anchorLeft=&quot;Non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79AC2837-5CED-66EF-CC77-0F6379AC721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567109" y="5308184"/>
              <a:ext cx="988362" cy="288000"/>
            </a:xfrm>
            <a:prstGeom prst="roundRect">
              <a:avLst>
                <a:gd name="adj" fmla="val 8776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>
                  <a:solidFill>
                    <a:schemeClr val="bg1">
                      <a:lumMod val="50000"/>
                    </a:schemeClr>
                  </a:solidFill>
                  <a:effectLst/>
                  <a:latin typeface="+mn-ea"/>
                  <a:cs typeface="Segoe UI" panose="020B0502040204020203" pitchFamily="34" charset="0"/>
                </a:rPr>
                <a:t>  </a:t>
              </a:r>
              <a:r>
                <a:rPr lang="ko-KR" altLang="en-US" sz="90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n-ea"/>
                  <a:cs typeface="Segoe UI" panose="020B0502040204020203" pitchFamily="34" charset="0"/>
                </a:rPr>
                <a:t>결제전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effectLst/>
                <a:latin typeface="+mn-ea"/>
                <a:cs typeface="Segoe UI" panose="020B0502040204020203" pitchFamily="34" charset="0"/>
              </a:endParaRPr>
            </a:p>
          </p:txBody>
        </p:sp>
        <p:sp>
          <p:nvSpPr>
            <p:cNvPr id="6" name="Chevron">
              <a:extLst>
                <a:ext uri="{FF2B5EF4-FFF2-40B4-BE49-F238E27FC236}">
                  <a16:creationId xmlns:a16="http://schemas.microsoft.com/office/drawing/2014/main" id="{FB6D565A-70C1-36B7-1016-B6D1BF80AB42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4356613" y="5428157"/>
              <a:ext cx="110673" cy="58918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D92DAC50-17F8-B4B3-D26D-BA3AE2B66E0D}"/>
              </a:ext>
            </a:extLst>
          </p:cNvPr>
          <p:cNvGrpSpPr/>
          <p:nvPr/>
        </p:nvGrpSpPr>
        <p:grpSpPr>
          <a:xfrm>
            <a:off x="2621403" y="1989922"/>
            <a:ext cx="988362" cy="288000"/>
            <a:chOff x="3567109" y="5308184"/>
            <a:chExt cx="988362" cy="288000"/>
          </a:xfrm>
        </p:grpSpPr>
        <p:sp>
          <p:nvSpPr>
            <p:cNvPr id="14" name="Button 1" descr="&lt;SmartSettings&gt;&lt;SmartResize anchorLeft=&quot;Non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6AB38887-3ADF-4551-B44D-42866F15486A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567109" y="5308184"/>
              <a:ext cx="988362" cy="288000"/>
            </a:xfrm>
            <a:prstGeom prst="roundRect">
              <a:avLst>
                <a:gd name="adj" fmla="val 8776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>
                  <a:solidFill>
                    <a:schemeClr val="bg1">
                      <a:lumMod val="50000"/>
                    </a:schemeClr>
                  </a:solidFill>
                  <a:effectLst/>
                  <a:latin typeface="+mn-ea"/>
                  <a:cs typeface="Segoe UI" panose="020B0502040204020203" pitchFamily="34" charset="0"/>
                </a:rPr>
                <a:t>  </a:t>
              </a:r>
              <a:r>
                <a:rPr lang="ko-KR" altLang="en-US" sz="900" dirty="0" err="1">
                  <a:solidFill>
                    <a:schemeClr val="bg1">
                      <a:lumMod val="50000"/>
                    </a:schemeClr>
                  </a:solidFill>
                  <a:latin typeface="+mn-ea"/>
                  <a:cs typeface="Segoe UI" panose="020B0502040204020203" pitchFamily="34" charset="0"/>
                </a:rPr>
                <a:t>택배사</a:t>
              </a:r>
              <a:r>
                <a:rPr lang="ko-KR" altLang="en-US" sz="900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Segoe UI" panose="020B0502040204020203" pitchFamily="34" charset="0"/>
                </a:rPr>
                <a:t> 선택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effectLst/>
                <a:latin typeface="+mn-ea"/>
                <a:cs typeface="Segoe UI" panose="020B0502040204020203" pitchFamily="34" charset="0"/>
              </a:endParaRPr>
            </a:p>
          </p:txBody>
        </p:sp>
        <p:sp>
          <p:nvSpPr>
            <p:cNvPr id="15" name="Chevron">
              <a:extLst>
                <a:ext uri="{FF2B5EF4-FFF2-40B4-BE49-F238E27FC236}">
                  <a16:creationId xmlns:a16="http://schemas.microsoft.com/office/drawing/2014/main" id="{D68C4E93-CFAA-5B96-D08C-98F3A997D0A7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4356613" y="5428157"/>
              <a:ext cx="110673" cy="58918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22" name="Button 1" descr="&lt;SmartSettings&gt;&lt;SmartResize anchorLeft=&quot;None&quot; anchorTop=&quot;None&quot; anchorRight=&quot;Absolute&quot; anchorBottom=&quot;Absolute&quot; /&gt;&lt;/SmartSettings&gt;">
            <a:extLst>
              <a:ext uri="{FF2B5EF4-FFF2-40B4-BE49-F238E27FC236}">
                <a16:creationId xmlns:a16="http://schemas.microsoft.com/office/drawing/2014/main" id="{C638C9C8-5015-05B7-7DF0-127C8E87BB14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657702" y="1991750"/>
            <a:ext cx="2102541" cy="288000"/>
          </a:xfrm>
          <a:prstGeom prst="roundRect">
            <a:avLst>
              <a:gd name="adj" fmla="val 8776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</a:rPr>
              <a:t> 택배번호 입력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CDB51E9-2674-B6C5-5ACF-E7452F2ABD34}"/>
              </a:ext>
            </a:extLst>
          </p:cNvPr>
          <p:cNvGrpSpPr/>
          <p:nvPr/>
        </p:nvGrpSpPr>
        <p:grpSpPr>
          <a:xfrm>
            <a:off x="4898241" y="1632637"/>
            <a:ext cx="988362" cy="288000"/>
            <a:chOff x="3567109" y="5308184"/>
            <a:chExt cx="988362" cy="288000"/>
          </a:xfrm>
        </p:grpSpPr>
        <p:sp>
          <p:nvSpPr>
            <p:cNvPr id="25" name="Button 1" descr="&lt;SmartSettings&gt;&lt;SmartResize anchorLeft=&quot;Non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395A806D-F048-D561-C7BB-CE254C619047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3567109" y="5308184"/>
              <a:ext cx="988362" cy="288000"/>
            </a:xfrm>
            <a:prstGeom prst="roundRect">
              <a:avLst>
                <a:gd name="adj" fmla="val 8776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>
                  <a:solidFill>
                    <a:schemeClr val="bg1">
                      <a:lumMod val="50000"/>
                    </a:schemeClr>
                  </a:solidFill>
                  <a:effectLst/>
                  <a:latin typeface="+mn-ea"/>
                  <a:cs typeface="Segoe UI" panose="020B0502040204020203" pitchFamily="34" charset="0"/>
                </a:rPr>
                <a:t>  </a:t>
              </a:r>
              <a:r>
                <a:rPr lang="ko-KR" altLang="en-US" sz="900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Segoe UI" panose="020B0502040204020203" pitchFamily="34" charset="0"/>
                </a:rPr>
                <a:t>주문 </a:t>
              </a:r>
              <a:r>
                <a:rPr lang="ko-KR" altLang="en-US" sz="900" dirty="0" err="1">
                  <a:solidFill>
                    <a:schemeClr val="bg1">
                      <a:lumMod val="50000"/>
                    </a:schemeClr>
                  </a:solidFill>
                  <a:latin typeface="+mn-ea"/>
                  <a:cs typeface="Segoe UI" panose="020B0502040204020203" pitchFamily="34" charset="0"/>
                </a:rPr>
                <a:t>확인전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effectLst/>
                <a:latin typeface="+mn-ea"/>
                <a:cs typeface="Segoe UI" panose="020B0502040204020203" pitchFamily="34" charset="0"/>
              </a:endParaRPr>
            </a:p>
          </p:txBody>
        </p:sp>
        <p:sp>
          <p:nvSpPr>
            <p:cNvPr id="26" name="Chevron">
              <a:extLst>
                <a:ext uri="{FF2B5EF4-FFF2-40B4-BE49-F238E27FC236}">
                  <a16:creationId xmlns:a16="http://schemas.microsoft.com/office/drawing/2014/main" id="{C3C7CFC9-14F2-91DB-164C-75EF9CF22FFE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4356613" y="5428157"/>
              <a:ext cx="110673" cy="58918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EA29A82-DDF3-84BF-B47A-B2405A6A9796}"/>
              </a:ext>
            </a:extLst>
          </p:cNvPr>
          <p:cNvSpPr txBox="1"/>
          <p:nvPr/>
        </p:nvSpPr>
        <p:spPr>
          <a:xfrm>
            <a:off x="2938505" y="3398686"/>
            <a:ext cx="1763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+mn-cs"/>
              </a:rPr>
              <a:t>{</a:t>
            </a:r>
            <a:r>
              <a:rPr lang="ko-KR" altLang="en-US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+mn-cs"/>
              </a:rPr>
              <a:t>상품명</a:t>
            </a:r>
            <a:r>
              <a:rPr lang="en-US" altLang="ko-KR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+mn-cs"/>
              </a:rPr>
              <a:t>}</a:t>
            </a: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{</a:t>
            </a:r>
            <a:r>
              <a:rPr lang="ko-KR" altLang="en-US" sz="9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옵션명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}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 </a:t>
            </a: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: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{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선택한 옵션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}</a:t>
            </a: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 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 </a:t>
            </a:r>
            <a:endParaRPr lang="en-US" altLang="ko-KR" sz="900" b="0" i="0" u="none" strike="noStrike" kern="1200" dirty="0">
              <a:solidFill>
                <a:schemeClr val="bg1">
                  <a:lumMod val="65000"/>
                </a:schemeClr>
              </a:solidFill>
              <a:effectLst/>
              <a:latin typeface="+mn-ea"/>
              <a:cs typeface="+mn-cs"/>
            </a:endParaRP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{</a:t>
            </a:r>
            <a:r>
              <a:rPr lang="ko-KR" altLang="en-US" sz="9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옵션명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}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 </a:t>
            </a: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: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{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선택한 옵션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}</a:t>
            </a:r>
            <a:endParaRPr lang="en-US" altLang="ko-KR" sz="900" b="0" i="0" u="none" strike="noStrike" kern="1200" dirty="0">
              <a:solidFill>
                <a:schemeClr val="bg1">
                  <a:lumMod val="65000"/>
                </a:schemeClr>
              </a:solidFill>
              <a:effectLst/>
              <a:latin typeface="+mn-ea"/>
              <a:cs typeface="+mn-cs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027BEDCD-BE02-937C-BE11-5E8CD871B383}"/>
              </a:ext>
            </a:extLst>
          </p:cNvPr>
          <p:cNvSpPr/>
          <p:nvPr/>
        </p:nvSpPr>
        <p:spPr>
          <a:xfrm>
            <a:off x="5140135" y="4523108"/>
            <a:ext cx="667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20,000</a:t>
            </a:r>
            <a:r>
              <a:rPr lang="ko-KR" altLang="en-US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원</a:t>
            </a:r>
            <a:endParaRPr lang="en-US" altLang="ko-KR" sz="900" b="1" i="0" u="none" strike="noStrike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맑은 고딕"/>
              <a:ea typeface="+mn-ea"/>
              <a:cs typeface="+mn-cs"/>
            </a:endParaRP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2,000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원</a:t>
            </a:r>
            <a:endParaRPr lang="en-US" altLang="ko-KR" sz="900" b="0" i="0" u="none" strike="noStrike" kern="1200" dirty="0">
              <a:solidFill>
                <a:schemeClr val="bg1">
                  <a:lumMod val="65000"/>
                </a:schemeClr>
              </a:solidFill>
              <a:effectLst/>
              <a:latin typeface="맑은 고딕"/>
              <a:ea typeface="+mn-ea"/>
              <a:cs typeface="+mn-cs"/>
            </a:endParaRP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0 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원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8363414-0FEB-ED46-931F-E7E462BD316F}"/>
              </a:ext>
            </a:extLst>
          </p:cNvPr>
          <p:cNvSpPr txBox="1"/>
          <p:nvPr/>
        </p:nvSpPr>
        <p:spPr>
          <a:xfrm>
            <a:off x="2948997" y="4507492"/>
            <a:ext cx="18350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+mn-cs"/>
              </a:rPr>
              <a:t>자수 실크 </a:t>
            </a:r>
            <a:r>
              <a:rPr lang="ko-KR" altLang="en-US" sz="900" b="1" i="0" u="none" strike="noStrike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+mn-cs"/>
              </a:rPr>
              <a:t>린넨</a:t>
            </a:r>
            <a:r>
              <a:rPr lang="ko-KR" altLang="en-US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+mn-cs"/>
              </a:rPr>
              <a:t> </a:t>
            </a:r>
            <a:r>
              <a:rPr lang="ko-KR" altLang="en-US" sz="900" b="1" i="0" u="none" strike="noStrike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+mn-cs"/>
              </a:rPr>
              <a:t>브라우스</a:t>
            </a:r>
            <a:endParaRPr lang="en-US" altLang="ko-KR" sz="900" b="1" i="0" u="none" strike="noStrike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  <a:cs typeface="+mn-cs"/>
            </a:endParaRP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디자인 </a:t>
            </a: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: C 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형</a:t>
            </a: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 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 </a:t>
            </a:r>
            <a:endParaRPr lang="en-US" altLang="ko-KR" sz="900" b="0" i="0" u="none" strike="noStrike" kern="1200" dirty="0">
              <a:solidFill>
                <a:schemeClr val="bg1">
                  <a:lumMod val="65000"/>
                </a:schemeClr>
              </a:solidFill>
              <a:effectLst/>
              <a:latin typeface="+mn-ea"/>
              <a:cs typeface="+mn-cs"/>
            </a:endParaRP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색상 </a:t>
            </a: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: 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블랙</a:t>
            </a:r>
            <a:endParaRPr lang="en-US" altLang="ko-KR" sz="900" b="0" i="0" u="none" strike="noStrike" kern="1200" dirty="0">
              <a:solidFill>
                <a:schemeClr val="bg1">
                  <a:lumMod val="65000"/>
                </a:schemeClr>
              </a:solidFill>
              <a:effectLst/>
              <a:latin typeface="+mn-ea"/>
              <a:cs typeface="+mn-cs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03A1886-D974-2E85-B771-96B33F4DF220}"/>
              </a:ext>
            </a:extLst>
          </p:cNvPr>
          <p:cNvGrpSpPr/>
          <p:nvPr/>
        </p:nvGrpSpPr>
        <p:grpSpPr>
          <a:xfrm>
            <a:off x="2135112" y="3296835"/>
            <a:ext cx="741788" cy="897563"/>
            <a:chOff x="2469932" y="3943754"/>
            <a:chExt cx="708502" cy="857287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009EAF5-305F-18D0-0453-22DF36AE3A11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752D2DAE-9295-37E2-9588-CCA0FD5C3AF8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A07CD8F9-BD2F-528C-7FB9-F70F38CD4C78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A6DAC2D1-C56C-C6CA-167B-87CF24172721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10879A-2442-0541-7477-78F03D310287}"/>
                </a:ext>
              </a:extLst>
            </p:cNvPr>
            <p:cNvSpPr txBox="1"/>
            <p:nvPr/>
          </p:nvSpPr>
          <p:spPr>
            <a:xfrm>
              <a:off x="2534933" y="4216861"/>
              <a:ext cx="57530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{</a:t>
              </a: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리스트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이미지</a:t>
              </a: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}</a:t>
              </a: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342C15AD-85CF-F4DD-76CB-269780EEE53B}"/>
              </a:ext>
            </a:extLst>
          </p:cNvPr>
          <p:cNvGrpSpPr/>
          <p:nvPr/>
        </p:nvGrpSpPr>
        <p:grpSpPr>
          <a:xfrm>
            <a:off x="2128161" y="4390194"/>
            <a:ext cx="741788" cy="897563"/>
            <a:chOff x="2469932" y="3943754"/>
            <a:chExt cx="708502" cy="857287"/>
          </a:xfrm>
        </p:grpSpPr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3050439A-2CFF-2A18-21A5-BE3214DECCA3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id="{45BCD342-B620-A9A8-EEAB-D74519878901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57" name="직선 연결선 56">
                <a:extLst>
                  <a:ext uri="{FF2B5EF4-FFF2-40B4-BE49-F238E27FC236}">
                    <a16:creationId xmlns:a16="http://schemas.microsoft.com/office/drawing/2014/main" id="{FAA27DF9-63BA-0319-0F3B-1CA5381EF458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67">
                <a:extLst>
                  <a:ext uri="{FF2B5EF4-FFF2-40B4-BE49-F238E27FC236}">
                    <a16:creationId xmlns:a16="http://schemas.microsoft.com/office/drawing/2014/main" id="{63D7B061-ADFF-070A-608A-8EFA2BF0F580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362DD21-DEDC-2056-1ED0-FCF7DBCF6DAD}"/>
                </a:ext>
              </a:extLst>
            </p:cNvPr>
            <p:cNvSpPr txBox="1"/>
            <p:nvPr/>
          </p:nvSpPr>
          <p:spPr>
            <a:xfrm>
              <a:off x="2534933" y="4216861"/>
              <a:ext cx="57530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{</a:t>
              </a: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리스트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이미지</a:t>
              </a: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}</a:t>
              </a:r>
            </a:p>
          </p:txBody>
        </p:sp>
      </p:grpSp>
      <p:sp>
        <p:nvSpPr>
          <p:cNvPr id="69" name="타원 68">
            <a:extLst>
              <a:ext uri="{FF2B5EF4-FFF2-40B4-BE49-F238E27FC236}">
                <a16:creationId xmlns:a16="http://schemas.microsoft.com/office/drawing/2014/main" id="{6E38DE8E-C7E9-C4DC-346C-0681C0408067}"/>
              </a:ext>
            </a:extLst>
          </p:cNvPr>
          <p:cNvSpPr/>
          <p:nvPr/>
        </p:nvSpPr>
        <p:spPr>
          <a:xfrm>
            <a:off x="1697802" y="135571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</a:rPr>
              <a:t>1.2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7108FC71-6B10-3C13-712D-24EEEBAEE017}"/>
              </a:ext>
            </a:extLst>
          </p:cNvPr>
          <p:cNvSpPr/>
          <p:nvPr/>
        </p:nvSpPr>
        <p:spPr>
          <a:xfrm>
            <a:off x="4124200" y="135729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</a:rPr>
              <a:t>1.3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2DC9CD2D-3211-D06F-EB4E-C97E0654C24E}"/>
              </a:ext>
            </a:extLst>
          </p:cNvPr>
          <p:cNvSpPr/>
          <p:nvPr/>
        </p:nvSpPr>
        <p:spPr>
          <a:xfrm>
            <a:off x="1516615" y="94864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</a:rPr>
              <a:t>1.1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77" name="타원 76">
            <a:extLst>
              <a:ext uri="{FF2B5EF4-FFF2-40B4-BE49-F238E27FC236}">
                <a16:creationId xmlns:a16="http://schemas.microsoft.com/office/drawing/2014/main" id="{D0B3FD62-64DE-DCC5-512E-9D4E5E70EF31}"/>
              </a:ext>
            </a:extLst>
          </p:cNvPr>
          <p:cNvSpPr/>
          <p:nvPr/>
        </p:nvSpPr>
        <p:spPr>
          <a:xfrm>
            <a:off x="8276488" y="76458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</a:rPr>
              <a:t>1.7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027BBAAD-F7FE-ED56-2969-FB64CD65B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100985"/>
              </p:ext>
            </p:extLst>
          </p:nvPr>
        </p:nvGraphicFramePr>
        <p:xfrm>
          <a:off x="1644046" y="6099571"/>
          <a:ext cx="7059729" cy="85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수령인 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72000" marR="72000" marT="76216" marB="762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수령인 호출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152432" marR="152432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주소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72000" marR="72000" marT="76216" marB="762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우편번호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 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주소호출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</a:t>
                      </a:r>
                    </a:p>
                  </a:txBody>
                  <a:tcPr marL="152432" marR="152432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0E2B1677-E692-4071-B4D9-FAA20E0BD5AF}"/>
              </a:ext>
            </a:extLst>
          </p:cNvPr>
          <p:cNvSpPr txBox="1"/>
          <p:nvPr/>
        </p:nvSpPr>
        <p:spPr>
          <a:xfrm>
            <a:off x="1573274" y="5798353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배송 정보</a:t>
            </a:r>
          </a:p>
        </p:txBody>
      </p:sp>
      <p:grpSp>
        <p:nvGrpSpPr>
          <p:cNvPr id="32" name="Google Shape;1067;p27">
            <a:extLst>
              <a:ext uri="{FF2B5EF4-FFF2-40B4-BE49-F238E27FC236}">
                <a16:creationId xmlns:a16="http://schemas.microsoft.com/office/drawing/2014/main" id="{8349855A-EAED-3DE2-93CE-85955B8F8BB7}"/>
              </a:ext>
            </a:extLst>
          </p:cNvPr>
          <p:cNvGrpSpPr/>
          <p:nvPr/>
        </p:nvGrpSpPr>
        <p:grpSpPr>
          <a:xfrm>
            <a:off x="1509204" y="6767055"/>
            <a:ext cx="7348210" cy="350248"/>
            <a:chOff x="454585" y="453468"/>
            <a:chExt cx="8868441" cy="502040"/>
          </a:xfrm>
        </p:grpSpPr>
        <p:sp>
          <p:nvSpPr>
            <p:cNvPr id="33" name="Google Shape;1068;p27">
              <a:extLst>
                <a:ext uri="{FF2B5EF4-FFF2-40B4-BE49-F238E27FC236}">
                  <a16:creationId xmlns:a16="http://schemas.microsoft.com/office/drawing/2014/main" id="{FB904754-8FD5-1CEE-38FF-9EF7A673BFDA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34" name="Google Shape;1069;p27">
              <a:extLst>
                <a:ext uri="{FF2B5EF4-FFF2-40B4-BE49-F238E27FC236}">
                  <a16:creationId xmlns:a16="http://schemas.microsoft.com/office/drawing/2014/main" id="{E0E41BE6-BFEB-0E70-4A23-0A012AECDF80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grpSp>
        <p:nvGrpSpPr>
          <p:cNvPr id="49" name="Google Shape;1067;p27">
            <a:extLst>
              <a:ext uri="{FF2B5EF4-FFF2-40B4-BE49-F238E27FC236}">
                <a16:creationId xmlns:a16="http://schemas.microsoft.com/office/drawing/2014/main" id="{BC10D795-6282-010E-D740-E33A5A65696C}"/>
              </a:ext>
            </a:extLst>
          </p:cNvPr>
          <p:cNvGrpSpPr/>
          <p:nvPr/>
        </p:nvGrpSpPr>
        <p:grpSpPr>
          <a:xfrm>
            <a:off x="1580602" y="5294461"/>
            <a:ext cx="7348210" cy="350248"/>
            <a:chOff x="454585" y="453468"/>
            <a:chExt cx="8868441" cy="502040"/>
          </a:xfrm>
        </p:grpSpPr>
        <p:sp>
          <p:nvSpPr>
            <p:cNvPr id="63" name="Google Shape;1068;p27">
              <a:extLst>
                <a:ext uri="{FF2B5EF4-FFF2-40B4-BE49-F238E27FC236}">
                  <a16:creationId xmlns:a16="http://schemas.microsoft.com/office/drawing/2014/main" id="{6C72DB8C-7440-3618-1765-30E2FE10438A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65" name="Google Shape;1069;p27">
              <a:extLst>
                <a:ext uri="{FF2B5EF4-FFF2-40B4-BE49-F238E27FC236}">
                  <a16:creationId xmlns:a16="http://schemas.microsoft.com/office/drawing/2014/main" id="{556A858B-3482-10F2-74F9-5F9796E42DA6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161CCFD6-1D60-F1B7-2C1A-59E56D492679}"/>
              </a:ext>
            </a:extLst>
          </p:cNvPr>
          <p:cNvSpPr/>
          <p:nvPr/>
        </p:nvSpPr>
        <p:spPr>
          <a:xfrm>
            <a:off x="91268" y="942551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1589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669AF4A1-FCE5-F73C-4021-F1CC18B77513}"/>
              </a:ext>
            </a:extLst>
          </p:cNvPr>
          <p:cNvSpPr/>
          <p:nvPr/>
        </p:nvSpPr>
        <p:spPr bwMode="auto">
          <a:xfrm>
            <a:off x="1624615" y="872084"/>
            <a:ext cx="7260184" cy="3635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744C926-DBC2-F051-E673-EF12931B080E}"/>
              </a:ext>
            </a:extLst>
          </p:cNvPr>
          <p:cNvSpPr/>
          <p:nvPr/>
        </p:nvSpPr>
        <p:spPr bwMode="auto">
          <a:xfrm>
            <a:off x="1624615" y="1233998"/>
            <a:ext cx="7260184" cy="12000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맑은 고딕" panose="020B0503020000020004" pitchFamily="50" charset="-127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754CFF4C-1381-DEB6-A9DD-A117819B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P-BE-OM-10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주문관리 </a:t>
            </a:r>
            <a:r>
              <a:rPr lang="en-US" altLang="ko-KR" dirty="0"/>
              <a:t>&gt; </a:t>
            </a:r>
            <a:r>
              <a:rPr lang="ko-KR" altLang="en-US" dirty="0"/>
              <a:t>스타일 숍 주문 </a:t>
            </a:r>
            <a:r>
              <a:rPr lang="en-US" altLang="ko-KR" dirty="0"/>
              <a:t>&gt; </a:t>
            </a:r>
            <a:r>
              <a:rPr lang="ko-KR" altLang="en-US" dirty="0"/>
              <a:t>주문관리</a:t>
            </a:r>
            <a:r>
              <a:rPr lang="en-US" altLang="ko-KR" dirty="0"/>
              <a:t>] </a:t>
            </a:r>
            <a:r>
              <a:rPr lang="ko-KR" altLang="en-US" dirty="0"/>
              <a:t>주문관리 상세 </a:t>
            </a:r>
            <a:r>
              <a:rPr lang="en-US" altLang="ko-KR" dirty="0"/>
              <a:t>- 2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46858"/>
              </p:ext>
            </p:extLst>
          </p:nvPr>
        </p:nvGraphicFramePr>
        <p:xfrm>
          <a:off x="9007261" y="252735"/>
          <a:ext cx="2508867" cy="693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22023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맑은 고딕 (본문)"/>
                        </a:rPr>
                        <a:t>구매 목록</a:t>
                      </a:r>
                    </a:p>
                    <a:p>
                      <a:pPr marL="144000" indent="-10800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이용자가 구매한 상품 정보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이용자가 장바구니에 담은 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노출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[1]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항목명이 고정 후 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개까지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노출되며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이상의 경우 목록 내 스크롤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제공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65033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맑은 고딕 (본문)"/>
                        </a:rPr>
                        <a:t>목록 이미지</a:t>
                      </a:r>
                    </a:p>
                    <a:p>
                      <a:pPr marL="144000" indent="-10800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상품의 목록 이미지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상품 상세 화면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Target : blank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915501"/>
                  </a:ext>
                </a:extLst>
              </a:tr>
              <a:tr h="79791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 (본문)"/>
                        </a:rPr>
                        <a:t>[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맑은 고딕 (본문)"/>
                        </a:rPr>
                        <a:t>상품정보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 (본문)"/>
                        </a:rPr>
                        <a:t>]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맑은 고딕 (본문)"/>
                        </a:rPr>
                        <a:t>상품명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 (본문)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맑은 고딕 (본문)"/>
                        </a:rPr>
                        <a:t>상품가격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맑은 고딕 (본문)"/>
                      </a:endParaRPr>
                    </a:p>
                    <a:p>
                      <a:pPr marL="144000" indent="-10800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상품명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상품의 상품명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상품 상세 페이지로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Target : blank</a:t>
                      </a:r>
                    </a:p>
                    <a:p>
                      <a:pPr marL="144000" indent="-10800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상품가격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상품의 상품가격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할인 중 상품이라면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할인가격 표기 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083340"/>
                  </a:ext>
                </a:extLst>
              </a:tr>
              <a:tr h="50907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 (본문)"/>
                        </a:rPr>
                        <a:t>[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맑은 고딕 (본문)"/>
                        </a:rPr>
                        <a:t>상품정보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 (본문)"/>
                        </a:rPr>
                        <a:t>] 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맑은 고딕 (본문)"/>
                        </a:rPr>
                        <a:t>옵션명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맑은 고딕 (본문)"/>
                      </a:endParaRPr>
                    </a:p>
                    <a:p>
                      <a:pPr marL="144000" indent="-10800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옵션명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상품의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옵션명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및 이용자가 선택한 옵션 항목 선택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옵션가격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상품의 옵션가격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추가 금액이 없는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50140"/>
                  </a:ext>
                </a:extLst>
              </a:tr>
              <a:tr h="28308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맑은 고딕 (본문)"/>
                        </a:rPr>
                        <a:t>수량</a:t>
                      </a:r>
                    </a:p>
                    <a:p>
                      <a:pPr marL="144000" indent="-10800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이용자가 선택한 수량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30123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맑은 고딕 (본문)"/>
                        </a:rPr>
                        <a:t>금액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 (본문)"/>
                        </a:rPr>
                        <a:t> </a:t>
                      </a:r>
                    </a:p>
                    <a:p>
                      <a:pPr marL="144000" indent="-10800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상품가격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옵션가격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)*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수량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=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금액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48805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등록 시 설정한 적립 포인트율을 계산하여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2088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554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F5D1A7B2-FFC8-5117-94CE-60A0BC7131B4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149535-54FB-9489-7299-B667F06F3586}"/>
                </a:ext>
              </a:extLst>
            </p:cNvPr>
            <p:cNvSpPr txBox="1"/>
            <p:nvPr/>
          </p:nvSpPr>
          <p:spPr>
            <a:xfrm>
              <a:off x="1565686" y="332656"/>
              <a:ext cx="20233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스타일 숍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주문관리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37F0F3-901C-4CA8-FB57-4F4A537CAE4C}"/>
                </a:ext>
              </a:extLst>
            </p:cNvPr>
            <p:cNvSpPr txBox="1"/>
            <p:nvPr/>
          </p:nvSpPr>
          <p:spPr>
            <a:xfrm>
              <a:off x="1565686" y="479698"/>
              <a:ext cx="769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주문관리</a:t>
              </a: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B2A9E96D-E77B-04E0-3BB5-AFC2309889F6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E876ED5-0831-90B7-A698-C5FB8184B79A}"/>
              </a:ext>
            </a:extLst>
          </p:cNvPr>
          <p:cNvSpPr txBox="1"/>
          <p:nvPr/>
        </p:nvSpPr>
        <p:spPr>
          <a:xfrm>
            <a:off x="1566593" y="2562685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구매 목록</a:t>
            </a:r>
          </a:p>
        </p:txBody>
      </p:sp>
      <p:graphicFrame>
        <p:nvGraphicFramePr>
          <p:cNvPr id="37" name="표 36">
            <a:extLst>
              <a:ext uri="{FF2B5EF4-FFF2-40B4-BE49-F238E27FC236}">
                <a16:creationId xmlns:a16="http://schemas.microsoft.com/office/drawing/2014/main" id="{FE671630-CCF2-BE7C-987F-5B447A3FACE0}"/>
              </a:ext>
            </a:extLst>
          </p:cNvPr>
          <p:cNvGraphicFramePr>
            <a:graphicFrameLocks noGrp="1"/>
          </p:cNvGraphicFramePr>
          <p:nvPr/>
        </p:nvGraphicFramePr>
        <p:xfrm>
          <a:off x="1653950" y="2867488"/>
          <a:ext cx="7230849" cy="367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70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번호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상품정보</a:t>
                      </a:r>
                      <a:endParaRPr lang="en-US" altLang="ko-KR" sz="900" b="1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수량</a:t>
                      </a:r>
                      <a:endParaRPr lang="en-US" altLang="ko-KR" sz="900" b="1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금액</a:t>
                      </a:r>
                      <a:endParaRPr lang="en-US" altLang="ko-KR" sz="900" b="1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적립 포인트</a:t>
                      </a:r>
                      <a:endParaRPr lang="en-US" altLang="ko-KR" sz="900" b="1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직사각형 49">
            <a:extLst>
              <a:ext uri="{FF2B5EF4-FFF2-40B4-BE49-F238E27FC236}">
                <a16:creationId xmlns:a16="http://schemas.microsoft.com/office/drawing/2014/main" id="{55FAD3F9-FE5A-8352-08C3-A864083C4CF6}"/>
              </a:ext>
            </a:extLst>
          </p:cNvPr>
          <p:cNvSpPr/>
          <p:nvPr/>
        </p:nvSpPr>
        <p:spPr>
          <a:xfrm>
            <a:off x="4265434" y="1360610"/>
            <a:ext cx="18574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주문일시 </a:t>
            </a:r>
            <a:r>
              <a:rPr lang="en-US" altLang="ko-KR" sz="900" b="1" dirty="0">
                <a:latin typeface="+mn-ea"/>
              </a:rPr>
              <a:t>  </a:t>
            </a:r>
            <a:r>
              <a:rPr lang="en-US" altLang="ko-KR" sz="900" dirty="0">
                <a:latin typeface="+mn-ea"/>
              </a:rPr>
              <a:t>{</a:t>
            </a:r>
            <a:r>
              <a:rPr lang="ko-KR" altLang="en-US" sz="900" dirty="0">
                <a:latin typeface="+mn-ea"/>
              </a:rPr>
              <a:t>년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월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일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시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분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초</a:t>
            </a:r>
            <a:r>
              <a:rPr lang="en-US" altLang="ko-KR" sz="900" dirty="0">
                <a:latin typeface="+mn-ea"/>
              </a:rPr>
              <a:t>}</a:t>
            </a:r>
            <a:endParaRPr lang="ko-KR" altLang="en-US" sz="900" dirty="0">
              <a:latin typeface="+mn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DDB28F9E-4404-3376-0811-1BDFF1294E0B}"/>
              </a:ext>
            </a:extLst>
          </p:cNvPr>
          <p:cNvSpPr/>
          <p:nvPr/>
        </p:nvSpPr>
        <p:spPr>
          <a:xfrm>
            <a:off x="1844247" y="1673863"/>
            <a:ext cx="7714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결제상태</a:t>
            </a:r>
            <a:endParaRPr lang="ko-KR" altLang="en-US" sz="900" dirty="0">
              <a:latin typeface="+mn-ea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6278DF1E-3595-24E6-C328-2AAB66D4629E}"/>
              </a:ext>
            </a:extLst>
          </p:cNvPr>
          <p:cNvSpPr/>
          <p:nvPr/>
        </p:nvSpPr>
        <p:spPr>
          <a:xfrm>
            <a:off x="1856648" y="2015496"/>
            <a:ext cx="8381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택배번호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6FDEBC3C-2819-C69A-2E89-F6A542E2EA95}"/>
              </a:ext>
            </a:extLst>
          </p:cNvPr>
          <p:cNvSpPr/>
          <p:nvPr/>
        </p:nvSpPr>
        <p:spPr>
          <a:xfrm>
            <a:off x="3858795" y="1654924"/>
            <a:ext cx="12824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주문 및 배송상태</a:t>
            </a:r>
            <a:endParaRPr lang="ko-KR" altLang="en-US" sz="900" dirty="0">
              <a:latin typeface="+mn-ea"/>
            </a:endParaRPr>
          </a:p>
        </p:txBody>
      </p:sp>
      <p:sp>
        <p:nvSpPr>
          <p:cNvPr id="59" name="모서리가 둥근 직사각형 74">
            <a:extLst>
              <a:ext uri="{FF2B5EF4-FFF2-40B4-BE49-F238E27FC236}">
                <a16:creationId xmlns:a16="http://schemas.microsoft.com/office/drawing/2014/main" id="{AA7A7C66-FC0C-2BC8-A468-0C0E82CD43A3}"/>
              </a:ext>
            </a:extLst>
          </p:cNvPr>
          <p:cNvSpPr/>
          <p:nvPr/>
        </p:nvSpPr>
        <p:spPr>
          <a:xfrm>
            <a:off x="5818941" y="1992857"/>
            <a:ext cx="712033" cy="291034"/>
          </a:xfrm>
          <a:prstGeom prst="roundRect">
            <a:avLst>
              <a:gd name="adj" fmla="val 7516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배송조회</a:t>
            </a: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1F93BC81-A5FC-3A03-0AD3-5113A0CA487D}"/>
              </a:ext>
            </a:extLst>
          </p:cNvPr>
          <p:cNvSpPr/>
          <p:nvPr/>
        </p:nvSpPr>
        <p:spPr>
          <a:xfrm>
            <a:off x="1672384" y="941772"/>
            <a:ext cx="44505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주문고객</a:t>
            </a:r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.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 김영수 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(user03) / 010-0000-0000  </a:t>
            </a:r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접수유형</a:t>
            </a:r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신규주문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03A04AD9-AC52-27AB-8A65-9E78F175284C}"/>
              </a:ext>
            </a:extLst>
          </p:cNvPr>
          <p:cNvSpPr/>
          <p:nvPr/>
        </p:nvSpPr>
        <p:spPr>
          <a:xfrm>
            <a:off x="5084810" y="3395396"/>
            <a:ext cx="904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</a:rPr>
              <a:t>{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</a:rPr>
              <a:t>상품금액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</a:rPr>
              <a:t>}</a:t>
            </a:r>
            <a:r>
              <a:rPr lang="ko-KR" altLang="en-US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원</a:t>
            </a:r>
            <a:endParaRPr lang="en-US" altLang="ko-KR" sz="900" b="1" i="0" u="none" strike="noStrike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맑은 고딕"/>
              <a:ea typeface="+mn-ea"/>
              <a:cs typeface="+mn-cs"/>
            </a:endParaRP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{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옵션금액</a:t>
            </a: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}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원</a:t>
            </a:r>
            <a:endParaRPr lang="en-US" altLang="ko-KR" sz="900" b="0" i="0" u="none" strike="noStrike" kern="1200" dirty="0">
              <a:solidFill>
                <a:schemeClr val="bg1">
                  <a:lumMod val="65000"/>
                </a:schemeClr>
              </a:solidFill>
              <a:effectLst/>
              <a:latin typeface="맑은 고딕"/>
              <a:ea typeface="+mn-ea"/>
              <a:cs typeface="+mn-cs"/>
            </a:endParaRP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맑은 고딕"/>
              </a:rPr>
              <a:t>{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맑은 고딕"/>
              </a:rPr>
              <a:t>옵션금액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맑은 고딕"/>
              </a:rPr>
              <a:t>}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원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CB8E178E-323D-8086-2D14-040B7981867F}"/>
              </a:ext>
            </a:extLst>
          </p:cNvPr>
          <p:cNvSpPr/>
          <p:nvPr/>
        </p:nvSpPr>
        <p:spPr>
          <a:xfrm>
            <a:off x="6188888" y="3588106"/>
            <a:ext cx="60305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{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수량</a:t>
            </a: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}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개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018DDA8-190C-AE6E-890E-583C7BD7F48C}"/>
              </a:ext>
            </a:extLst>
          </p:cNvPr>
          <p:cNvSpPr/>
          <p:nvPr/>
        </p:nvSpPr>
        <p:spPr>
          <a:xfrm>
            <a:off x="6871744" y="3445878"/>
            <a:ext cx="9023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{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상품가격</a:t>
            </a: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+ </a:t>
            </a:r>
          </a:p>
          <a:p>
            <a:pPr algn="ctr" fontAlgn="ctr"/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옵션가격</a:t>
            </a: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}</a:t>
            </a:r>
          </a:p>
          <a:p>
            <a:pPr algn="ctr"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*{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수량</a:t>
            </a: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}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원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BAE28169-62C9-50E0-3574-2BAF6CCD3766}"/>
              </a:ext>
            </a:extLst>
          </p:cNvPr>
          <p:cNvSpPr/>
          <p:nvPr/>
        </p:nvSpPr>
        <p:spPr>
          <a:xfrm>
            <a:off x="8025137" y="3585422"/>
            <a:ext cx="7435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{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포인트</a:t>
            </a: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}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원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26745DC-3225-69EA-A4C4-9B3DDB99885A}"/>
              </a:ext>
            </a:extLst>
          </p:cNvPr>
          <p:cNvSpPr/>
          <p:nvPr/>
        </p:nvSpPr>
        <p:spPr>
          <a:xfrm>
            <a:off x="1710568" y="3562264"/>
            <a:ext cx="2487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2</a:t>
            </a:r>
            <a:endParaRPr lang="ko-KR" altLang="en-US" sz="900" dirty="0">
              <a:solidFill>
                <a:srgbClr val="000000"/>
              </a:solidFill>
              <a:latin typeface="맑은 고딕" panose="020B0503020000020004" pitchFamily="50" charset="-127"/>
            </a:endParaRP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FAA767F7-FE58-976A-4DB3-D22C82231242}"/>
              </a:ext>
            </a:extLst>
          </p:cNvPr>
          <p:cNvCxnSpPr>
            <a:cxnSpLocks/>
          </p:cNvCxnSpPr>
          <p:nvPr/>
        </p:nvCxnSpPr>
        <p:spPr>
          <a:xfrm flipV="1">
            <a:off x="1657746" y="4292053"/>
            <a:ext cx="7046029" cy="90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B1B4BE8F-C540-F027-C364-1B63FEEFFA94}"/>
              </a:ext>
            </a:extLst>
          </p:cNvPr>
          <p:cNvSpPr/>
          <p:nvPr/>
        </p:nvSpPr>
        <p:spPr>
          <a:xfrm>
            <a:off x="1721239" y="4554641"/>
            <a:ext cx="2487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1</a:t>
            </a:r>
            <a:endParaRPr lang="ko-KR" altLang="en-US" sz="900" dirty="0">
              <a:solidFill>
                <a:srgbClr val="00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436231B-AE6B-DC93-3EAE-015949FDA55A}"/>
              </a:ext>
            </a:extLst>
          </p:cNvPr>
          <p:cNvSpPr/>
          <p:nvPr/>
        </p:nvSpPr>
        <p:spPr>
          <a:xfrm>
            <a:off x="6312652" y="4705000"/>
            <a:ext cx="4042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1 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개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7A044AA9-0B6C-9111-F3F9-67C477E17315}"/>
              </a:ext>
            </a:extLst>
          </p:cNvPr>
          <p:cNvSpPr/>
          <p:nvPr/>
        </p:nvSpPr>
        <p:spPr>
          <a:xfrm>
            <a:off x="7036856" y="4670057"/>
            <a:ext cx="646331" cy="273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22,000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원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9B53F142-A4FB-87D5-04AF-1AC8F7B493CF}"/>
              </a:ext>
            </a:extLst>
          </p:cNvPr>
          <p:cNvSpPr/>
          <p:nvPr/>
        </p:nvSpPr>
        <p:spPr>
          <a:xfrm>
            <a:off x="7917309" y="4713878"/>
            <a:ext cx="8003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440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원</a:t>
            </a:r>
          </a:p>
        </p:txBody>
      </p:sp>
      <p:cxnSp>
        <p:nvCxnSpPr>
          <p:cNvPr id="126" name="직선 연결선 125">
            <a:extLst>
              <a:ext uri="{FF2B5EF4-FFF2-40B4-BE49-F238E27FC236}">
                <a16:creationId xmlns:a16="http://schemas.microsoft.com/office/drawing/2014/main" id="{E94CF952-7E03-FB34-3205-BA23EEB4E71F}"/>
              </a:ext>
            </a:extLst>
          </p:cNvPr>
          <p:cNvCxnSpPr>
            <a:cxnSpLocks/>
          </p:cNvCxnSpPr>
          <p:nvPr/>
        </p:nvCxnSpPr>
        <p:spPr>
          <a:xfrm flipV="1">
            <a:off x="1657746" y="5455923"/>
            <a:ext cx="7046029" cy="90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065733D-8FA5-6B26-B7A3-B04E0490D489}"/>
              </a:ext>
            </a:extLst>
          </p:cNvPr>
          <p:cNvSpPr/>
          <p:nvPr/>
        </p:nvSpPr>
        <p:spPr>
          <a:xfrm>
            <a:off x="1858538" y="1353454"/>
            <a:ext cx="18574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주문번호     </a:t>
            </a:r>
            <a:r>
              <a:rPr lang="en-US" altLang="ko-KR" sz="900" dirty="0">
                <a:latin typeface="+mn-ea"/>
              </a:rPr>
              <a:t> {</a:t>
            </a:r>
            <a:r>
              <a:rPr lang="ko-KR" altLang="en-US" sz="900" dirty="0">
                <a:latin typeface="+mn-ea"/>
              </a:rPr>
              <a:t>주문번호</a:t>
            </a:r>
            <a:r>
              <a:rPr lang="en-US" altLang="ko-KR" sz="900" dirty="0">
                <a:latin typeface="+mn-ea"/>
              </a:rPr>
              <a:t>}</a:t>
            </a:r>
            <a:endParaRPr lang="ko-KR" altLang="en-US" sz="900" dirty="0">
              <a:latin typeface="+mn-ea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3533D230-3984-50D0-1A20-E3B6C462FA50}"/>
              </a:ext>
            </a:extLst>
          </p:cNvPr>
          <p:cNvGrpSpPr/>
          <p:nvPr/>
        </p:nvGrpSpPr>
        <p:grpSpPr>
          <a:xfrm>
            <a:off x="2615722" y="1641515"/>
            <a:ext cx="988362" cy="288000"/>
            <a:chOff x="3567109" y="5308184"/>
            <a:chExt cx="988362" cy="288000"/>
          </a:xfrm>
        </p:grpSpPr>
        <p:sp>
          <p:nvSpPr>
            <p:cNvPr id="2" name="Button 1" descr="&lt;SmartSettings&gt;&lt;SmartResize anchorLeft=&quot;Non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79AC2837-5CED-66EF-CC77-0F6379AC721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567109" y="5308184"/>
              <a:ext cx="988362" cy="288000"/>
            </a:xfrm>
            <a:prstGeom prst="roundRect">
              <a:avLst>
                <a:gd name="adj" fmla="val 8776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>
                  <a:solidFill>
                    <a:schemeClr val="bg1">
                      <a:lumMod val="50000"/>
                    </a:schemeClr>
                  </a:solidFill>
                  <a:effectLst/>
                  <a:latin typeface="+mn-ea"/>
                  <a:cs typeface="Segoe UI" panose="020B0502040204020203" pitchFamily="34" charset="0"/>
                </a:rPr>
                <a:t>  </a:t>
              </a:r>
              <a:r>
                <a:rPr lang="ko-KR" altLang="en-US" sz="90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n-ea"/>
                  <a:cs typeface="Segoe UI" panose="020B0502040204020203" pitchFamily="34" charset="0"/>
                </a:rPr>
                <a:t>결제전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effectLst/>
                <a:latin typeface="+mn-ea"/>
                <a:cs typeface="Segoe UI" panose="020B0502040204020203" pitchFamily="34" charset="0"/>
              </a:endParaRPr>
            </a:p>
          </p:txBody>
        </p:sp>
        <p:sp>
          <p:nvSpPr>
            <p:cNvPr id="6" name="Chevron">
              <a:extLst>
                <a:ext uri="{FF2B5EF4-FFF2-40B4-BE49-F238E27FC236}">
                  <a16:creationId xmlns:a16="http://schemas.microsoft.com/office/drawing/2014/main" id="{FB6D565A-70C1-36B7-1016-B6D1BF80AB42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4356613" y="5428157"/>
              <a:ext cx="110673" cy="58918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D92DAC50-17F8-B4B3-D26D-BA3AE2B66E0D}"/>
              </a:ext>
            </a:extLst>
          </p:cNvPr>
          <p:cNvGrpSpPr/>
          <p:nvPr/>
        </p:nvGrpSpPr>
        <p:grpSpPr>
          <a:xfrm>
            <a:off x="2621403" y="1989922"/>
            <a:ext cx="988362" cy="288000"/>
            <a:chOff x="3567109" y="5308184"/>
            <a:chExt cx="988362" cy="288000"/>
          </a:xfrm>
        </p:grpSpPr>
        <p:sp>
          <p:nvSpPr>
            <p:cNvPr id="14" name="Button 1" descr="&lt;SmartSettings&gt;&lt;SmartResize anchorLeft=&quot;Non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6AB38887-3ADF-4551-B44D-42866F15486A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567109" y="5308184"/>
              <a:ext cx="988362" cy="288000"/>
            </a:xfrm>
            <a:prstGeom prst="roundRect">
              <a:avLst>
                <a:gd name="adj" fmla="val 8776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>
                  <a:solidFill>
                    <a:schemeClr val="bg1">
                      <a:lumMod val="50000"/>
                    </a:schemeClr>
                  </a:solidFill>
                  <a:effectLst/>
                  <a:latin typeface="+mn-ea"/>
                  <a:cs typeface="Segoe UI" panose="020B0502040204020203" pitchFamily="34" charset="0"/>
                </a:rPr>
                <a:t>  </a:t>
              </a:r>
              <a:r>
                <a:rPr lang="ko-KR" altLang="en-US" sz="900" dirty="0" err="1">
                  <a:solidFill>
                    <a:schemeClr val="bg1">
                      <a:lumMod val="50000"/>
                    </a:schemeClr>
                  </a:solidFill>
                  <a:latin typeface="+mn-ea"/>
                  <a:cs typeface="Segoe UI" panose="020B0502040204020203" pitchFamily="34" charset="0"/>
                </a:rPr>
                <a:t>택배사</a:t>
              </a:r>
              <a:r>
                <a:rPr lang="ko-KR" altLang="en-US" sz="900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Segoe UI" panose="020B0502040204020203" pitchFamily="34" charset="0"/>
                </a:rPr>
                <a:t> 선택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effectLst/>
                <a:latin typeface="+mn-ea"/>
                <a:cs typeface="Segoe UI" panose="020B0502040204020203" pitchFamily="34" charset="0"/>
              </a:endParaRPr>
            </a:p>
          </p:txBody>
        </p:sp>
        <p:sp>
          <p:nvSpPr>
            <p:cNvPr id="15" name="Chevron">
              <a:extLst>
                <a:ext uri="{FF2B5EF4-FFF2-40B4-BE49-F238E27FC236}">
                  <a16:creationId xmlns:a16="http://schemas.microsoft.com/office/drawing/2014/main" id="{D68C4E93-CFAA-5B96-D08C-98F3A997D0A7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4356613" y="5428157"/>
              <a:ext cx="110673" cy="58918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22" name="Button 1" descr="&lt;SmartSettings&gt;&lt;SmartResize anchorLeft=&quot;None&quot; anchorTop=&quot;None&quot; anchorRight=&quot;Absolute&quot; anchorBottom=&quot;Absolute&quot; /&gt;&lt;/SmartSettings&gt;">
            <a:extLst>
              <a:ext uri="{FF2B5EF4-FFF2-40B4-BE49-F238E27FC236}">
                <a16:creationId xmlns:a16="http://schemas.microsoft.com/office/drawing/2014/main" id="{C638C9C8-5015-05B7-7DF0-127C8E87BB14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657702" y="1991750"/>
            <a:ext cx="2102541" cy="288000"/>
          </a:xfrm>
          <a:prstGeom prst="roundRect">
            <a:avLst>
              <a:gd name="adj" fmla="val 8776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</a:rPr>
              <a:t> 택배번호 입력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CDB51E9-2674-B6C5-5ACF-E7452F2ABD34}"/>
              </a:ext>
            </a:extLst>
          </p:cNvPr>
          <p:cNvGrpSpPr/>
          <p:nvPr/>
        </p:nvGrpSpPr>
        <p:grpSpPr>
          <a:xfrm>
            <a:off x="4889366" y="1632637"/>
            <a:ext cx="988362" cy="288000"/>
            <a:chOff x="3567109" y="5308184"/>
            <a:chExt cx="988362" cy="288000"/>
          </a:xfrm>
        </p:grpSpPr>
        <p:sp>
          <p:nvSpPr>
            <p:cNvPr id="25" name="Button 1" descr="&lt;SmartSettings&gt;&lt;SmartResize anchorLeft=&quot;Non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395A806D-F048-D561-C7BB-CE254C619047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3567109" y="5308184"/>
              <a:ext cx="988362" cy="288000"/>
            </a:xfrm>
            <a:prstGeom prst="roundRect">
              <a:avLst>
                <a:gd name="adj" fmla="val 8776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>
                  <a:solidFill>
                    <a:schemeClr val="bg1">
                      <a:lumMod val="50000"/>
                    </a:schemeClr>
                  </a:solidFill>
                  <a:effectLst/>
                  <a:latin typeface="+mn-ea"/>
                  <a:cs typeface="Segoe UI" panose="020B0502040204020203" pitchFamily="34" charset="0"/>
                </a:rPr>
                <a:t>  </a:t>
              </a:r>
              <a:r>
                <a:rPr lang="ko-KR" altLang="en-US" sz="900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Segoe UI" panose="020B0502040204020203" pitchFamily="34" charset="0"/>
                </a:rPr>
                <a:t>주문 </a:t>
              </a:r>
              <a:r>
                <a:rPr lang="ko-KR" altLang="en-US" sz="900" dirty="0" err="1">
                  <a:solidFill>
                    <a:schemeClr val="bg1">
                      <a:lumMod val="50000"/>
                    </a:schemeClr>
                  </a:solidFill>
                  <a:latin typeface="+mn-ea"/>
                  <a:cs typeface="Segoe UI" panose="020B0502040204020203" pitchFamily="34" charset="0"/>
                </a:rPr>
                <a:t>확인전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effectLst/>
                <a:latin typeface="+mn-ea"/>
                <a:cs typeface="Segoe UI" panose="020B0502040204020203" pitchFamily="34" charset="0"/>
              </a:endParaRPr>
            </a:p>
          </p:txBody>
        </p:sp>
        <p:sp>
          <p:nvSpPr>
            <p:cNvPr id="26" name="Chevron">
              <a:extLst>
                <a:ext uri="{FF2B5EF4-FFF2-40B4-BE49-F238E27FC236}">
                  <a16:creationId xmlns:a16="http://schemas.microsoft.com/office/drawing/2014/main" id="{C3C7CFC9-14F2-91DB-164C-75EF9CF22FFE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4356613" y="5428157"/>
              <a:ext cx="110673" cy="58918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EA29A82-DDF3-84BF-B47A-B2405A6A9796}"/>
              </a:ext>
            </a:extLst>
          </p:cNvPr>
          <p:cNvSpPr txBox="1"/>
          <p:nvPr/>
        </p:nvSpPr>
        <p:spPr>
          <a:xfrm>
            <a:off x="2938505" y="3398686"/>
            <a:ext cx="1763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+mn-cs"/>
              </a:rPr>
              <a:t>{</a:t>
            </a:r>
            <a:r>
              <a:rPr lang="ko-KR" altLang="en-US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+mn-cs"/>
              </a:rPr>
              <a:t>상품명</a:t>
            </a:r>
            <a:r>
              <a:rPr lang="en-US" altLang="ko-KR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+mn-cs"/>
              </a:rPr>
              <a:t>}</a:t>
            </a: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{</a:t>
            </a:r>
            <a:r>
              <a:rPr lang="ko-KR" altLang="en-US" sz="9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옵션명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}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 </a:t>
            </a: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: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{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선택한 옵션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}</a:t>
            </a: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 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 </a:t>
            </a:r>
            <a:endParaRPr lang="en-US" altLang="ko-KR" sz="900" b="0" i="0" u="none" strike="noStrike" kern="1200" dirty="0">
              <a:solidFill>
                <a:schemeClr val="bg1">
                  <a:lumMod val="65000"/>
                </a:schemeClr>
              </a:solidFill>
              <a:effectLst/>
              <a:latin typeface="+mn-ea"/>
              <a:cs typeface="+mn-cs"/>
            </a:endParaRP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{</a:t>
            </a:r>
            <a:r>
              <a:rPr lang="ko-KR" altLang="en-US" sz="9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옵션명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}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 </a:t>
            </a: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: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{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선택한 옵션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}</a:t>
            </a:r>
            <a:endParaRPr lang="en-US" altLang="ko-KR" sz="900" b="0" i="0" u="none" strike="noStrike" kern="1200" dirty="0">
              <a:solidFill>
                <a:schemeClr val="bg1">
                  <a:lumMod val="65000"/>
                </a:schemeClr>
              </a:solidFill>
              <a:effectLst/>
              <a:latin typeface="+mn-ea"/>
              <a:cs typeface="+mn-cs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027BEDCD-BE02-937C-BE11-5E8CD871B383}"/>
              </a:ext>
            </a:extLst>
          </p:cNvPr>
          <p:cNvSpPr/>
          <p:nvPr/>
        </p:nvSpPr>
        <p:spPr>
          <a:xfrm>
            <a:off x="5140135" y="4523108"/>
            <a:ext cx="667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20,000</a:t>
            </a:r>
            <a:r>
              <a:rPr lang="ko-KR" altLang="en-US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원</a:t>
            </a:r>
            <a:endParaRPr lang="en-US" altLang="ko-KR" sz="900" b="1" i="0" u="none" strike="noStrike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맑은 고딕"/>
              <a:ea typeface="+mn-ea"/>
              <a:cs typeface="+mn-cs"/>
            </a:endParaRP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2,000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원</a:t>
            </a:r>
            <a:endParaRPr lang="en-US" altLang="ko-KR" sz="900" b="0" i="0" u="none" strike="noStrike" kern="1200" dirty="0">
              <a:solidFill>
                <a:schemeClr val="bg1">
                  <a:lumMod val="65000"/>
                </a:schemeClr>
              </a:solidFill>
              <a:effectLst/>
              <a:latin typeface="맑은 고딕"/>
              <a:ea typeface="+mn-ea"/>
              <a:cs typeface="+mn-cs"/>
            </a:endParaRP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0 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원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8363414-0FEB-ED46-931F-E7E462BD316F}"/>
              </a:ext>
            </a:extLst>
          </p:cNvPr>
          <p:cNvSpPr txBox="1"/>
          <p:nvPr/>
        </p:nvSpPr>
        <p:spPr>
          <a:xfrm>
            <a:off x="2948997" y="4507492"/>
            <a:ext cx="18350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+mn-cs"/>
              </a:rPr>
              <a:t>자수 실크 </a:t>
            </a:r>
            <a:r>
              <a:rPr lang="ko-KR" altLang="en-US" sz="900" b="1" i="0" u="none" strike="noStrike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+mn-cs"/>
              </a:rPr>
              <a:t>린넨</a:t>
            </a:r>
            <a:r>
              <a:rPr lang="ko-KR" altLang="en-US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+mn-cs"/>
              </a:rPr>
              <a:t> </a:t>
            </a:r>
            <a:r>
              <a:rPr lang="ko-KR" altLang="en-US" sz="900" b="1" i="0" u="none" strike="noStrike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+mn-cs"/>
              </a:rPr>
              <a:t>브라우스</a:t>
            </a:r>
            <a:endParaRPr lang="en-US" altLang="ko-KR" sz="900" b="1" i="0" u="none" strike="noStrike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  <a:cs typeface="+mn-cs"/>
            </a:endParaRP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디자인 </a:t>
            </a: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: C 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형</a:t>
            </a: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 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 </a:t>
            </a:r>
            <a:endParaRPr lang="en-US" altLang="ko-KR" sz="900" b="0" i="0" u="none" strike="noStrike" kern="1200" dirty="0">
              <a:solidFill>
                <a:schemeClr val="bg1">
                  <a:lumMod val="65000"/>
                </a:schemeClr>
              </a:solidFill>
              <a:effectLst/>
              <a:latin typeface="+mn-ea"/>
              <a:cs typeface="+mn-cs"/>
            </a:endParaRP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색상 </a:t>
            </a: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: 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블랙</a:t>
            </a:r>
            <a:endParaRPr lang="en-US" altLang="ko-KR" sz="900" b="0" i="0" u="none" strike="noStrike" kern="1200" dirty="0">
              <a:solidFill>
                <a:schemeClr val="bg1">
                  <a:lumMod val="65000"/>
                </a:schemeClr>
              </a:solidFill>
              <a:effectLst/>
              <a:latin typeface="+mn-ea"/>
              <a:cs typeface="+mn-cs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03A1886-D974-2E85-B771-96B33F4DF220}"/>
              </a:ext>
            </a:extLst>
          </p:cNvPr>
          <p:cNvGrpSpPr/>
          <p:nvPr/>
        </p:nvGrpSpPr>
        <p:grpSpPr>
          <a:xfrm>
            <a:off x="2135112" y="3296835"/>
            <a:ext cx="741788" cy="897563"/>
            <a:chOff x="2469932" y="3943754"/>
            <a:chExt cx="708502" cy="857287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009EAF5-305F-18D0-0453-22DF36AE3A11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752D2DAE-9295-37E2-9588-CCA0FD5C3AF8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A07CD8F9-BD2F-528C-7FB9-F70F38CD4C78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A6DAC2D1-C56C-C6CA-167B-87CF24172721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10879A-2442-0541-7477-78F03D310287}"/>
                </a:ext>
              </a:extLst>
            </p:cNvPr>
            <p:cNvSpPr txBox="1"/>
            <p:nvPr/>
          </p:nvSpPr>
          <p:spPr>
            <a:xfrm>
              <a:off x="2534933" y="4216861"/>
              <a:ext cx="57530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{</a:t>
              </a: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리스트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이미지</a:t>
              </a: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}</a:t>
              </a: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342C15AD-85CF-F4DD-76CB-269780EEE53B}"/>
              </a:ext>
            </a:extLst>
          </p:cNvPr>
          <p:cNvGrpSpPr/>
          <p:nvPr/>
        </p:nvGrpSpPr>
        <p:grpSpPr>
          <a:xfrm>
            <a:off x="2128161" y="4390194"/>
            <a:ext cx="741788" cy="897563"/>
            <a:chOff x="2469932" y="3943754"/>
            <a:chExt cx="708502" cy="857287"/>
          </a:xfrm>
        </p:grpSpPr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3050439A-2CFF-2A18-21A5-BE3214DECCA3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id="{45BCD342-B620-A9A8-EEAB-D74519878901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57" name="직선 연결선 56">
                <a:extLst>
                  <a:ext uri="{FF2B5EF4-FFF2-40B4-BE49-F238E27FC236}">
                    <a16:creationId xmlns:a16="http://schemas.microsoft.com/office/drawing/2014/main" id="{FAA27DF9-63BA-0319-0F3B-1CA5381EF458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67">
                <a:extLst>
                  <a:ext uri="{FF2B5EF4-FFF2-40B4-BE49-F238E27FC236}">
                    <a16:creationId xmlns:a16="http://schemas.microsoft.com/office/drawing/2014/main" id="{63D7B061-ADFF-070A-608A-8EFA2BF0F580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362DD21-DEDC-2056-1ED0-FCF7DBCF6DAD}"/>
                </a:ext>
              </a:extLst>
            </p:cNvPr>
            <p:cNvSpPr txBox="1"/>
            <p:nvPr/>
          </p:nvSpPr>
          <p:spPr>
            <a:xfrm>
              <a:off x="2534933" y="4216861"/>
              <a:ext cx="57530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{</a:t>
              </a: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리스트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이미지</a:t>
              </a: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}</a:t>
              </a:r>
            </a:p>
          </p:txBody>
        </p:sp>
      </p:grpSp>
      <p:sp>
        <p:nvSpPr>
          <p:cNvPr id="19" name="타원 18">
            <a:extLst>
              <a:ext uri="{FF2B5EF4-FFF2-40B4-BE49-F238E27FC236}">
                <a16:creationId xmlns:a16="http://schemas.microsoft.com/office/drawing/2014/main" id="{AA6541CD-F18F-7EC7-644D-5B045C2BD355}"/>
              </a:ext>
            </a:extLst>
          </p:cNvPr>
          <p:cNvSpPr/>
          <p:nvPr/>
        </p:nvSpPr>
        <p:spPr>
          <a:xfrm>
            <a:off x="1482340" y="292666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2B2CA981-667D-2DCA-C6AB-0D39F4CE6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39768"/>
              </p:ext>
            </p:extLst>
          </p:nvPr>
        </p:nvGraphicFramePr>
        <p:xfrm>
          <a:off x="1644046" y="6099571"/>
          <a:ext cx="7059729" cy="85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수령인 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72000" marR="72000" marT="76216" marB="762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수령인 호출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152432" marR="152432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주소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72000" marR="72000" marT="76216" marB="762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우편번호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 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주소호출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</a:t>
                      </a:r>
                    </a:p>
                  </a:txBody>
                  <a:tcPr marL="152432" marR="152432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02AB2912-4AB8-7FED-DDF6-339E25805463}"/>
              </a:ext>
            </a:extLst>
          </p:cNvPr>
          <p:cNvSpPr txBox="1"/>
          <p:nvPr/>
        </p:nvSpPr>
        <p:spPr>
          <a:xfrm>
            <a:off x="1573274" y="5798353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배송 정보</a:t>
            </a:r>
          </a:p>
        </p:txBody>
      </p:sp>
      <p:grpSp>
        <p:nvGrpSpPr>
          <p:cNvPr id="34" name="Google Shape;1067;p27">
            <a:extLst>
              <a:ext uri="{FF2B5EF4-FFF2-40B4-BE49-F238E27FC236}">
                <a16:creationId xmlns:a16="http://schemas.microsoft.com/office/drawing/2014/main" id="{A8B5B61E-074C-2EA4-E4A3-B2D24359A4C8}"/>
              </a:ext>
            </a:extLst>
          </p:cNvPr>
          <p:cNvGrpSpPr/>
          <p:nvPr/>
        </p:nvGrpSpPr>
        <p:grpSpPr>
          <a:xfrm>
            <a:off x="1580602" y="5294461"/>
            <a:ext cx="7348210" cy="350248"/>
            <a:chOff x="454585" y="453468"/>
            <a:chExt cx="8868441" cy="502040"/>
          </a:xfrm>
        </p:grpSpPr>
        <p:sp>
          <p:nvSpPr>
            <p:cNvPr id="49" name="Google Shape;1068;p27">
              <a:extLst>
                <a:ext uri="{FF2B5EF4-FFF2-40B4-BE49-F238E27FC236}">
                  <a16:creationId xmlns:a16="http://schemas.microsoft.com/office/drawing/2014/main" id="{A06EA4F1-738C-30CE-099B-369386C26403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63" name="Google Shape;1069;p27">
              <a:extLst>
                <a:ext uri="{FF2B5EF4-FFF2-40B4-BE49-F238E27FC236}">
                  <a16:creationId xmlns:a16="http://schemas.microsoft.com/office/drawing/2014/main" id="{07C02DBC-4844-7D7D-9C06-21D3B789A228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grpSp>
        <p:nvGrpSpPr>
          <p:cNvPr id="65" name="Google Shape;1067;p27">
            <a:extLst>
              <a:ext uri="{FF2B5EF4-FFF2-40B4-BE49-F238E27FC236}">
                <a16:creationId xmlns:a16="http://schemas.microsoft.com/office/drawing/2014/main" id="{39EBDF29-17DD-FCF7-C5F8-1A5927B2FE5E}"/>
              </a:ext>
            </a:extLst>
          </p:cNvPr>
          <p:cNvGrpSpPr/>
          <p:nvPr/>
        </p:nvGrpSpPr>
        <p:grpSpPr>
          <a:xfrm>
            <a:off x="1661604" y="6919455"/>
            <a:ext cx="7348210" cy="350248"/>
            <a:chOff x="454585" y="453468"/>
            <a:chExt cx="8868441" cy="502040"/>
          </a:xfrm>
        </p:grpSpPr>
        <p:sp>
          <p:nvSpPr>
            <p:cNvPr id="66" name="Google Shape;1068;p27">
              <a:extLst>
                <a:ext uri="{FF2B5EF4-FFF2-40B4-BE49-F238E27FC236}">
                  <a16:creationId xmlns:a16="http://schemas.microsoft.com/office/drawing/2014/main" id="{20FE655E-0886-FC6D-DA98-01E80A4CDC84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72" name="Google Shape;1069;p27">
              <a:extLst>
                <a:ext uri="{FF2B5EF4-FFF2-40B4-BE49-F238E27FC236}">
                  <a16:creationId xmlns:a16="http://schemas.microsoft.com/office/drawing/2014/main" id="{7FDB65FF-D279-8132-4812-6887F53CDA73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73" name="타원 72">
            <a:extLst>
              <a:ext uri="{FF2B5EF4-FFF2-40B4-BE49-F238E27FC236}">
                <a16:creationId xmlns:a16="http://schemas.microsoft.com/office/drawing/2014/main" id="{7F94FF4A-1409-7CD9-938F-464D8EBA35D3}"/>
              </a:ext>
            </a:extLst>
          </p:cNvPr>
          <p:cNvSpPr/>
          <p:nvPr/>
        </p:nvSpPr>
        <p:spPr>
          <a:xfrm>
            <a:off x="2050649" y="322027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74" name="타원 73">
            <a:extLst>
              <a:ext uri="{FF2B5EF4-FFF2-40B4-BE49-F238E27FC236}">
                <a16:creationId xmlns:a16="http://schemas.microsoft.com/office/drawing/2014/main" id="{E6B24B9E-DE6A-8F71-D2E1-4B6CB2FECE54}"/>
              </a:ext>
            </a:extLst>
          </p:cNvPr>
          <p:cNvSpPr/>
          <p:nvPr/>
        </p:nvSpPr>
        <p:spPr>
          <a:xfrm>
            <a:off x="2781336" y="340742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75" name="타원 74">
            <a:extLst>
              <a:ext uri="{FF2B5EF4-FFF2-40B4-BE49-F238E27FC236}">
                <a16:creationId xmlns:a16="http://schemas.microsoft.com/office/drawing/2014/main" id="{BCA19E7B-48D0-211E-AB36-3B55A5EF027E}"/>
              </a:ext>
            </a:extLst>
          </p:cNvPr>
          <p:cNvSpPr/>
          <p:nvPr/>
        </p:nvSpPr>
        <p:spPr>
          <a:xfrm>
            <a:off x="2782815" y="359533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79" name="타원 78">
            <a:extLst>
              <a:ext uri="{FF2B5EF4-FFF2-40B4-BE49-F238E27FC236}">
                <a16:creationId xmlns:a16="http://schemas.microsoft.com/office/drawing/2014/main" id="{1DA4994F-1AF8-5B8B-356A-D0E4214DA80D}"/>
              </a:ext>
            </a:extLst>
          </p:cNvPr>
          <p:cNvSpPr/>
          <p:nvPr/>
        </p:nvSpPr>
        <p:spPr>
          <a:xfrm>
            <a:off x="6132617" y="339581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32490D2C-567C-4D81-921B-375E02AF413D}"/>
              </a:ext>
            </a:extLst>
          </p:cNvPr>
          <p:cNvSpPr/>
          <p:nvPr/>
        </p:nvSpPr>
        <p:spPr>
          <a:xfrm>
            <a:off x="6908098" y="339707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</a:rPr>
              <a:t>6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81" name="타원 80">
            <a:extLst>
              <a:ext uri="{FF2B5EF4-FFF2-40B4-BE49-F238E27FC236}">
                <a16:creationId xmlns:a16="http://schemas.microsoft.com/office/drawing/2014/main" id="{EC33795C-3B0B-3BF2-F9D3-98B3C71485CA}"/>
              </a:ext>
            </a:extLst>
          </p:cNvPr>
          <p:cNvSpPr/>
          <p:nvPr/>
        </p:nvSpPr>
        <p:spPr>
          <a:xfrm>
            <a:off x="7969551" y="340742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</a:rPr>
              <a:t>7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0D6A5F0-FBDA-DF12-0312-A9562B87565C}"/>
              </a:ext>
            </a:extLst>
          </p:cNvPr>
          <p:cNvSpPr/>
          <p:nvPr/>
        </p:nvSpPr>
        <p:spPr>
          <a:xfrm>
            <a:off x="91268" y="942551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D86110B4-1522-9D67-3A2B-E64A58A2FA4D}"/>
              </a:ext>
            </a:extLst>
          </p:cNvPr>
          <p:cNvSpPr/>
          <p:nvPr/>
        </p:nvSpPr>
        <p:spPr bwMode="auto">
          <a:xfrm>
            <a:off x="8008288" y="926535"/>
            <a:ext cx="752400" cy="24425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주문취소</a:t>
            </a:r>
          </a:p>
        </p:txBody>
      </p:sp>
    </p:spTree>
    <p:extLst>
      <p:ext uri="{BB962C8B-B14F-4D97-AF65-F5344CB8AC3E}">
        <p14:creationId xmlns:p14="http://schemas.microsoft.com/office/powerpoint/2010/main" val="3683005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C1275C7-CA7A-552C-AFD2-B96DF214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P-BE-OM-15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주문관리 </a:t>
            </a:r>
            <a:r>
              <a:rPr lang="en-US" altLang="ko-KR" dirty="0"/>
              <a:t>&gt; </a:t>
            </a:r>
            <a:r>
              <a:rPr lang="ko-KR" altLang="en-US" dirty="0"/>
              <a:t>스타일 숍 주문 </a:t>
            </a:r>
            <a:r>
              <a:rPr lang="en-US" altLang="ko-KR" dirty="0"/>
              <a:t>&gt; </a:t>
            </a:r>
            <a:r>
              <a:rPr lang="ko-KR" altLang="en-US" dirty="0"/>
              <a:t>주문관리</a:t>
            </a:r>
            <a:r>
              <a:rPr lang="en-US" altLang="ko-KR" dirty="0"/>
              <a:t>] </a:t>
            </a:r>
            <a:r>
              <a:rPr lang="ko-KR" altLang="en-US" dirty="0"/>
              <a:t>주문관리 상세 </a:t>
            </a:r>
            <a:r>
              <a:rPr lang="en-US" altLang="ko-KR" dirty="0"/>
              <a:t>- 3</a:t>
            </a:r>
            <a:endParaRPr lang="ko-KR" altLang="en-US" dirty="0"/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F0D9C265-9639-B53E-BE4D-8BFDDA6FB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62689"/>
              </p:ext>
            </p:extLst>
          </p:nvPr>
        </p:nvGraphicFramePr>
        <p:xfrm>
          <a:off x="1723948" y="693058"/>
          <a:ext cx="7096202" cy="171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9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수령인 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72000" marR="72000" marT="76216" marB="762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수령인 호출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152432" marR="152432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주소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72000" marR="72000" marT="76216" marB="762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우편번호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 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주소호출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</a:t>
                      </a:r>
                    </a:p>
                  </a:txBody>
                  <a:tcPr marL="152432" marR="152432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휴대폰 번호</a:t>
                      </a:r>
                      <a:endParaRPr lang="en-US" altLang="ko-KR" sz="900" b="1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76216" marB="762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휴대폰 번호 호출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152432" marR="152432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배송 요청사항</a:t>
                      </a:r>
                    </a:p>
                  </a:txBody>
                  <a:tcPr marL="72000" marR="72000" marT="76216" marB="762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배송 시 요청사항 호출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</a:t>
                      </a:r>
                    </a:p>
                  </a:txBody>
                  <a:tcPr marL="152432" marR="152432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직사각형 21">
            <a:extLst>
              <a:ext uri="{FF2B5EF4-FFF2-40B4-BE49-F238E27FC236}">
                <a16:creationId xmlns:a16="http://schemas.microsoft.com/office/drawing/2014/main" id="{03402AA5-A619-3CF4-9D9E-59FE316D8F82}"/>
              </a:ext>
            </a:extLst>
          </p:cNvPr>
          <p:cNvSpPr/>
          <p:nvPr/>
        </p:nvSpPr>
        <p:spPr>
          <a:xfrm>
            <a:off x="5088107" y="2766569"/>
            <a:ext cx="9108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+mn-ea"/>
              </a:rPr>
              <a:t>관리 이력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8386E2C-26DC-5479-D945-7BB9DDDBDD00}"/>
              </a:ext>
            </a:extLst>
          </p:cNvPr>
          <p:cNvSpPr/>
          <p:nvPr/>
        </p:nvSpPr>
        <p:spPr>
          <a:xfrm>
            <a:off x="1693508" y="4873051"/>
            <a:ext cx="9108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+mn-ea"/>
              </a:rPr>
              <a:t>상담 메모</a:t>
            </a: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C66B1E2F-E2CE-AE07-9492-0F60EC0E7B8E}"/>
              </a:ext>
            </a:extLst>
          </p:cNvPr>
          <p:cNvSpPr/>
          <p:nvPr/>
        </p:nvSpPr>
        <p:spPr>
          <a:xfrm>
            <a:off x="1518804" y="40308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094608D7-83CF-EF3B-1BE8-262A201732C1}"/>
              </a:ext>
            </a:extLst>
          </p:cNvPr>
          <p:cNvSpPr/>
          <p:nvPr/>
        </p:nvSpPr>
        <p:spPr>
          <a:xfrm>
            <a:off x="5178196" y="3076435"/>
            <a:ext cx="3634350" cy="14885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- 2022.08.16 11:10:35  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결제완료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- 2022.08.16 12:10:35  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주문확인 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- 2022.08.16 13:10:35  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배송 준비중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- 2022.08.16 13:10:35   </a:t>
            </a:r>
            <a:r>
              <a:rPr lang="ko-KR" altLang="en-US" sz="900" dirty="0" err="1">
                <a:solidFill>
                  <a:schemeClr val="tx1"/>
                </a:solidFill>
                <a:latin typeface="+mn-ea"/>
              </a:rPr>
              <a:t>배송중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- 2022.08.16 13:10:35  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배송완료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- 2022.08.16 13:10:35  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주문취소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- 2022.08.16 13:10:35  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교환주문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57EBB5CD-DB30-63B5-AEFF-771A5698AB55}"/>
              </a:ext>
            </a:extLst>
          </p:cNvPr>
          <p:cNvSpPr/>
          <p:nvPr/>
        </p:nvSpPr>
        <p:spPr>
          <a:xfrm>
            <a:off x="1547481" y="491376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6876A35E-1806-2D5B-BC23-1940EE300BA1}"/>
              </a:ext>
            </a:extLst>
          </p:cNvPr>
          <p:cNvSpPr/>
          <p:nvPr/>
        </p:nvSpPr>
        <p:spPr>
          <a:xfrm>
            <a:off x="4934476" y="280476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45C2A5F1-F91E-FDB3-3656-09277F65B8F3}"/>
              </a:ext>
            </a:extLst>
          </p:cNvPr>
          <p:cNvSpPr/>
          <p:nvPr/>
        </p:nvSpPr>
        <p:spPr>
          <a:xfrm>
            <a:off x="1504783" y="275502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A3885F-AE6E-2664-B616-AB41A12C2948}"/>
              </a:ext>
            </a:extLst>
          </p:cNvPr>
          <p:cNvSpPr txBox="1"/>
          <p:nvPr/>
        </p:nvSpPr>
        <p:spPr>
          <a:xfrm>
            <a:off x="1653176" y="391840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배송 정보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3DF0C4-3065-A1C2-EF9E-BD2126332BE2}"/>
              </a:ext>
            </a:extLst>
          </p:cNvPr>
          <p:cNvSpPr txBox="1"/>
          <p:nvPr/>
        </p:nvSpPr>
        <p:spPr>
          <a:xfrm>
            <a:off x="1653176" y="2727352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결제 정보</a:t>
            </a:r>
          </a:p>
        </p:txBody>
      </p:sp>
      <p:grpSp>
        <p:nvGrpSpPr>
          <p:cNvPr id="49" name="Google Shape;1067;p27">
            <a:extLst>
              <a:ext uri="{FF2B5EF4-FFF2-40B4-BE49-F238E27FC236}">
                <a16:creationId xmlns:a16="http://schemas.microsoft.com/office/drawing/2014/main" id="{B7CFD42D-B4C4-E67D-093D-2DD69F5A6782}"/>
              </a:ext>
            </a:extLst>
          </p:cNvPr>
          <p:cNvGrpSpPr/>
          <p:nvPr/>
        </p:nvGrpSpPr>
        <p:grpSpPr>
          <a:xfrm>
            <a:off x="28575" y="174339"/>
            <a:ext cx="8911510" cy="323488"/>
            <a:chOff x="454585" y="453468"/>
            <a:chExt cx="8868441" cy="502040"/>
          </a:xfrm>
        </p:grpSpPr>
        <p:sp>
          <p:nvSpPr>
            <p:cNvPr id="50" name="Google Shape;1068;p27">
              <a:extLst>
                <a:ext uri="{FF2B5EF4-FFF2-40B4-BE49-F238E27FC236}">
                  <a16:creationId xmlns:a16="http://schemas.microsoft.com/office/drawing/2014/main" id="{8D205E0F-F4FA-0033-8A88-B892CACCC4F8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51" name="Google Shape;1069;p27">
              <a:extLst>
                <a:ext uri="{FF2B5EF4-FFF2-40B4-BE49-F238E27FC236}">
                  <a16:creationId xmlns:a16="http://schemas.microsoft.com/office/drawing/2014/main" id="{AA2329C2-B113-3828-33BC-A46C416E3F6F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52" name="모서리가 둥근 직사각형 151">
            <a:extLst>
              <a:ext uri="{FF2B5EF4-FFF2-40B4-BE49-F238E27FC236}">
                <a16:creationId xmlns:a16="http://schemas.microsoft.com/office/drawing/2014/main" id="{430A1022-9E87-D36C-C1E3-64F9F90EDA37}"/>
              </a:ext>
            </a:extLst>
          </p:cNvPr>
          <p:cNvSpPr/>
          <p:nvPr/>
        </p:nvSpPr>
        <p:spPr>
          <a:xfrm>
            <a:off x="3953022" y="6460977"/>
            <a:ext cx="1286223" cy="35605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저장</a:t>
            </a:r>
          </a:p>
        </p:txBody>
      </p:sp>
      <p:sp>
        <p:nvSpPr>
          <p:cNvPr id="53" name="모서리가 둥근 직사각형 152">
            <a:extLst>
              <a:ext uri="{FF2B5EF4-FFF2-40B4-BE49-F238E27FC236}">
                <a16:creationId xmlns:a16="http://schemas.microsoft.com/office/drawing/2014/main" id="{4E534973-8554-7343-9527-B6A223731356}"/>
              </a:ext>
            </a:extLst>
          </p:cNvPr>
          <p:cNvSpPr/>
          <p:nvPr/>
        </p:nvSpPr>
        <p:spPr>
          <a:xfrm>
            <a:off x="5333167" y="6453373"/>
            <a:ext cx="1286223" cy="3560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02192093-D7B0-1E4F-8470-319CC2332845}"/>
              </a:ext>
            </a:extLst>
          </p:cNvPr>
          <p:cNvSpPr/>
          <p:nvPr/>
        </p:nvSpPr>
        <p:spPr>
          <a:xfrm>
            <a:off x="4023706" y="654936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187CE79F-FAEE-D8CB-6D4F-B0B5E5122A32}"/>
              </a:ext>
            </a:extLst>
          </p:cNvPr>
          <p:cNvSpPr/>
          <p:nvPr/>
        </p:nvSpPr>
        <p:spPr>
          <a:xfrm>
            <a:off x="5426684" y="653031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6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58" name="표 57">
            <a:extLst>
              <a:ext uri="{FF2B5EF4-FFF2-40B4-BE49-F238E27FC236}">
                <a16:creationId xmlns:a16="http://schemas.microsoft.com/office/drawing/2014/main" id="{B5AC6810-72A3-3E82-AF26-048FF87B1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758548"/>
              </p:ext>
            </p:extLst>
          </p:nvPr>
        </p:nvGraphicFramePr>
        <p:xfrm>
          <a:off x="9016139" y="252734"/>
          <a:ext cx="2508867" cy="6947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100289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 정보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수령자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정보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시 작성된 정보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배송정보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수정 불가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주문확인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단계에서 정보를 수정한 경우 수정된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정보로 업데이트 되어 표기 됨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38310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 방법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및 금액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이용자가 결제를 진행한 내역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317217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 이력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주문서 상태 변경 시 관리 이력 기록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결제상태가 변경된 경우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변경 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변경된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3.1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예 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주문배송상태가 변경된 경우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변경 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변경된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3.2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예 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주문이 취소된 경우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취소 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3.3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예 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교환건으로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확인 전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상태로 변경된 경우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변경 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교환주문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3.4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예 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수정여부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수정불가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53804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상담 메모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Textarea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 작성 및 저장할 수 있는 기능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21598"/>
                  </a:ext>
                </a:extLst>
              </a:tr>
              <a:tr h="69299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저장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변경된 사항 저장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주문정보가 저장 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Alert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화면 이동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089097"/>
                  </a:ext>
                </a:extLst>
              </a:tr>
              <a:tr h="115784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Confirm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수정된 내용은 저장되지 않습니다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목록으로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이동하시겠습니까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주문관리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298424"/>
                  </a:ext>
                </a:extLst>
              </a:tr>
            </a:tbl>
          </a:graphicData>
        </a:graphic>
      </p:graphicFrame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A9684FEB-0851-5464-DCAF-49293EBD1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328641"/>
              </p:ext>
            </p:extLst>
          </p:nvPr>
        </p:nvGraphicFramePr>
        <p:xfrm>
          <a:off x="1751668" y="3108130"/>
          <a:ext cx="3042191" cy="1447960"/>
        </p:xfrm>
        <a:graphic>
          <a:graphicData uri="http://schemas.openxmlformats.org/drawingml/2006/table">
            <a:tbl>
              <a:tblPr/>
              <a:tblGrid>
                <a:gridCol w="944499">
                  <a:extLst>
                    <a:ext uri="{9D8B030D-6E8A-4147-A177-3AD203B41FA5}">
                      <a16:colId xmlns:a16="http://schemas.microsoft.com/office/drawing/2014/main" val="2044353787"/>
                    </a:ext>
                  </a:extLst>
                </a:gridCol>
                <a:gridCol w="2097692">
                  <a:extLst>
                    <a:ext uri="{9D8B030D-6E8A-4147-A177-3AD203B41FA5}">
                      <a16:colId xmlns:a16="http://schemas.microsoft.com/office/drawing/2014/main" val="2704165409"/>
                    </a:ext>
                  </a:extLst>
                </a:gridCol>
              </a:tblGrid>
              <a:tr h="262934"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총 합계 금액</a:t>
                      </a:r>
                      <a:endParaRPr lang="en-US" altLang="ko-K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2000" marR="72000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22,000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marL="152432" marR="15243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566149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사용 포인트</a:t>
                      </a:r>
                      <a:endParaRPr lang="en-US" altLang="ko-K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2000" marR="72000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1,000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marL="152432" marR="15243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4810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배송비</a:t>
                      </a:r>
                      <a:endParaRPr lang="en-US" altLang="ko-K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2000" marR="72000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2,500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marL="152432" marR="15243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206378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결제 방법</a:t>
                      </a:r>
                      <a:endParaRPr lang="en-US" altLang="ko-K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2000" marR="72000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신용카드 </a:t>
                      </a:r>
                      <a:r>
                        <a:rPr lang="en-US" altLang="ko-K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결제완료</a:t>
                      </a:r>
                      <a:r>
                        <a:rPr lang="en-US" altLang="ko-K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152432" marR="15243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072003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결제 금액</a:t>
                      </a:r>
                      <a:endParaRPr lang="en-US" altLang="ko-K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2000" marR="72000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23,500</a:t>
                      </a:r>
                      <a:endParaRPr lang="ko-KR" alt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152432" marR="15243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436468"/>
                  </a:ext>
                </a:extLst>
              </a:tr>
            </a:tbl>
          </a:graphicData>
        </a:graphic>
      </p:graphicFrame>
      <p:sp>
        <p:nvSpPr>
          <p:cNvPr id="8" name="타원 7">
            <a:extLst>
              <a:ext uri="{FF2B5EF4-FFF2-40B4-BE49-F238E27FC236}">
                <a16:creationId xmlns:a16="http://schemas.microsoft.com/office/drawing/2014/main" id="{4BA8FA2F-CBFB-4519-F49C-91356188E019}"/>
              </a:ext>
            </a:extLst>
          </p:cNvPr>
          <p:cNvSpPr/>
          <p:nvPr/>
        </p:nvSpPr>
        <p:spPr>
          <a:xfrm>
            <a:off x="4936990" y="309037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2F259F4-5D36-8124-2F19-969CB358841E}"/>
              </a:ext>
            </a:extLst>
          </p:cNvPr>
          <p:cNvSpPr/>
          <p:nvPr/>
        </p:nvSpPr>
        <p:spPr>
          <a:xfrm>
            <a:off x="4937932" y="329582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3.2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85165D3-417F-A421-096C-683C0C7EB011}"/>
              </a:ext>
            </a:extLst>
          </p:cNvPr>
          <p:cNvSpPr/>
          <p:nvPr/>
        </p:nvSpPr>
        <p:spPr>
          <a:xfrm>
            <a:off x="4941129" y="41226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3.3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2373D681-9150-1528-924E-3B7449C5EC97}"/>
              </a:ext>
            </a:extLst>
          </p:cNvPr>
          <p:cNvSpPr/>
          <p:nvPr/>
        </p:nvSpPr>
        <p:spPr>
          <a:xfrm>
            <a:off x="4942609" y="432826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3.4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01535BE-DA2D-2443-96D1-8D956DAD22C5}"/>
              </a:ext>
            </a:extLst>
          </p:cNvPr>
          <p:cNvSpPr/>
          <p:nvPr/>
        </p:nvSpPr>
        <p:spPr>
          <a:xfrm>
            <a:off x="91268" y="942551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70BCE69-25B1-1F1C-1D3A-DE7AA4E49355}"/>
              </a:ext>
            </a:extLst>
          </p:cNvPr>
          <p:cNvSpPr/>
          <p:nvPr/>
        </p:nvSpPr>
        <p:spPr>
          <a:xfrm>
            <a:off x="7736439" y="6012388"/>
            <a:ext cx="10326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27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1,000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endParaRPr lang="ko-KR" altLang="en-US" sz="900" dirty="0">
              <a:latin typeface="+mn-ea"/>
            </a:endParaRPr>
          </a:p>
        </p:txBody>
      </p:sp>
      <p:sp>
        <p:nvSpPr>
          <p:cNvPr id="14" name="모서리가 둥근 직사각형 30">
            <a:extLst>
              <a:ext uri="{FF2B5EF4-FFF2-40B4-BE49-F238E27FC236}">
                <a16:creationId xmlns:a16="http://schemas.microsoft.com/office/drawing/2014/main" id="{1487D2D4-0C72-77DF-40AD-E3CD35880ED7}"/>
              </a:ext>
            </a:extLst>
          </p:cNvPr>
          <p:cNvSpPr/>
          <p:nvPr/>
        </p:nvSpPr>
        <p:spPr>
          <a:xfrm>
            <a:off x="1708345" y="5156511"/>
            <a:ext cx="7102153" cy="855877"/>
          </a:xfrm>
          <a:prstGeom prst="roundRect">
            <a:avLst>
              <a:gd name="adj" fmla="val 9198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맑은 고딕"/>
              </a:rPr>
              <a:t>상담 메모를 입력해 주세요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맑은 고딕"/>
              </a:rPr>
              <a:t>.</a:t>
            </a:r>
            <a:endParaRPr lang="ko-KR" altLang="en-US" sz="900" b="0" i="0" u="none" strike="noStrike" kern="1200" dirty="0">
              <a:solidFill>
                <a:schemeClr val="bg1">
                  <a:lumMod val="65000"/>
                </a:schemeClr>
              </a:solidFill>
              <a:effectLst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59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5BF4A933-BA66-F591-25CA-DBC43C46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P-BE-OM-20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주문관리 </a:t>
            </a:r>
            <a:r>
              <a:rPr lang="en-US" altLang="ko-KR" dirty="0"/>
              <a:t>&gt; </a:t>
            </a:r>
            <a:r>
              <a:rPr lang="ko-KR" altLang="en-US" dirty="0"/>
              <a:t>스타일 숍 주문 </a:t>
            </a:r>
            <a:r>
              <a:rPr lang="en-US" altLang="ko-KR" dirty="0"/>
              <a:t>&gt; </a:t>
            </a:r>
            <a:r>
              <a:rPr lang="ko-KR" altLang="en-US" dirty="0"/>
              <a:t>주문취소관리</a:t>
            </a:r>
            <a:r>
              <a:rPr lang="en-US" altLang="ko-KR" dirty="0"/>
              <a:t>] </a:t>
            </a:r>
            <a:r>
              <a:rPr lang="ko-KR" altLang="en-US" dirty="0"/>
              <a:t>주문취소관리 목록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839531"/>
              </p:ext>
            </p:extLst>
          </p:nvPr>
        </p:nvGraphicFramePr>
        <p:xfrm>
          <a:off x="9016139" y="243857"/>
          <a:ext cx="2508867" cy="696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354135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주문일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주문취소일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 이내 취소주문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Select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주문취소일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(Selected),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Date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Date Picker(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캘린더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년의 기간만 설정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Date Picker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시작일 선택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종료일을 포함한 종료일 기준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 이내 날짜만 선택할 수 있도록 구현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종료일 선택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시작일을 포함한 시작일 기준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 이내 날짜만 선택할 수 있도록 구현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키워드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Select Option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고객명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(Default),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아이디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주문번호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or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주문취소일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키워드 다중 검색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or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주문취소일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키워드 검색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기간의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중 키워드가 포함된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검색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or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주문취소일만 설정 후 검색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해당기간의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검색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445049"/>
                  </a:ext>
                </a:extLst>
              </a:tr>
              <a:tr h="591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결제취소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필터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전체보기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결제취소 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', 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 완료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상태값으로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필터 구분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주문만 필터링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8256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취소 목록 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Empty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주문이 없습니다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주문 취소 순으로 정렬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출력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n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 항목 기획안 참조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4786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다운로드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검색된 리스트 주문 엑셀로 다운로드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.xlsx'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936000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98C1BCC5-ED8C-2C92-D479-281BC8E61A6E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AC78C1-0CD6-5DC8-8AC0-77D726F6FA29}"/>
                </a:ext>
              </a:extLst>
            </p:cNvPr>
            <p:cNvSpPr txBox="1"/>
            <p:nvPr/>
          </p:nvSpPr>
          <p:spPr>
            <a:xfrm>
              <a:off x="1565686" y="332656"/>
              <a:ext cx="22284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스타일 숍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주문취소관리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7D0219-DA9B-DF6A-C8E1-34235DF7AD3D}"/>
                </a:ext>
              </a:extLst>
            </p:cNvPr>
            <p:cNvSpPr txBox="1"/>
            <p:nvPr/>
          </p:nvSpPr>
          <p:spPr>
            <a:xfrm>
              <a:off x="1565686" y="479698"/>
              <a:ext cx="11086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주문취소관리 </a:t>
              </a: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A858C8F7-8496-3A59-ABF3-B5CC2E29C659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3938AFC6-A6CB-A3B9-2ABA-CA024A80CA0B}"/>
              </a:ext>
            </a:extLst>
          </p:cNvPr>
          <p:cNvSpPr/>
          <p:nvPr/>
        </p:nvSpPr>
        <p:spPr>
          <a:xfrm>
            <a:off x="3789518" y="6749019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latin typeface="+mn-ea"/>
              </a:rPr>
              <a:t>|</a:t>
            </a:r>
            <a:r>
              <a:rPr lang="ko-KR" altLang="en-US" sz="1000" dirty="0">
                <a:latin typeface="+mn-ea"/>
              </a:rPr>
              <a:t>처음</a:t>
            </a:r>
            <a:r>
              <a:rPr lang="en-US" altLang="ko-KR" sz="1000" dirty="0">
                <a:latin typeface="+mn-ea"/>
              </a:rPr>
              <a:t>|  &lt;</a:t>
            </a:r>
            <a:r>
              <a:rPr lang="ko-KR" altLang="en-US" sz="1000" dirty="0">
                <a:latin typeface="+mn-ea"/>
              </a:rPr>
              <a:t>이전</a:t>
            </a:r>
            <a:r>
              <a:rPr lang="en-US" altLang="ko-KR" sz="1000" dirty="0">
                <a:latin typeface="+mn-ea"/>
              </a:rPr>
              <a:t> | [1] [2] </a:t>
            </a:r>
            <a:r>
              <a:rPr lang="en-US" altLang="ko-KR" sz="1200" b="1" dirty="0">
                <a:latin typeface="+mn-ea"/>
              </a:rPr>
              <a:t>[3]</a:t>
            </a:r>
            <a:r>
              <a:rPr lang="en-US" altLang="ko-KR" sz="1000" dirty="0">
                <a:latin typeface="+mn-ea"/>
              </a:rPr>
              <a:t> [4] [5] | </a:t>
            </a:r>
            <a:r>
              <a:rPr lang="ko-KR" altLang="en-US" sz="1000" dirty="0">
                <a:latin typeface="+mn-ea"/>
              </a:rPr>
              <a:t>다음</a:t>
            </a:r>
            <a:r>
              <a:rPr lang="en-US" altLang="ko-KR" sz="1000" dirty="0">
                <a:latin typeface="+mn-ea"/>
              </a:rPr>
              <a:t>&gt;  |</a:t>
            </a:r>
            <a:r>
              <a:rPr lang="ko-KR" altLang="en-US" sz="1000" dirty="0">
                <a:latin typeface="+mn-ea"/>
              </a:rPr>
              <a:t>마지막</a:t>
            </a:r>
            <a:r>
              <a:rPr lang="en-US" altLang="ko-KR" sz="1000" dirty="0">
                <a:latin typeface="+mn-ea"/>
              </a:rPr>
              <a:t>|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81" name="표 80">
            <a:extLst>
              <a:ext uri="{FF2B5EF4-FFF2-40B4-BE49-F238E27FC236}">
                <a16:creationId xmlns:a16="http://schemas.microsoft.com/office/drawing/2014/main" id="{74945366-2455-54E5-6B39-625E29652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97426"/>
              </p:ext>
            </p:extLst>
          </p:nvPr>
        </p:nvGraphicFramePr>
        <p:xfrm>
          <a:off x="1674042" y="2527342"/>
          <a:ext cx="7115353" cy="381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176">
                  <a:extLst>
                    <a:ext uri="{9D8B030D-6E8A-4147-A177-3AD203B41FA5}">
                      <a16:colId xmlns:a16="http://schemas.microsoft.com/office/drawing/2014/main" val="4197216004"/>
                    </a:ext>
                  </a:extLst>
                </a:gridCol>
                <a:gridCol w="1570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6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4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7348">
                  <a:extLst>
                    <a:ext uri="{9D8B030D-6E8A-4147-A177-3AD203B41FA5}">
                      <a16:colId xmlns:a16="http://schemas.microsoft.com/office/drawing/2014/main" val="9152822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주문일시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주문취소일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주문번호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상품명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주문자명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아이디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결제방법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결제금액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취소상태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en-US" altLang="ko-KR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시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분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초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en-US" altLang="ko-KR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시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분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초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+</a:t>
                      </a:r>
                    </a:p>
                    <a:p>
                      <a:pPr algn="ctr"/>
                      <a:r>
                        <a:rPr lang="ko-KR" alt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주문순번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첫 번째 상품명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외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건수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 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주문자명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아이디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결제방법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거래금액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상태값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2475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19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2022-08-23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11:30:21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2022-08-25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11:30:21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20230101000019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실크 블라우스 외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홍길동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카드결제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36,000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취소 완료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99695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18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2022-08-22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10:29:21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2022-08-25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10:29:21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20230101000018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실크 블라우스 외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김영수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카드결제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48,000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결제취소 전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34609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17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2022-08-21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09:02:21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2022-08-23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09:02:21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20230101000017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실크 블라우스 외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홍길동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계좌이체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36,000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결제취소 전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85712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2022-08-20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08:30:21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2022-08-22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08:30:21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20230101000016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실크 블라우스 외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김영수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카드결제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48,000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취소 완료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7388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15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2022-08-23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11:30:21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2022-08-25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11:30:21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20230101000015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청바지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이영희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카드결제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12,000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취소 완료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4070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14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2022-08-22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10:29:21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2022-08-24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10:29:21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20230101000014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반팔 티셔츠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김민수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카드결제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12,000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취소 완료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776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13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2022-08-21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09:02:21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2022-08-23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09:02:21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20230101000013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실크 블라우스 외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이영희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계좌이체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36,000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취소 완료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798290"/>
                  </a:ext>
                </a:extLst>
              </a:tr>
            </a:tbl>
          </a:graphicData>
        </a:graphic>
      </p:graphicFrame>
      <p:sp>
        <p:nvSpPr>
          <p:cNvPr id="82" name="타원 81">
            <a:extLst>
              <a:ext uri="{FF2B5EF4-FFF2-40B4-BE49-F238E27FC236}">
                <a16:creationId xmlns:a16="http://schemas.microsoft.com/office/drawing/2014/main" id="{29D9B1C5-E805-B29E-E7E5-E2D02C32C66C}"/>
              </a:ext>
            </a:extLst>
          </p:cNvPr>
          <p:cNvSpPr/>
          <p:nvPr/>
        </p:nvSpPr>
        <p:spPr>
          <a:xfrm>
            <a:off x="1507336" y="258689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61F2CA26-9F4F-6D04-3ACE-244A46238046}"/>
              </a:ext>
            </a:extLst>
          </p:cNvPr>
          <p:cNvSpPr/>
          <p:nvPr/>
        </p:nvSpPr>
        <p:spPr bwMode="auto">
          <a:xfrm>
            <a:off x="7668079" y="2090178"/>
            <a:ext cx="1121317" cy="324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목록 다운로드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F85CC47B-BD15-32BE-640B-D316BD1938A6}"/>
              </a:ext>
            </a:extLst>
          </p:cNvPr>
          <p:cNvSpPr/>
          <p:nvPr/>
        </p:nvSpPr>
        <p:spPr bwMode="auto">
          <a:xfrm>
            <a:off x="1653960" y="907087"/>
            <a:ext cx="7207236" cy="545709"/>
          </a:xfrm>
          <a:prstGeom prst="roundRect">
            <a:avLst>
              <a:gd name="adj" fmla="val 580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C6E59820-B84B-B970-C3C2-D7CCE3E5C469}"/>
              </a:ext>
            </a:extLst>
          </p:cNvPr>
          <p:cNvSpPr/>
          <p:nvPr/>
        </p:nvSpPr>
        <p:spPr bwMode="auto">
          <a:xfrm>
            <a:off x="7654304" y="1044973"/>
            <a:ext cx="711843" cy="306375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1BC4B7F-398B-6382-DEF1-9CB972F8E48E}"/>
              </a:ext>
            </a:extLst>
          </p:cNvPr>
          <p:cNvSpPr/>
          <p:nvPr/>
        </p:nvSpPr>
        <p:spPr>
          <a:xfrm>
            <a:off x="4852759" y="1075019"/>
            <a:ext cx="530915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ko-KR" altLang="en-US" sz="900" b="1" dirty="0">
                <a:latin typeface="+mn-ea"/>
              </a:rPr>
              <a:t>키워드</a:t>
            </a:r>
            <a:endParaRPr lang="en-US" altLang="ko-KR" sz="900" b="1" dirty="0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37D8C6D-BE04-B618-2333-5D0A1DBF9E7E}"/>
              </a:ext>
            </a:extLst>
          </p:cNvPr>
          <p:cNvSpPr/>
          <p:nvPr/>
        </p:nvSpPr>
        <p:spPr>
          <a:xfrm>
            <a:off x="3601498" y="1025159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+mn-ea"/>
              </a:rPr>
              <a:t>~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8" name="모서리가 둥근 직사각형 63">
            <a:extLst>
              <a:ext uri="{FF2B5EF4-FFF2-40B4-BE49-F238E27FC236}">
                <a16:creationId xmlns:a16="http://schemas.microsoft.com/office/drawing/2014/main" id="{67AB519C-E8EC-C852-2E57-0FF7D482A484}"/>
              </a:ext>
            </a:extLst>
          </p:cNvPr>
          <p:cNvSpPr/>
          <p:nvPr/>
        </p:nvSpPr>
        <p:spPr>
          <a:xfrm>
            <a:off x="2717997" y="1024563"/>
            <a:ext cx="925170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9" name="Calendar">
            <a:extLst>
              <a:ext uri="{FF2B5EF4-FFF2-40B4-BE49-F238E27FC236}">
                <a16:creationId xmlns:a16="http://schemas.microsoft.com/office/drawing/2014/main" id="{8156AF43-96F9-8988-31F5-BEFE22AA0B3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74589" y="1112408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20" name="모서리가 둥근 직사각형 63">
            <a:extLst>
              <a:ext uri="{FF2B5EF4-FFF2-40B4-BE49-F238E27FC236}">
                <a16:creationId xmlns:a16="http://schemas.microsoft.com/office/drawing/2014/main" id="{4CC55BA4-33C7-1380-8108-A8FE1AC69FD1}"/>
              </a:ext>
            </a:extLst>
          </p:cNvPr>
          <p:cNvSpPr/>
          <p:nvPr/>
        </p:nvSpPr>
        <p:spPr>
          <a:xfrm>
            <a:off x="3847074" y="1026786"/>
            <a:ext cx="925170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1" name="Calendar">
            <a:extLst>
              <a:ext uri="{FF2B5EF4-FFF2-40B4-BE49-F238E27FC236}">
                <a16:creationId xmlns:a16="http://schemas.microsoft.com/office/drawing/2014/main" id="{CD2B0EFD-341F-5096-F162-1717CB9252D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17835" y="1105267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22" name="모서리가 둥근 직사각형 63">
            <a:extLst>
              <a:ext uri="{FF2B5EF4-FFF2-40B4-BE49-F238E27FC236}">
                <a16:creationId xmlns:a16="http://schemas.microsoft.com/office/drawing/2014/main" id="{0EC9E6B3-4C84-ED6E-16E0-4074C84BC0FB}"/>
              </a:ext>
            </a:extLst>
          </p:cNvPr>
          <p:cNvSpPr/>
          <p:nvPr/>
        </p:nvSpPr>
        <p:spPr>
          <a:xfrm>
            <a:off x="5376227" y="1027858"/>
            <a:ext cx="878064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고객명</a:t>
            </a:r>
          </a:p>
        </p:txBody>
      </p:sp>
      <p:sp>
        <p:nvSpPr>
          <p:cNvPr id="23" name="Chevron">
            <a:extLst>
              <a:ext uri="{FF2B5EF4-FFF2-40B4-BE49-F238E27FC236}">
                <a16:creationId xmlns:a16="http://schemas.microsoft.com/office/drawing/2014/main" id="{E0E28719-D19A-FFF5-42C1-4EF16A5E5EFD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6060602" y="1147185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24" name="모서리가 둥근 직사각형 63">
            <a:extLst>
              <a:ext uri="{FF2B5EF4-FFF2-40B4-BE49-F238E27FC236}">
                <a16:creationId xmlns:a16="http://schemas.microsoft.com/office/drawing/2014/main" id="{2D0AB4E7-5F49-DC8E-E4D7-98E55762FF98}"/>
              </a:ext>
            </a:extLst>
          </p:cNvPr>
          <p:cNvSpPr/>
          <p:nvPr/>
        </p:nvSpPr>
        <p:spPr>
          <a:xfrm>
            <a:off x="6310637" y="1027731"/>
            <a:ext cx="1291755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816400-9426-C9BD-FD4B-891C68A29BEA}"/>
              </a:ext>
            </a:extLst>
          </p:cNvPr>
          <p:cNvSpPr txBox="1"/>
          <p:nvPr/>
        </p:nvSpPr>
        <p:spPr>
          <a:xfrm>
            <a:off x="2852796" y="1077333"/>
            <a:ext cx="843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2022-08-16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236EB1-22FF-376C-1990-B9D15F3EF8F1}"/>
              </a:ext>
            </a:extLst>
          </p:cNvPr>
          <p:cNvSpPr txBox="1"/>
          <p:nvPr/>
        </p:nvSpPr>
        <p:spPr>
          <a:xfrm>
            <a:off x="4001723" y="1069158"/>
            <a:ext cx="843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2022-08-22</a:t>
            </a:r>
          </a:p>
        </p:txBody>
      </p:sp>
      <p:grpSp>
        <p:nvGrpSpPr>
          <p:cNvPr id="27" name="Google Shape;1067;p27">
            <a:extLst>
              <a:ext uri="{FF2B5EF4-FFF2-40B4-BE49-F238E27FC236}">
                <a16:creationId xmlns:a16="http://schemas.microsoft.com/office/drawing/2014/main" id="{47686719-5D12-91BB-2673-994BE93A6D2D}"/>
              </a:ext>
            </a:extLst>
          </p:cNvPr>
          <p:cNvGrpSpPr/>
          <p:nvPr/>
        </p:nvGrpSpPr>
        <p:grpSpPr>
          <a:xfrm>
            <a:off x="1565686" y="6216744"/>
            <a:ext cx="7321139" cy="216000"/>
            <a:chOff x="454585" y="453468"/>
            <a:chExt cx="8868441" cy="502040"/>
          </a:xfrm>
        </p:grpSpPr>
        <p:sp>
          <p:nvSpPr>
            <p:cNvPr id="28" name="Google Shape;1068;p27">
              <a:extLst>
                <a:ext uri="{FF2B5EF4-FFF2-40B4-BE49-F238E27FC236}">
                  <a16:creationId xmlns:a16="http://schemas.microsoft.com/office/drawing/2014/main" id="{54C9C876-6045-45DC-31EC-6F7695201F9A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29" name="Google Shape;1069;p27">
              <a:extLst>
                <a:ext uri="{FF2B5EF4-FFF2-40B4-BE49-F238E27FC236}">
                  <a16:creationId xmlns:a16="http://schemas.microsoft.com/office/drawing/2014/main" id="{B8131E20-C9BA-C098-97FB-FB10F03916D0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35" name="타원 34">
            <a:extLst>
              <a:ext uri="{FF2B5EF4-FFF2-40B4-BE49-F238E27FC236}">
                <a16:creationId xmlns:a16="http://schemas.microsoft.com/office/drawing/2014/main" id="{59594717-9275-4FE0-5940-726D6A1416C0}"/>
              </a:ext>
            </a:extLst>
          </p:cNvPr>
          <p:cNvSpPr/>
          <p:nvPr/>
        </p:nvSpPr>
        <p:spPr>
          <a:xfrm>
            <a:off x="7510687" y="209969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모서리가 둥근 직사각형 63">
            <a:extLst>
              <a:ext uri="{FF2B5EF4-FFF2-40B4-BE49-F238E27FC236}">
                <a16:creationId xmlns:a16="http://schemas.microsoft.com/office/drawing/2014/main" id="{83578DE0-8612-E0A2-654B-FFBF24F1C397}"/>
              </a:ext>
            </a:extLst>
          </p:cNvPr>
          <p:cNvSpPr/>
          <p:nvPr/>
        </p:nvSpPr>
        <p:spPr>
          <a:xfrm>
            <a:off x="1737876" y="1020254"/>
            <a:ext cx="921416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주문취소일</a:t>
            </a:r>
          </a:p>
        </p:txBody>
      </p:sp>
      <p:sp>
        <p:nvSpPr>
          <p:cNvPr id="39" name="Chevron">
            <a:extLst>
              <a:ext uri="{FF2B5EF4-FFF2-40B4-BE49-F238E27FC236}">
                <a16:creationId xmlns:a16="http://schemas.microsoft.com/office/drawing/2014/main" id="{44ECE89A-D979-D5A3-DA62-174D98975B14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484397" y="1139581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1D42E906-D776-3353-C737-8D6E5CF5664A}"/>
              </a:ext>
            </a:extLst>
          </p:cNvPr>
          <p:cNvSpPr/>
          <p:nvPr/>
        </p:nvSpPr>
        <p:spPr>
          <a:xfrm>
            <a:off x="1589615" y="107896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0C856F-0894-D3CF-674A-CE031B041DDB}"/>
              </a:ext>
            </a:extLst>
          </p:cNvPr>
          <p:cNvSpPr txBox="1"/>
          <p:nvPr/>
        </p:nvSpPr>
        <p:spPr>
          <a:xfrm>
            <a:off x="1656043" y="2242074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latin typeface="+mn-ea"/>
              </a:rPr>
              <a:t>총 </a:t>
            </a:r>
            <a:r>
              <a:rPr lang="en-US" altLang="ko-KR" sz="900" dirty="0">
                <a:latin typeface="+mn-ea"/>
              </a:rPr>
              <a:t>00 </a:t>
            </a:r>
            <a:r>
              <a:rPr lang="ko-KR" altLang="en-US" sz="900" dirty="0">
                <a:latin typeface="+mn-ea"/>
              </a:rPr>
              <a:t>건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1EB4756-ACC0-50B5-F3B8-1A366EDEAA94}"/>
              </a:ext>
            </a:extLst>
          </p:cNvPr>
          <p:cNvSpPr/>
          <p:nvPr/>
        </p:nvSpPr>
        <p:spPr bwMode="auto">
          <a:xfrm>
            <a:off x="2626251" y="1568335"/>
            <a:ext cx="864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결제취소 전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A8C77008-0839-9EB7-B031-2367876C747C}"/>
              </a:ext>
            </a:extLst>
          </p:cNvPr>
          <p:cNvSpPr/>
          <p:nvPr/>
        </p:nvSpPr>
        <p:spPr bwMode="auto">
          <a:xfrm>
            <a:off x="3571655" y="1568335"/>
            <a:ext cx="864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 완료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AAB1EC8-3090-D388-14BA-5E6D76C3DE82}"/>
              </a:ext>
            </a:extLst>
          </p:cNvPr>
          <p:cNvSpPr/>
          <p:nvPr/>
        </p:nvSpPr>
        <p:spPr>
          <a:xfrm>
            <a:off x="91268" y="1137865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322BEE8-DEB3-6147-F8B1-1176A0BF0A8B}"/>
              </a:ext>
            </a:extLst>
          </p:cNvPr>
          <p:cNvSpPr/>
          <p:nvPr/>
        </p:nvSpPr>
        <p:spPr bwMode="auto">
          <a:xfrm>
            <a:off x="1659769" y="1577119"/>
            <a:ext cx="792000" cy="36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전체보기</a:t>
            </a: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4B72775A-0A38-C984-B6CD-8A82D74F5D7D}"/>
              </a:ext>
            </a:extLst>
          </p:cNvPr>
          <p:cNvCxnSpPr/>
          <p:nvPr/>
        </p:nvCxnSpPr>
        <p:spPr>
          <a:xfrm>
            <a:off x="2550549" y="1651198"/>
            <a:ext cx="0" cy="216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>
            <a:extLst>
              <a:ext uri="{FF2B5EF4-FFF2-40B4-BE49-F238E27FC236}">
                <a16:creationId xmlns:a16="http://schemas.microsoft.com/office/drawing/2014/main" id="{B9ED6982-53E8-502B-E891-F8E4BF54FBE3}"/>
              </a:ext>
            </a:extLst>
          </p:cNvPr>
          <p:cNvSpPr/>
          <p:nvPr/>
        </p:nvSpPr>
        <p:spPr>
          <a:xfrm>
            <a:off x="1512908" y="163830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F9D76917-48C4-EB0E-0115-AB6F1F2F34DC}"/>
              </a:ext>
            </a:extLst>
          </p:cNvPr>
          <p:cNvSpPr/>
          <p:nvPr/>
        </p:nvSpPr>
        <p:spPr bwMode="auto">
          <a:xfrm>
            <a:off x="8398248" y="1049791"/>
            <a:ext cx="288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7961CED7-6DD8-55F7-EE83-C5A12150286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32" y="1102385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77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4A1D0919-2042-214D-14B1-436D93EE899E}"/>
              </a:ext>
            </a:extLst>
          </p:cNvPr>
          <p:cNvSpPr/>
          <p:nvPr/>
        </p:nvSpPr>
        <p:spPr bwMode="auto">
          <a:xfrm>
            <a:off x="1609111" y="2505591"/>
            <a:ext cx="7260184" cy="7791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맑은 고딕" panose="020B0503020000020004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69AF4A1-FCE5-F73C-4021-F1CC18B77513}"/>
              </a:ext>
            </a:extLst>
          </p:cNvPr>
          <p:cNvSpPr/>
          <p:nvPr/>
        </p:nvSpPr>
        <p:spPr bwMode="auto">
          <a:xfrm>
            <a:off x="1624615" y="872084"/>
            <a:ext cx="7260184" cy="3635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744C926-DBC2-F051-E673-EF12931B080E}"/>
              </a:ext>
            </a:extLst>
          </p:cNvPr>
          <p:cNvSpPr/>
          <p:nvPr/>
        </p:nvSpPr>
        <p:spPr bwMode="auto">
          <a:xfrm>
            <a:off x="1624615" y="1233999"/>
            <a:ext cx="7260184" cy="7310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맑은 고딕" panose="020B0503020000020004" pitchFamily="50" charset="-127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754CFF4C-1381-DEB6-A9DD-A117819B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P-BE-OM-25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주문관리 </a:t>
            </a:r>
            <a:r>
              <a:rPr lang="en-US" altLang="ko-KR" dirty="0"/>
              <a:t>&gt; </a:t>
            </a:r>
            <a:r>
              <a:rPr lang="ko-KR" altLang="en-US" dirty="0"/>
              <a:t>스타일 숍 주문 </a:t>
            </a:r>
            <a:r>
              <a:rPr lang="en-US" altLang="ko-KR" dirty="0"/>
              <a:t>&gt; </a:t>
            </a:r>
            <a:r>
              <a:rPr lang="ko-KR" altLang="en-US" dirty="0"/>
              <a:t>주문취소관리</a:t>
            </a:r>
            <a:r>
              <a:rPr lang="en-US" altLang="ko-KR" dirty="0"/>
              <a:t>] </a:t>
            </a:r>
            <a:r>
              <a:rPr lang="ko-KR" altLang="en-US" dirty="0"/>
              <a:t>주문취소관리 상세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379100"/>
              </p:ext>
            </p:extLst>
          </p:nvPr>
        </p:nvGraphicFramePr>
        <p:xfrm>
          <a:off x="9007261" y="234977"/>
          <a:ext cx="2508867" cy="694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21261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주요 정보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49321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주문고객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주문자명 호출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아이디 호출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주문자 휴대폰 번호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915501"/>
                  </a:ext>
                </a:extLst>
              </a:tr>
              <a:tr h="63351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주문번호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주문번호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자리 호출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주문일시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</a:t>
                      </a:r>
                      <a:r>
                        <a:rPr lang="ko-KR" altLang="en-US" sz="900" dirty="0">
                          <a:latin typeface="+mn-ea"/>
                        </a:rPr>
                        <a:t>년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월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일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시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분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초 표기</a:t>
                      </a:r>
                      <a:endParaRPr lang="en-US" altLang="ko-KR" sz="900" dirty="0">
                        <a:latin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083340"/>
                  </a:ext>
                </a:extLst>
              </a:tr>
              <a:tr h="63351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주문상태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Fix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주문취소일시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주문취소 </a:t>
                      </a:r>
                      <a:r>
                        <a:rPr lang="ko-KR" altLang="en-US" sz="900" dirty="0">
                          <a:latin typeface="+mn-ea"/>
                        </a:rPr>
                        <a:t>년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월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일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시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분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초 표기</a:t>
                      </a:r>
                      <a:endParaRPr lang="en-US" altLang="ko-KR" sz="900" dirty="0">
                        <a:latin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50140"/>
                  </a:ext>
                </a:extLst>
              </a:tr>
              <a:tr h="77381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결제취소정보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 내역이 있는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[2.1], [2.2], [2.3]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항목 및 버튼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 내역이 없는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 내역이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문구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279228"/>
                  </a:ext>
                </a:extLst>
              </a:tr>
              <a:tr h="91411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취소상태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 취소 전인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결제취소 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결제가 취소된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취소완료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결제취소일시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>
                          <a:latin typeface="+mn-ea"/>
                        </a:rPr>
                        <a:t>결제취소 전 </a:t>
                      </a:r>
                      <a:r>
                        <a:rPr lang="en-US" altLang="ko-KR" sz="900" dirty="0">
                          <a:latin typeface="+mn-ea"/>
                        </a:rPr>
                        <a:t>: '-' </a:t>
                      </a:r>
                      <a:r>
                        <a:rPr lang="ko-KR" altLang="en-US" sz="900" dirty="0">
                          <a:latin typeface="+mn-ea"/>
                        </a:rPr>
                        <a:t>표기</a:t>
                      </a:r>
                      <a:endParaRPr lang="en-US" altLang="ko-KR" sz="900" dirty="0">
                        <a:latin typeface="+mn-ea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dirty="0">
                          <a:latin typeface="+mn-ea"/>
                        </a:rPr>
                        <a:t>결제취소 완료 </a:t>
                      </a:r>
                      <a:r>
                        <a:rPr lang="en-US" altLang="ko-KR" sz="900" dirty="0">
                          <a:latin typeface="+mn-ea"/>
                        </a:rPr>
                        <a:t>: </a:t>
                      </a:r>
                      <a:r>
                        <a:rPr lang="ko-KR" altLang="en-US" sz="900" dirty="0">
                          <a:latin typeface="+mn-ea"/>
                        </a:rPr>
                        <a:t>년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월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일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시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분</a:t>
                      </a:r>
                      <a:r>
                        <a:rPr lang="en-US" altLang="ko-KR" sz="900" dirty="0">
                          <a:latin typeface="+mn-ea"/>
                        </a:rPr>
                        <a:t>, </a:t>
                      </a:r>
                      <a:r>
                        <a:rPr lang="ko-KR" altLang="en-US" sz="900" dirty="0">
                          <a:latin typeface="+mn-ea"/>
                        </a:rPr>
                        <a:t>초</a:t>
                      </a:r>
                      <a:endParaRPr lang="en-US" altLang="ko-KR" sz="900" dirty="0">
                        <a:latin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50756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결제방법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진행한 결제 방법 표기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카드결제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은행이체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119471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결제취소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Confirm(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결제를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?)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결제취소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API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[2.1]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취소완료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 업데이트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[2.3]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1584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317360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9E876ED5-0831-90B7-A698-C5FB8184B79A}"/>
              </a:ext>
            </a:extLst>
          </p:cNvPr>
          <p:cNvSpPr txBox="1"/>
          <p:nvPr/>
        </p:nvSpPr>
        <p:spPr>
          <a:xfrm>
            <a:off x="1531081" y="3885468"/>
            <a:ext cx="1031373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>
                <a:solidFill>
                  <a:schemeClr val="tx1"/>
                </a:solidFill>
              </a:rPr>
              <a:t>구매 리스트</a:t>
            </a:r>
          </a:p>
        </p:txBody>
      </p:sp>
      <p:graphicFrame>
        <p:nvGraphicFramePr>
          <p:cNvPr id="37" name="표 36">
            <a:extLst>
              <a:ext uri="{FF2B5EF4-FFF2-40B4-BE49-F238E27FC236}">
                <a16:creationId xmlns:a16="http://schemas.microsoft.com/office/drawing/2014/main" id="{FE671630-CCF2-BE7C-987F-5B447A3FA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91880"/>
              </p:ext>
            </p:extLst>
          </p:nvPr>
        </p:nvGraphicFramePr>
        <p:xfrm>
          <a:off x="1645072" y="4154759"/>
          <a:ext cx="7200001" cy="367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4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70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  번호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상품정보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수량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금액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적립 포인트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직사각형 49">
            <a:extLst>
              <a:ext uri="{FF2B5EF4-FFF2-40B4-BE49-F238E27FC236}">
                <a16:creationId xmlns:a16="http://schemas.microsoft.com/office/drawing/2014/main" id="{55FAD3F9-FE5A-8352-08C3-A864083C4CF6}"/>
              </a:ext>
            </a:extLst>
          </p:cNvPr>
          <p:cNvSpPr/>
          <p:nvPr/>
        </p:nvSpPr>
        <p:spPr>
          <a:xfrm>
            <a:off x="4143281" y="1345899"/>
            <a:ext cx="22326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주문일시        </a:t>
            </a:r>
            <a:r>
              <a:rPr lang="en-US" altLang="ko-KR" sz="900" b="1" dirty="0">
                <a:latin typeface="+mn-ea"/>
              </a:rPr>
              <a:t>  </a:t>
            </a:r>
            <a:r>
              <a:rPr lang="en-US" altLang="ko-KR" sz="900" dirty="0">
                <a:latin typeface="+mn-ea"/>
              </a:rPr>
              <a:t>{</a:t>
            </a:r>
            <a:r>
              <a:rPr lang="ko-KR" altLang="en-US" sz="900" dirty="0">
                <a:latin typeface="+mn-ea"/>
              </a:rPr>
              <a:t>년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월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일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시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분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초</a:t>
            </a:r>
            <a:r>
              <a:rPr lang="en-US" altLang="ko-KR" sz="900" dirty="0">
                <a:latin typeface="+mn-ea"/>
              </a:rPr>
              <a:t>}</a:t>
            </a:r>
            <a:endParaRPr lang="ko-KR" altLang="en-US" sz="900" dirty="0">
              <a:latin typeface="+mn-ea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6FDEBC3C-2819-C69A-2E89-F6A542E2EA95}"/>
              </a:ext>
            </a:extLst>
          </p:cNvPr>
          <p:cNvSpPr/>
          <p:nvPr/>
        </p:nvSpPr>
        <p:spPr>
          <a:xfrm>
            <a:off x="1753222" y="1597167"/>
            <a:ext cx="22326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주문상태         </a:t>
            </a:r>
            <a:r>
              <a:rPr lang="ko-KR" altLang="en-US" sz="900" dirty="0">
                <a:latin typeface="+mn-ea"/>
              </a:rPr>
              <a:t>주문취소</a:t>
            </a: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1F93BC81-A5FC-3A03-0AD3-5113A0CA487D}"/>
              </a:ext>
            </a:extLst>
          </p:cNvPr>
          <p:cNvSpPr/>
          <p:nvPr/>
        </p:nvSpPr>
        <p:spPr>
          <a:xfrm>
            <a:off x="1672384" y="941772"/>
            <a:ext cx="44505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주문고객</a:t>
            </a:r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.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{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주문자명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}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({ID})  / {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휴대폰 번호 호출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}</a:t>
            </a:r>
            <a:endParaRPr lang="ko-KR" altLang="en-US" sz="9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03A04AD9-AC52-27AB-8A65-9E78F175284C}"/>
              </a:ext>
            </a:extLst>
          </p:cNvPr>
          <p:cNvSpPr/>
          <p:nvPr/>
        </p:nvSpPr>
        <p:spPr>
          <a:xfrm>
            <a:off x="4782972" y="4691545"/>
            <a:ext cx="904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</a:rPr>
              <a:t>{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</a:rPr>
              <a:t>상품금액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</a:rPr>
              <a:t>}</a:t>
            </a:r>
            <a:r>
              <a:rPr lang="ko-KR" altLang="en-US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원</a:t>
            </a:r>
            <a:endParaRPr lang="en-US" altLang="ko-KR" sz="900" b="1" i="0" u="none" strike="noStrike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맑은 고딕"/>
              <a:ea typeface="+mn-ea"/>
              <a:cs typeface="+mn-cs"/>
            </a:endParaRP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{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옵션금액</a:t>
            </a: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}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원</a:t>
            </a:r>
            <a:endParaRPr lang="en-US" altLang="ko-KR" sz="900" b="0" i="0" u="none" strike="noStrike" kern="1200" dirty="0">
              <a:solidFill>
                <a:schemeClr val="bg1">
                  <a:lumMod val="65000"/>
                </a:schemeClr>
              </a:solidFill>
              <a:effectLst/>
              <a:latin typeface="맑은 고딕"/>
              <a:ea typeface="+mn-ea"/>
              <a:cs typeface="+mn-cs"/>
            </a:endParaRP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맑은 고딕"/>
              </a:rPr>
              <a:t>{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맑은 고딕"/>
              </a:rPr>
              <a:t>옵션금액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맑은 고딕"/>
              </a:rPr>
              <a:t>}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맑은 고딕"/>
                <a:ea typeface="+mn-ea"/>
                <a:cs typeface="+mn-cs"/>
              </a:rPr>
              <a:t>원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CB8E178E-323D-8086-2D14-040B7981867F}"/>
              </a:ext>
            </a:extLst>
          </p:cNvPr>
          <p:cNvSpPr/>
          <p:nvPr/>
        </p:nvSpPr>
        <p:spPr>
          <a:xfrm>
            <a:off x="6251033" y="4875377"/>
            <a:ext cx="60305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{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수량</a:t>
            </a: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}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개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018DDA8-190C-AE6E-890E-583C7BD7F48C}"/>
              </a:ext>
            </a:extLst>
          </p:cNvPr>
          <p:cNvSpPr/>
          <p:nvPr/>
        </p:nvSpPr>
        <p:spPr>
          <a:xfrm>
            <a:off x="6942766" y="4733149"/>
            <a:ext cx="9023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{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상품가격</a:t>
            </a: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+ </a:t>
            </a:r>
          </a:p>
          <a:p>
            <a:pPr algn="ctr" fontAlgn="ctr"/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옵션가격</a:t>
            </a: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}</a:t>
            </a:r>
          </a:p>
          <a:p>
            <a:pPr algn="ctr"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*{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수량</a:t>
            </a: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}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원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BAE28169-62C9-50E0-3574-2BAF6CCD3766}"/>
              </a:ext>
            </a:extLst>
          </p:cNvPr>
          <p:cNvSpPr/>
          <p:nvPr/>
        </p:nvSpPr>
        <p:spPr>
          <a:xfrm>
            <a:off x="7971868" y="4872693"/>
            <a:ext cx="7435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{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포인트</a:t>
            </a: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}</a:t>
            </a: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원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26745DC-3225-69EA-A4C4-9B3DDB99885A}"/>
              </a:ext>
            </a:extLst>
          </p:cNvPr>
          <p:cNvSpPr/>
          <p:nvPr/>
        </p:nvSpPr>
        <p:spPr>
          <a:xfrm>
            <a:off x="1708351" y="4904042"/>
            <a:ext cx="2487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</a:rPr>
              <a:t>1</a:t>
            </a:r>
            <a:endParaRPr lang="ko-KR" altLang="en-US" sz="900" dirty="0">
              <a:solidFill>
                <a:srgbClr val="000000"/>
              </a:solidFill>
              <a:latin typeface="맑은 고딕" panose="020B0503020000020004" pitchFamily="50" charset="-127"/>
            </a:endParaRP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FAA767F7-FE58-976A-4DB3-D22C82231242}"/>
              </a:ext>
            </a:extLst>
          </p:cNvPr>
          <p:cNvCxnSpPr>
            <a:cxnSpLocks/>
          </p:cNvCxnSpPr>
          <p:nvPr/>
        </p:nvCxnSpPr>
        <p:spPr>
          <a:xfrm flipV="1">
            <a:off x="1648868" y="5579324"/>
            <a:ext cx="7046029" cy="90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oogle Shape;1067;p27">
            <a:extLst>
              <a:ext uri="{FF2B5EF4-FFF2-40B4-BE49-F238E27FC236}">
                <a16:creationId xmlns:a16="http://schemas.microsoft.com/office/drawing/2014/main" id="{786FFA02-A732-E74B-4E05-C391AD11472D}"/>
              </a:ext>
            </a:extLst>
          </p:cNvPr>
          <p:cNvGrpSpPr/>
          <p:nvPr/>
        </p:nvGrpSpPr>
        <p:grpSpPr>
          <a:xfrm>
            <a:off x="1556642" y="5403255"/>
            <a:ext cx="7291338" cy="414911"/>
            <a:chOff x="454585" y="421242"/>
            <a:chExt cx="8868441" cy="502040"/>
          </a:xfrm>
        </p:grpSpPr>
        <p:sp>
          <p:nvSpPr>
            <p:cNvPr id="123" name="Google Shape;1068;p27">
              <a:extLst>
                <a:ext uri="{FF2B5EF4-FFF2-40B4-BE49-F238E27FC236}">
                  <a16:creationId xmlns:a16="http://schemas.microsoft.com/office/drawing/2014/main" id="{694773C1-6A20-92B9-0CA3-470C8066F4C6}"/>
                </a:ext>
              </a:extLst>
            </p:cNvPr>
            <p:cNvSpPr/>
            <p:nvPr/>
          </p:nvSpPr>
          <p:spPr>
            <a:xfrm>
              <a:off x="454585" y="421242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124" name="Google Shape;1069;p27">
              <a:extLst>
                <a:ext uri="{FF2B5EF4-FFF2-40B4-BE49-F238E27FC236}">
                  <a16:creationId xmlns:a16="http://schemas.microsoft.com/office/drawing/2014/main" id="{C1E4F16F-A74C-EF26-9805-37BA41830E11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065733D-8FA5-6B26-B7A3-B04E0490D489}"/>
              </a:ext>
            </a:extLst>
          </p:cNvPr>
          <p:cNvSpPr/>
          <p:nvPr/>
        </p:nvSpPr>
        <p:spPr>
          <a:xfrm>
            <a:off x="1750298" y="1336498"/>
            <a:ext cx="18574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주문번호        </a:t>
            </a:r>
            <a:r>
              <a:rPr lang="en-US" altLang="ko-KR" sz="900" dirty="0">
                <a:latin typeface="+mn-ea"/>
              </a:rPr>
              <a:t> {</a:t>
            </a:r>
            <a:r>
              <a:rPr lang="ko-KR" altLang="en-US" sz="900" dirty="0">
                <a:latin typeface="+mn-ea"/>
              </a:rPr>
              <a:t>주문번호</a:t>
            </a:r>
            <a:r>
              <a:rPr lang="en-US" altLang="ko-KR" sz="900" dirty="0">
                <a:latin typeface="+mn-ea"/>
              </a:rPr>
              <a:t>}</a:t>
            </a:r>
            <a:endParaRPr lang="ko-KR" altLang="en-US" sz="900" dirty="0">
              <a:latin typeface="+mn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A29A82-DDF3-84BF-B47A-B2405A6A9796}"/>
              </a:ext>
            </a:extLst>
          </p:cNvPr>
          <p:cNvSpPr txBox="1"/>
          <p:nvPr/>
        </p:nvSpPr>
        <p:spPr>
          <a:xfrm>
            <a:off x="2929627" y="4685957"/>
            <a:ext cx="1763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+mn-cs"/>
              </a:rPr>
              <a:t>{</a:t>
            </a:r>
            <a:r>
              <a:rPr lang="ko-KR" altLang="en-US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+mn-cs"/>
              </a:rPr>
              <a:t>상품명</a:t>
            </a:r>
            <a:r>
              <a:rPr lang="en-US" altLang="ko-KR" sz="900" b="1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+mn-cs"/>
              </a:rPr>
              <a:t>}</a:t>
            </a: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{</a:t>
            </a:r>
            <a:r>
              <a:rPr lang="ko-KR" altLang="en-US" sz="9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옵션명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}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 </a:t>
            </a: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: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{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선택한 옵션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}</a:t>
            </a: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 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 </a:t>
            </a:r>
            <a:endParaRPr lang="en-US" altLang="ko-KR" sz="900" b="0" i="0" u="none" strike="noStrike" kern="1200" dirty="0">
              <a:solidFill>
                <a:schemeClr val="bg1">
                  <a:lumMod val="65000"/>
                </a:schemeClr>
              </a:solidFill>
              <a:effectLst/>
              <a:latin typeface="+mn-ea"/>
              <a:cs typeface="+mn-cs"/>
            </a:endParaRPr>
          </a:p>
          <a:p>
            <a:pPr marL="72000" marR="0" lvl="0" indent="-72000" algn="l" defTabSz="864017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{</a:t>
            </a:r>
            <a:r>
              <a:rPr lang="ko-KR" altLang="en-US" sz="9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옵션명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}</a:t>
            </a:r>
            <a:r>
              <a:rPr lang="ko-KR" altLang="en-US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 </a:t>
            </a:r>
            <a:r>
              <a:rPr lang="en-US" altLang="ko-KR" sz="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+mn-cs"/>
              </a:rPr>
              <a:t>: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{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선택한 옵션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}</a:t>
            </a:r>
            <a:endParaRPr lang="en-US" altLang="ko-KR" sz="900" b="0" i="0" u="none" strike="noStrike" kern="1200" dirty="0">
              <a:solidFill>
                <a:schemeClr val="bg1">
                  <a:lumMod val="65000"/>
                </a:schemeClr>
              </a:solidFill>
              <a:effectLst/>
              <a:latin typeface="+mn-ea"/>
              <a:cs typeface="+mn-cs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03A1886-D974-2E85-B771-96B33F4DF220}"/>
              </a:ext>
            </a:extLst>
          </p:cNvPr>
          <p:cNvGrpSpPr/>
          <p:nvPr/>
        </p:nvGrpSpPr>
        <p:grpSpPr>
          <a:xfrm>
            <a:off x="2126234" y="4584106"/>
            <a:ext cx="741788" cy="897563"/>
            <a:chOff x="2469932" y="3943754"/>
            <a:chExt cx="708502" cy="857287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009EAF5-305F-18D0-0453-22DF36AE3A11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752D2DAE-9295-37E2-9588-CCA0FD5C3AF8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A07CD8F9-BD2F-528C-7FB9-F70F38CD4C78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A6DAC2D1-C56C-C6CA-167B-87CF24172721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10879A-2442-0541-7477-78F03D310287}"/>
                </a:ext>
              </a:extLst>
            </p:cNvPr>
            <p:cNvSpPr txBox="1"/>
            <p:nvPr/>
          </p:nvSpPr>
          <p:spPr>
            <a:xfrm>
              <a:off x="2534933" y="4216861"/>
              <a:ext cx="57530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{</a:t>
              </a: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리스트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이미지</a:t>
              </a: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}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87650CE-5AE3-8A5C-523C-34C18844F614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241F39E-7B7A-B046-4790-4DFE422058CF}"/>
                </a:ext>
              </a:extLst>
            </p:cNvPr>
            <p:cNvSpPr txBox="1"/>
            <p:nvPr/>
          </p:nvSpPr>
          <p:spPr>
            <a:xfrm>
              <a:off x="1565686" y="332656"/>
              <a:ext cx="22284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스타일 숍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주문취소관리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48995A-ED49-945E-13F9-8ED2C5331B1F}"/>
                </a:ext>
              </a:extLst>
            </p:cNvPr>
            <p:cNvSpPr txBox="1"/>
            <p:nvPr/>
          </p:nvSpPr>
          <p:spPr>
            <a:xfrm>
              <a:off x="1565686" y="479698"/>
              <a:ext cx="11086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주문취소관리 </a:t>
              </a:r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2392A284-A896-481F-9CF6-0D83F7501983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23816760-A127-4727-86C1-C075506E0CDD}"/>
              </a:ext>
            </a:extLst>
          </p:cNvPr>
          <p:cNvSpPr/>
          <p:nvPr/>
        </p:nvSpPr>
        <p:spPr>
          <a:xfrm>
            <a:off x="4136257" y="1600749"/>
            <a:ext cx="24603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주문취소일시 </a:t>
            </a:r>
            <a:r>
              <a:rPr lang="en-US" altLang="ko-KR" sz="900" b="1" dirty="0">
                <a:latin typeface="+mn-ea"/>
              </a:rPr>
              <a:t>   </a:t>
            </a:r>
            <a:r>
              <a:rPr lang="en-US" altLang="ko-KR" sz="900" dirty="0">
                <a:latin typeface="+mn-ea"/>
              </a:rPr>
              <a:t>{</a:t>
            </a:r>
            <a:r>
              <a:rPr lang="ko-KR" altLang="en-US" sz="900" dirty="0">
                <a:latin typeface="+mn-ea"/>
              </a:rPr>
              <a:t>년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월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일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시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분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초</a:t>
            </a:r>
            <a:r>
              <a:rPr lang="en-US" altLang="ko-KR" sz="900" dirty="0">
                <a:latin typeface="+mn-ea"/>
              </a:rPr>
              <a:t>}</a:t>
            </a:r>
            <a:endParaRPr lang="ko-KR" altLang="en-US" sz="900" dirty="0">
              <a:latin typeface="+mn-ea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0DB52915-119A-4C79-7D3A-499EED570EDC}"/>
              </a:ext>
            </a:extLst>
          </p:cNvPr>
          <p:cNvSpPr/>
          <p:nvPr/>
        </p:nvSpPr>
        <p:spPr>
          <a:xfrm>
            <a:off x="1751607" y="2616951"/>
            <a:ext cx="17678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취소상태     </a:t>
            </a:r>
            <a:r>
              <a:rPr lang="en-US" altLang="ko-KR" sz="900" dirty="0">
                <a:latin typeface="+mn-ea"/>
              </a:rPr>
              <a:t>{</a:t>
            </a:r>
            <a:r>
              <a:rPr lang="ko-KR" altLang="en-US" sz="900" dirty="0" err="1">
                <a:latin typeface="+mn-ea"/>
              </a:rPr>
              <a:t>결제상태값</a:t>
            </a:r>
            <a:r>
              <a:rPr lang="en-US" altLang="ko-KR" sz="900" dirty="0">
                <a:latin typeface="+mn-ea"/>
              </a:rPr>
              <a:t>}</a:t>
            </a:r>
            <a:endParaRPr lang="ko-KR" altLang="en-US" sz="900" dirty="0">
              <a:latin typeface="+mn-ea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213B3974-67D7-ECA9-C1F8-7038E80F2DDD}"/>
              </a:ext>
            </a:extLst>
          </p:cNvPr>
          <p:cNvSpPr/>
          <p:nvPr/>
        </p:nvSpPr>
        <p:spPr>
          <a:xfrm>
            <a:off x="4117985" y="2632694"/>
            <a:ext cx="24603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결제취소일시   </a:t>
            </a:r>
            <a:r>
              <a:rPr lang="en-US" altLang="ko-KR" sz="900" b="1" dirty="0">
                <a:latin typeface="+mn-ea"/>
              </a:rPr>
              <a:t>  </a:t>
            </a:r>
            <a:r>
              <a:rPr lang="en-US" altLang="ko-KR" sz="900" dirty="0">
                <a:latin typeface="+mn-ea"/>
              </a:rPr>
              <a:t>{</a:t>
            </a:r>
            <a:r>
              <a:rPr lang="ko-KR" altLang="en-US" sz="900" dirty="0">
                <a:latin typeface="+mn-ea"/>
              </a:rPr>
              <a:t>년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월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일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시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분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초</a:t>
            </a:r>
            <a:r>
              <a:rPr lang="en-US" altLang="ko-KR" sz="900" dirty="0">
                <a:latin typeface="+mn-ea"/>
              </a:rPr>
              <a:t>}</a:t>
            </a:r>
            <a:endParaRPr lang="ko-KR" altLang="en-US" sz="900" dirty="0">
              <a:latin typeface="+mn-ea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1396E626-C671-760C-8B88-B44E4DFA4659}"/>
              </a:ext>
            </a:extLst>
          </p:cNvPr>
          <p:cNvSpPr/>
          <p:nvPr/>
        </p:nvSpPr>
        <p:spPr>
          <a:xfrm>
            <a:off x="1750298" y="2902215"/>
            <a:ext cx="17678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결제방법     </a:t>
            </a:r>
            <a:r>
              <a:rPr lang="en-US" altLang="ko-KR" sz="900" dirty="0">
                <a:latin typeface="+mn-ea"/>
              </a:rPr>
              <a:t>{</a:t>
            </a:r>
            <a:r>
              <a:rPr lang="ko-KR" altLang="en-US" sz="900" dirty="0">
                <a:latin typeface="+mn-ea"/>
              </a:rPr>
              <a:t>결제방법</a:t>
            </a:r>
            <a:r>
              <a:rPr lang="en-US" altLang="ko-KR" sz="900" dirty="0">
                <a:latin typeface="+mn-ea"/>
              </a:rPr>
              <a:t>}</a:t>
            </a:r>
            <a:endParaRPr lang="ko-KR" altLang="en-US" sz="900" dirty="0">
              <a:latin typeface="+mn-ea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BAC75CA-EB8F-876B-E972-7F44E59C0B64}"/>
              </a:ext>
            </a:extLst>
          </p:cNvPr>
          <p:cNvSpPr/>
          <p:nvPr/>
        </p:nvSpPr>
        <p:spPr>
          <a:xfrm>
            <a:off x="1473107" y="75902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2A995F50-46E7-5682-0B3A-1DE39392DCDD}"/>
              </a:ext>
            </a:extLst>
          </p:cNvPr>
          <p:cNvSpPr/>
          <p:nvPr/>
        </p:nvSpPr>
        <p:spPr>
          <a:xfrm>
            <a:off x="1501111" y="94704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CCAF140-A291-9799-33E2-7ADEB2D99EEF}"/>
              </a:ext>
            </a:extLst>
          </p:cNvPr>
          <p:cNvSpPr/>
          <p:nvPr/>
        </p:nvSpPr>
        <p:spPr>
          <a:xfrm>
            <a:off x="1571751" y="133953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96C0D9D-3A0A-C8D9-3F48-091FE6EBF8C2}"/>
              </a:ext>
            </a:extLst>
          </p:cNvPr>
          <p:cNvSpPr/>
          <p:nvPr/>
        </p:nvSpPr>
        <p:spPr>
          <a:xfrm>
            <a:off x="1571751" y="160717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4586299-2DFF-E0A8-9863-EC2BD456FB6D}"/>
              </a:ext>
            </a:extLst>
          </p:cNvPr>
          <p:cNvSpPr/>
          <p:nvPr/>
        </p:nvSpPr>
        <p:spPr>
          <a:xfrm>
            <a:off x="1562396" y="263813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FA12A642-D112-1E8D-65E5-07BE91D5DA9F}"/>
              </a:ext>
            </a:extLst>
          </p:cNvPr>
          <p:cNvSpPr/>
          <p:nvPr/>
        </p:nvSpPr>
        <p:spPr>
          <a:xfrm>
            <a:off x="1562396" y="294279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1AC49E4A-8BDD-4C44-7E40-C48EAC57154B}"/>
              </a:ext>
            </a:extLst>
          </p:cNvPr>
          <p:cNvSpPr/>
          <p:nvPr/>
        </p:nvSpPr>
        <p:spPr>
          <a:xfrm>
            <a:off x="1397140" y="222781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743F6C-BBDC-7372-4B68-C4AF093EA949}"/>
              </a:ext>
            </a:extLst>
          </p:cNvPr>
          <p:cNvSpPr txBox="1"/>
          <p:nvPr/>
        </p:nvSpPr>
        <p:spPr>
          <a:xfrm>
            <a:off x="1540190" y="2191750"/>
            <a:ext cx="820738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>
                <a:solidFill>
                  <a:schemeClr val="tx1"/>
                </a:solidFill>
              </a:rPr>
              <a:t>결제취소</a:t>
            </a:r>
          </a:p>
        </p:txBody>
      </p:sp>
      <p:sp>
        <p:nvSpPr>
          <p:cNvPr id="18" name="모서리가 둥근 직사각형 74">
            <a:extLst>
              <a:ext uri="{FF2B5EF4-FFF2-40B4-BE49-F238E27FC236}">
                <a16:creationId xmlns:a16="http://schemas.microsoft.com/office/drawing/2014/main" id="{64864504-93B6-4BDC-5275-E6892925EF23}"/>
              </a:ext>
            </a:extLst>
          </p:cNvPr>
          <p:cNvSpPr/>
          <p:nvPr/>
        </p:nvSpPr>
        <p:spPr>
          <a:xfrm>
            <a:off x="7750859" y="3369687"/>
            <a:ext cx="936000" cy="291034"/>
          </a:xfrm>
          <a:prstGeom prst="roundRect">
            <a:avLst>
              <a:gd name="adj" fmla="val 7516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결제취소</a:t>
            </a: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049425E8-3F59-A023-8F95-1452FC46EE83}"/>
              </a:ext>
            </a:extLst>
          </p:cNvPr>
          <p:cNvSpPr/>
          <p:nvPr/>
        </p:nvSpPr>
        <p:spPr>
          <a:xfrm>
            <a:off x="7601155" y="339918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DC3CFADB-7D78-B93F-5B6B-A94576D107EE}"/>
              </a:ext>
            </a:extLst>
          </p:cNvPr>
          <p:cNvSpPr/>
          <p:nvPr/>
        </p:nvSpPr>
        <p:spPr bwMode="auto">
          <a:xfrm>
            <a:off x="1609111" y="6116629"/>
            <a:ext cx="7260184" cy="7791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맑은 고딕" panose="020B0503020000020004" pitchFamily="50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44EBE7-4159-6601-86BC-AAA93242C708}"/>
              </a:ext>
            </a:extLst>
          </p:cNvPr>
          <p:cNvSpPr txBox="1"/>
          <p:nvPr/>
        </p:nvSpPr>
        <p:spPr>
          <a:xfrm>
            <a:off x="2904370" y="6370412"/>
            <a:ext cx="465052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300" dirty="0">
                <a:latin typeface="+mn-ea"/>
              </a:rPr>
              <a:t>배송 정보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>
                <a:latin typeface="+mn-ea"/>
              </a:rPr>
              <a:t>결제 정보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>
                <a:latin typeface="+mn-ea"/>
              </a:rPr>
              <a:t>관리 이력</a:t>
            </a:r>
            <a:r>
              <a:rPr lang="en-US" altLang="ko-KR" sz="1300" dirty="0">
                <a:latin typeface="+mn-ea"/>
              </a:rPr>
              <a:t>,</a:t>
            </a:r>
            <a:r>
              <a:rPr lang="ko-KR" altLang="en-US" sz="1300" dirty="0">
                <a:latin typeface="+mn-ea"/>
              </a:rPr>
              <a:t> 상담 메모 화면 정의 생략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2B3CED4-77AA-4324-C5B7-65482D93186A}"/>
              </a:ext>
            </a:extLst>
          </p:cNvPr>
          <p:cNvSpPr/>
          <p:nvPr/>
        </p:nvSpPr>
        <p:spPr>
          <a:xfrm>
            <a:off x="91268" y="1146740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344462F8-C168-EB6E-7B21-681DCDF9B3A5}"/>
              </a:ext>
            </a:extLst>
          </p:cNvPr>
          <p:cNvSpPr/>
          <p:nvPr/>
        </p:nvSpPr>
        <p:spPr>
          <a:xfrm>
            <a:off x="2814533" y="638300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6842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54CFF4C-1381-DEB6-A9DD-A117819B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P-BE-OM-30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주문관리 </a:t>
            </a:r>
            <a:r>
              <a:rPr lang="en-US" altLang="ko-KR" dirty="0"/>
              <a:t>&gt; </a:t>
            </a:r>
            <a:r>
              <a:rPr lang="ko-KR" altLang="en-US" dirty="0"/>
              <a:t>스타일 숍 주문 </a:t>
            </a:r>
            <a:r>
              <a:rPr lang="en-US" altLang="ko-KR" dirty="0"/>
              <a:t>&gt; </a:t>
            </a:r>
            <a:r>
              <a:rPr lang="ko-KR" altLang="en-US" dirty="0"/>
              <a:t>주문취소관리</a:t>
            </a:r>
            <a:r>
              <a:rPr lang="en-US" altLang="ko-KR" dirty="0"/>
              <a:t>] </a:t>
            </a:r>
            <a:r>
              <a:rPr lang="ko-KR" altLang="en-US" dirty="0"/>
              <a:t>교환신청관리 목록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458672"/>
              </p:ext>
            </p:extLst>
          </p:nvPr>
        </p:nvGraphicFramePr>
        <p:xfrm>
          <a:off x="9007261" y="261613"/>
          <a:ext cx="2508867" cy="692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12697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 접수일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 이내 접수 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Date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Date Picker(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캘린더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년의 기간만 설정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Date Picker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시작일 선택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종료일을 포함한 종료일 기준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 이내 날짜만 선택할 수 있도록 구현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종료일 선택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시작일을 포함한 시작일 기준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 이내 날짜만 선택할 수 있도록 구현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키워드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Select Option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고객명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(Default),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아이디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교환접수번호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 접수일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키워드 다중 검색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 접수일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키워드 검색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기간의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중 키워드가 포함된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검색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 접수일만 설정 후 검색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해당기간의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검색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55816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교환신청 처리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필터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전체보기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 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', 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 중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',  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처리 완료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상태값으로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필터 구분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주문만 필터링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915501"/>
                  </a:ext>
                </a:extLst>
              </a:tr>
              <a:tr h="3297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다운로드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검색된 리스트 주문 엑셀로 다운로드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교환신청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.xlsx'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파일 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083340"/>
                  </a:ext>
                </a:extLst>
              </a:tr>
              <a:tr h="38568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교환신청 목록 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Empty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신청 목록이 없습니다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 접수일 순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20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출력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n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표기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 항목 기획안 참조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50140"/>
                  </a:ext>
                </a:extLst>
              </a:tr>
              <a:tr h="1044000">
                <a:tc gridSpan="2"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</a:tbl>
          </a:graphicData>
        </a:graphic>
      </p:graphicFrame>
      <p:grpSp>
        <p:nvGrpSpPr>
          <p:cNvPr id="19" name="그룹 18">
            <a:extLst>
              <a:ext uri="{FF2B5EF4-FFF2-40B4-BE49-F238E27FC236}">
                <a16:creationId xmlns:a16="http://schemas.microsoft.com/office/drawing/2014/main" id="{687650CE-5AE3-8A5C-523C-34C18844F614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241F39E-7B7A-B046-4790-4DFE422058CF}"/>
                </a:ext>
              </a:extLst>
            </p:cNvPr>
            <p:cNvSpPr txBox="1"/>
            <p:nvPr/>
          </p:nvSpPr>
          <p:spPr>
            <a:xfrm>
              <a:off x="1565686" y="332656"/>
              <a:ext cx="219162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스타일 숍 주문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교환신청관리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48995A-ED49-945E-13F9-8ED2C5331B1F}"/>
                </a:ext>
              </a:extLst>
            </p:cNvPr>
            <p:cNvSpPr txBox="1"/>
            <p:nvPr/>
          </p:nvSpPr>
          <p:spPr>
            <a:xfrm>
              <a:off x="1565686" y="479698"/>
              <a:ext cx="1061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교환신청관리</a:t>
              </a:r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2392A284-A896-481F-9CF6-0D83F7501983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1D615C6C-BFC9-7B86-7D9C-2D0E8449A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35694"/>
              </p:ext>
            </p:extLst>
          </p:nvPr>
        </p:nvGraphicFramePr>
        <p:xfrm>
          <a:off x="1615736" y="2564736"/>
          <a:ext cx="7193206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1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8837">
                  <a:extLst>
                    <a:ext uri="{9D8B030D-6E8A-4147-A177-3AD203B41FA5}">
                      <a16:colId xmlns:a16="http://schemas.microsoft.com/office/drawing/2014/main" val="4399478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교환 접수일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교환접수번호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교환 상품명 및 건수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고객명 </a:t>
                      </a: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아이디</a:t>
                      </a: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처리상태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일 시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분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초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교환접수순번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첫 번째 상품명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외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건수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 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고객명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 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아이디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처리 </a:t>
                      </a:r>
                      <a:r>
                        <a:rPr lang="ko-KR" altLang="en-US" sz="9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상태값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2475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19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2022-08-25 11:30:21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20230101000019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실크 블라우스 외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홍길동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확인 전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9969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18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2022-08-25 10:29:21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20230101000018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실크 블라우스 외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김영수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확인 전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3460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17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2022-08-23 09:02:21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20230101000017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실크 블라우스 외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홍길동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확인 중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8571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2022-08-22 08:30:21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20230101000016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실크 블라우스 외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김영수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확인 중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7388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15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2022-08-25 11:30:21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20230101000015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청바지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이영희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처리 완료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4070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14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2022-08-24 10:29:21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20230101000014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반팔 티셔츠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김민수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처리 완료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776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13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2022-08-23 09:02:21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20230101000013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실크 블라우스 외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이영희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처리 완료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79829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2022-08-22 08:30:21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20230101000012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실크 블라우스 외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김민수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처리 완료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424499"/>
                  </a:ext>
                </a:extLst>
              </a:tr>
            </a:tbl>
          </a:graphicData>
        </a:graphic>
      </p:graphicFrame>
      <p:sp>
        <p:nvSpPr>
          <p:cNvPr id="6" name="타원 5">
            <a:extLst>
              <a:ext uri="{FF2B5EF4-FFF2-40B4-BE49-F238E27FC236}">
                <a16:creationId xmlns:a16="http://schemas.microsoft.com/office/drawing/2014/main" id="{AC862887-ED1A-EC9B-664E-D49B0E561F8F}"/>
              </a:ext>
            </a:extLst>
          </p:cNvPr>
          <p:cNvSpPr/>
          <p:nvPr/>
        </p:nvSpPr>
        <p:spPr>
          <a:xfrm>
            <a:off x="1486017" y="262346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1B49DC29-8E0A-A283-EE5D-9A992C10B07D}"/>
              </a:ext>
            </a:extLst>
          </p:cNvPr>
          <p:cNvSpPr/>
          <p:nvPr/>
        </p:nvSpPr>
        <p:spPr bwMode="auto">
          <a:xfrm>
            <a:off x="7573809" y="2086884"/>
            <a:ext cx="1121317" cy="324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목록 다운로드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05F3AB4-EF82-70BA-BD03-A4D833C24530}"/>
              </a:ext>
            </a:extLst>
          </p:cNvPr>
          <p:cNvSpPr/>
          <p:nvPr/>
        </p:nvSpPr>
        <p:spPr bwMode="auto">
          <a:xfrm>
            <a:off x="2648405" y="1577213"/>
            <a:ext cx="864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확인 전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FD2D183-A393-F882-2A69-3021F89957FE}"/>
              </a:ext>
            </a:extLst>
          </p:cNvPr>
          <p:cNvSpPr/>
          <p:nvPr/>
        </p:nvSpPr>
        <p:spPr bwMode="auto">
          <a:xfrm>
            <a:off x="3588190" y="1577213"/>
            <a:ext cx="864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확인 중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3E24AA4-44DE-331B-ACE7-558A4E27707B}"/>
              </a:ext>
            </a:extLst>
          </p:cNvPr>
          <p:cNvSpPr/>
          <p:nvPr/>
        </p:nvSpPr>
        <p:spPr bwMode="auto">
          <a:xfrm>
            <a:off x="1653960" y="907087"/>
            <a:ext cx="7207236" cy="545709"/>
          </a:xfrm>
          <a:prstGeom prst="roundRect">
            <a:avLst>
              <a:gd name="adj" fmla="val 580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80C9A75-C4E7-4412-3766-351D73FAE40B}"/>
              </a:ext>
            </a:extLst>
          </p:cNvPr>
          <p:cNvSpPr/>
          <p:nvPr/>
        </p:nvSpPr>
        <p:spPr bwMode="auto">
          <a:xfrm>
            <a:off x="7627672" y="1044973"/>
            <a:ext cx="711843" cy="306375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F09661D-CB52-E62F-D326-B354526920B5}"/>
              </a:ext>
            </a:extLst>
          </p:cNvPr>
          <p:cNvSpPr/>
          <p:nvPr/>
        </p:nvSpPr>
        <p:spPr>
          <a:xfrm>
            <a:off x="4826127" y="1075019"/>
            <a:ext cx="530915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ko-KR" altLang="en-US" sz="900" b="1" dirty="0">
                <a:latin typeface="+mn-ea"/>
              </a:rPr>
              <a:t>키워드</a:t>
            </a:r>
            <a:endParaRPr lang="en-US" altLang="ko-KR" sz="900" b="1" dirty="0">
              <a:latin typeface="+mn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5717082-D8B6-92F2-F7E5-B7DF1413AFFD}"/>
              </a:ext>
            </a:extLst>
          </p:cNvPr>
          <p:cNvSpPr/>
          <p:nvPr/>
        </p:nvSpPr>
        <p:spPr>
          <a:xfrm>
            <a:off x="3503840" y="1025159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+mn-ea"/>
              </a:rPr>
              <a:t>~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4" name="모서리가 둥근 직사각형 63">
            <a:extLst>
              <a:ext uri="{FF2B5EF4-FFF2-40B4-BE49-F238E27FC236}">
                <a16:creationId xmlns:a16="http://schemas.microsoft.com/office/drawing/2014/main" id="{B1CC3BEC-823A-22EC-ED8C-C9D5BA21F1AC}"/>
              </a:ext>
            </a:extLst>
          </p:cNvPr>
          <p:cNvSpPr/>
          <p:nvPr/>
        </p:nvSpPr>
        <p:spPr>
          <a:xfrm>
            <a:off x="2611461" y="1024563"/>
            <a:ext cx="925170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5" name="Calendar">
            <a:extLst>
              <a:ext uri="{FF2B5EF4-FFF2-40B4-BE49-F238E27FC236}">
                <a16:creationId xmlns:a16="http://schemas.microsoft.com/office/drawing/2014/main" id="{41CE936F-8DC5-CC04-826D-805FCB72D8D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68053" y="1112408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6" name="모서리가 둥근 직사각형 63">
            <a:extLst>
              <a:ext uri="{FF2B5EF4-FFF2-40B4-BE49-F238E27FC236}">
                <a16:creationId xmlns:a16="http://schemas.microsoft.com/office/drawing/2014/main" id="{74184769-33C2-3D0D-239A-B7A64D2A198A}"/>
              </a:ext>
            </a:extLst>
          </p:cNvPr>
          <p:cNvSpPr/>
          <p:nvPr/>
        </p:nvSpPr>
        <p:spPr>
          <a:xfrm>
            <a:off x="3740538" y="1026786"/>
            <a:ext cx="925170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Calendar">
            <a:extLst>
              <a:ext uri="{FF2B5EF4-FFF2-40B4-BE49-F238E27FC236}">
                <a16:creationId xmlns:a16="http://schemas.microsoft.com/office/drawing/2014/main" id="{6CD67B80-AA6C-623B-BC3C-22FB38E8688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811299" y="1105267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8" name="모서리가 둥근 직사각형 63">
            <a:extLst>
              <a:ext uri="{FF2B5EF4-FFF2-40B4-BE49-F238E27FC236}">
                <a16:creationId xmlns:a16="http://schemas.microsoft.com/office/drawing/2014/main" id="{781CA3ED-E663-2D99-7BD8-C86C8674AB5E}"/>
              </a:ext>
            </a:extLst>
          </p:cNvPr>
          <p:cNvSpPr/>
          <p:nvPr/>
        </p:nvSpPr>
        <p:spPr>
          <a:xfrm>
            <a:off x="5349595" y="1027858"/>
            <a:ext cx="878064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고객명</a:t>
            </a:r>
          </a:p>
        </p:txBody>
      </p:sp>
      <p:sp>
        <p:nvSpPr>
          <p:cNvPr id="20" name="Chevron">
            <a:extLst>
              <a:ext uri="{FF2B5EF4-FFF2-40B4-BE49-F238E27FC236}">
                <a16:creationId xmlns:a16="http://schemas.microsoft.com/office/drawing/2014/main" id="{46A4EE79-CB59-ECD8-7A5B-B418BE96FE12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6033970" y="1147185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21" name="모서리가 둥근 직사각형 63">
            <a:extLst>
              <a:ext uri="{FF2B5EF4-FFF2-40B4-BE49-F238E27FC236}">
                <a16:creationId xmlns:a16="http://schemas.microsoft.com/office/drawing/2014/main" id="{38BF81F3-4C98-821D-2683-6600D386515C}"/>
              </a:ext>
            </a:extLst>
          </p:cNvPr>
          <p:cNvSpPr/>
          <p:nvPr/>
        </p:nvSpPr>
        <p:spPr>
          <a:xfrm>
            <a:off x="6284005" y="1027731"/>
            <a:ext cx="1291755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65D3BD-2F7B-B65D-8CB8-39D3D22A02A6}"/>
              </a:ext>
            </a:extLst>
          </p:cNvPr>
          <p:cNvSpPr txBox="1"/>
          <p:nvPr/>
        </p:nvSpPr>
        <p:spPr>
          <a:xfrm>
            <a:off x="2746260" y="1077333"/>
            <a:ext cx="843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2022-08-16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C0D14B-FE65-58E6-B874-0AAC15E5C5D1}"/>
              </a:ext>
            </a:extLst>
          </p:cNvPr>
          <p:cNvSpPr txBox="1"/>
          <p:nvPr/>
        </p:nvSpPr>
        <p:spPr>
          <a:xfrm>
            <a:off x="3895187" y="1069158"/>
            <a:ext cx="843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2022-08-22</a:t>
            </a:r>
          </a:p>
        </p:txBody>
      </p:sp>
      <p:grpSp>
        <p:nvGrpSpPr>
          <p:cNvPr id="24" name="Google Shape;1067;p27">
            <a:extLst>
              <a:ext uri="{FF2B5EF4-FFF2-40B4-BE49-F238E27FC236}">
                <a16:creationId xmlns:a16="http://schemas.microsoft.com/office/drawing/2014/main" id="{08F948CF-4B59-5984-B1B6-052508AA7D90}"/>
              </a:ext>
            </a:extLst>
          </p:cNvPr>
          <p:cNvGrpSpPr/>
          <p:nvPr/>
        </p:nvGrpSpPr>
        <p:grpSpPr>
          <a:xfrm>
            <a:off x="1566968" y="6064096"/>
            <a:ext cx="7321139" cy="216000"/>
            <a:chOff x="454585" y="453468"/>
            <a:chExt cx="8868441" cy="502040"/>
          </a:xfrm>
        </p:grpSpPr>
        <p:sp>
          <p:nvSpPr>
            <p:cNvPr id="25" name="Google Shape;1068;p27">
              <a:extLst>
                <a:ext uri="{FF2B5EF4-FFF2-40B4-BE49-F238E27FC236}">
                  <a16:creationId xmlns:a16="http://schemas.microsoft.com/office/drawing/2014/main" id="{C8C1BD06-A7C7-9D1C-B8DB-30C913C18E38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26" name="Google Shape;1069;p27">
              <a:extLst>
                <a:ext uri="{FF2B5EF4-FFF2-40B4-BE49-F238E27FC236}">
                  <a16:creationId xmlns:a16="http://schemas.microsoft.com/office/drawing/2014/main" id="{1CE7514A-7198-1A0F-93E9-D2AFA8B963A1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27" name="타원 26">
            <a:extLst>
              <a:ext uri="{FF2B5EF4-FFF2-40B4-BE49-F238E27FC236}">
                <a16:creationId xmlns:a16="http://schemas.microsoft.com/office/drawing/2014/main" id="{EB80C851-1A3E-4155-54CC-5CED52F5E57F}"/>
              </a:ext>
            </a:extLst>
          </p:cNvPr>
          <p:cNvSpPr/>
          <p:nvPr/>
        </p:nvSpPr>
        <p:spPr>
          <a:xfrm>
            <a:off x="7416417" y="214353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53CB8674-0376-30F1-E404-0CC8132FFA10}"/>
              </a:ext>
            </a:extLst>
          </p:cNvPr>
          <p:cNvSpPr/>
          <p:nvPr/>
        </p:nvSpPr>
        <p:spPr>
          <a:xfrm>
            <a:off x="1646486" y="108960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BED3D4-0A4D-E1D1-E888-1365CF82D9BC}"/>
              </a:ext>
            </a:extLst>
          </p:cNvPr>
          <p:cNvSpPr txBox="1"/>
          <p:nvPr/>
        </p:nvSpPr>
        <p:spPr>
          <a:xfrm>
            <a:off x="1708116" y="2247658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latin typeface="+mn-ea"/>
              </a:rPr>
              <a:t>총 </a:t>
            </a:r>
            <a:r>
              <a:rPr lang="en-US" altLang="ko-KR" sz="900" dirty="0">
                <a:latin typeface="+mn-ea"/>
              </a:rPr>
              <a:t>00 </a:t>
            </a:r>
            <a:r>
              <a:rPr lang="ko-KR" altLang="en-US" sz="900" dirty="0">
                <a:latin typeface="+mn-ea"/>
              </a:rPr>
              <a:t>건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39C654E0-94C8-1AE3-6FA5-F8CB7754A390}"/>
              </a:ext>
            </a:extLst>
          </p:cNvPr>
          <p:cNvSpPr/>
          <p:nvPr/>
        </p:nvSpPr>
        <p:spPr>
          <a:xfrm>
            <a:off x="91268" y="1359802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BA4597D-42C9-BD61-22CC-1F46A3443701}"/>
              </a:ext>
            </a:extLst>
          </p:cNvPr>
          <p:cNvSpPr/>
          <p:nvPr/>
        </p:nvSpPr>
        <p:spPr>
          <a:xfrm>
            <a:off x="3789518" y="6749019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latin typeface="+mn-ea"/>
              </a:rPr>
              <a:t>|</a:t>
            </a:r>
            <a:r>
              <a:rPr lang="ko-KR" altLang="en-US" sz="1000" dirty="0">
                <a:latin typeface="+mn-ea"/>
              </a:rPr>
              <a:t>처음</a:t>
            </a:r>
            <a:r>
              <a:rPr lang="en-US" altLang="ko-KR" sz="1000" dirty="0">
                <a:latin typeface="+mn-ea"/>
              </a:rPr>
              <a:t>|  &lt;</a:t>
            </a:r>
            <a:r>
              <a:rPr lang="ko-KR" altLang="en-US" sz="1000" dirty="0">
                <a:latin typeface="+mn-ea"/>
              </a:rPr>
              <a:t>이전</a:t>
            </a:r>
            <a:r>
              <a:rPr lang="en-US" altLang="ko-KR" sz="1000" dirty="0">
                <a:latin typeface="+mn-ea"/>
              </a:rPr>
              <a:t> | [1] [2] </a:t>
            </a:r>
            <a:r>
              <a:rPr lang="en-US" altLang="ko-KR" sz="1200" b="1" dirty="0">
                <a:latin typeface="+mn-ea"/>
              </a:rPr>
              <a:t>[3]</a:t>
            </a:r>
            <a:r>
              <a:rPr lang="en-US" altLang="ko-KR" sz="1000" dirty="0">
                <a:latin typeface="+mn-ea"/>
              </a:rPr>
              <a:t> [4] [5] | </a:t>
            </a:r>
            <a:r>
              <a:rPr lang="ko-KR" altLang="en-US" sz="1000" dirty="0">
                <a:latin typeface="+mn-ea"/>
              </a:rPr>
              <a:t>다음</a:t>
            </a:r>
            <a:r>
              <a:rPr lang="en-US" altLang="ko-KR" sz="1000" dirty="0">
                <a:latin typeface="+mn-ea"/>
              </a:rPr>
              <a:t>&gt;  |</a:t>
            </a:r>
            <a:r>
              <a:rPr lang="ko-KR" altLang="en-US" sz="1000" dirty="0">
                <a:latin typeface="+mn-ea"/>
              </a:rPr>
              <a:t>마지막</a:t>
            </a:r>
            <a:r>
              <a:rPr lang="en-US" altLang="ko-KR" sz="1000" dirty="0">
                <a:latin typeface="+mn-ea"/>
              </a:rPr>
              <a:t>|</a:t>
            </a:r>
            <a:endParaRPr lang="ko-KR" altLang="en-US" sz="1000" dirty="0">
              <a:latin typeface="+mn-e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7C9D0942-EB1E-2C47-336C-308512D5543E}"/>
              </a:ext>
            </a:extLst>
          </p:cNvPr>
          <p:cNvSpPr/>
          <p:nvPr/>
        </p:nvSpPr>
        <p:spPr>
          <a:xfrm>
            <a:off x="1842570" y="1077333"/>
            <a:ext cx="8156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교환 접수일</a:t>
            </a:r>
            <a:endParaRPr lang="ko-KR" altLang="en-US" sz="900" dirty="0">
              <a:latin typeface="+mn-ea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2C871832-BCC6-7F6A-6870-15FE15085177}"/>
              </a:ext>
            </a:extLst>
          </p:cNvPr>
          <p:cNvSpPr/>
          <p:nvPr/>
        </p:nvSpPr>
        <p:spPr bwMode="auto">
          <a:xfrm>
            <a:off x="1659769" y="1577119"/>
            <a:ext cx="792000" cy="36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전체보기</a:t>
            </a: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D1DE51B6-0D3B-6E89-E054-F3D68BC50A80}"/>
              </a:ext>
            </a:extLst>
          </p:cNvPr>
          <p:cNvSpPr/>
          <p:nvPr/>
        </p:nvSpPr>
        <p:spPr>
          <a:xfrm>
            <a:off x="1575109" y="163830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543B7175-FB25-4CB8-6257-8D355C032212}"/>
              </a:ext>
            </a:extLst>
          </p:cNvPr>
          <p:cNvCxnSpPr/>
          <p:nvPr/>
        </p:nvCxnSpPr>
        <p:spPr>
          <a:xfrm>
            <a:off x="2550549" y="1651198"/>
            <a:ext cx="0" cy="216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B8CD5A18-50DD-A5D8-EFE3-6FB78097B086}"/>
              </a:ext>
            </a:extLst>
          </p:cNvPr>
          <p:cNvSpPr/>
          <p:nvPr/>
        </p:nvSpPr>
        <p:spPr bwMode="auto">
          <a:xfrm>
            <a:off x="4527975" y="1577119"/>
            <a:ext cx="864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처리 완료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2FFB1076-8D6B-6730-2A1E-B66E53A25786}"/>
              </a:ext>
            </a:extLst>
          </p:cNvPr>
          <p:cNvSpPr/>
          <p:nvPr/>
        </p:nvSpPr>
        <p:spPr bwMode="auto">
          <a:xfrm>
            <a:off x="8398248" y="1040913"/>
            <a:ext cx="288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156BA99F-EECE-5BF9-F78F-CE1F713301D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32" y="1093507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85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94EA4F8-229D-92AE-60C7-DBFE47B00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P-BE-OM-35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주문관리 </a:t>
            </a:r>
            <a:r>
              <a:rPr lang="en-US" altLang="ko-KR" dirty="0"/>
              <a:t>&gt; </a:t>
            </a:r>
            <a:r>
              <a:rPr lang="ko-KR" altLang="en-US" dirty="0"/>
              <a:t>스타일 숍 주문 </a:t>
            </a:r>
            <a:r>
              <a:rPr lang="en-US" altLang="ko-KR" dirty="0"/>
              <a:t>&gt; </a:t>
            </a:r>
            <a:r>
              <a:rPr lang="ko-KR" altLang="en-US" dirty="0"/>
              <a:t>주문취소관리</a:t>
            </a:r>
            <a:r>
              <a:rPr lang="en-US" altLang="ko-KR" dirty="0"/>
              <a:t>] </a:t>
            </a:r>
            <a:r>
              <a:rPr lang="ko-KR" altLang="en-US" dirty="0"/>
              <a:t>교환신청관리 상세 </a:t>
            </a:r>
            <a:r>
              <a:rPr lang="en-US" altLang="ko-KR" dirty="0"/>
              <a:t>- 1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099032"/>
              </p:ext>
            </p:extLst>
          </p:nvPr>
        </p:nvGraphicFramePr>
        <p:xfrm>
          <a:off x="9016139" y="234979"/>
          <a:ext cx="2508867" cy="696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22772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교환신청 주요정보 영역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445049"/>
                  </a:ext>
                </a:extLst>
              </a:tr>
              <a:tr h="38237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고객정보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고객명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고객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고객 휴대폰 번호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2277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접수유형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문구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8463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진행상태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Option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 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 중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처리 완료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처리 완료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후 저장 시 처리 완료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Tab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목록으로 이동 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5370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교환주문접수 버튼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 주문 접수 기능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교환주문접수 팝업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5370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주문정보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교환을 진행한 주문의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주문번호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', 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주문일시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21598"/>
                  </a:ext>
                </a:extLst>
              </a:tr>
              <a:tr h="3823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교환정보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교환신청번호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', 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교환접수일시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522453"/>
                  </a:ext>
                </a:extLst>
              </a:tr>
              <a:tr h="3823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 신청 상품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이용자가 교환 신청한 교환 목록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430012"/>
                  </a:ext>
                </a:extLst>
              </a:tr>
              <a:tr h="3823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정보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목록이미지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옵션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830954"/>
                  </a:ext>
                </a:extLst>
              </a:tr>
              <a:tr h="2277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 수량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환 상품 수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144640"/>
                  </a:ext>
                </a:extLst>
              </a:tr>
              <a:tr h="3823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 여부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[2.9]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에서 선택된 교환여부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66622"/>
                  </a:ext>
                </a:extLst>
              </a:tr>
              <a:tr h="2277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열기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닫기 버튼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550159"/>
                  </a:ext>
                </a:extLst>
              </a:tr>
              <a:tr h="2277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사유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이용자가 선택한 사유 표기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444285"/>
                  </a:ext>
                </a:extLst>
              </a:tr>
              <a:tr h="2277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메시지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이용자가 작성한 메시지 표기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626898"/>
                  </a:ext>
                </a:extLst>
              </a:tr>
              <a:tr h="3823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2.7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이미지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이용자가 등록한 이미지 호출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팝업에서 이미지 열람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875465"/>
                  </a:ext>
                </a:extLst>
              </a:tr>
              <a:tr h="6916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2.8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배송비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결제한 배송비 표기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배송비가 없는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무료배송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배송비가 있는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배송비 및 결제상태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210510"/>
                  </a:ext>
                </a:extLst>
              </a:tr>
              <a:tr h="6916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2.9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교환여부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Option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확인 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 확정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 불가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관리자가 </a:t>
                      </a:r>
                      <a:r>
                        <a:rPr lang="ko-KR" altLang="en-US" sz="900" b="0" kern="120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사유 확인 후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 여부 선택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976388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D9F29839-698E-AAB5-7297-7104728492EA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1C32D3-D317-2680-6B93-0B265F2A0FAE}"/>
                </a:ext>
              </a:extLst>
            </p:cNvPr>
            <p:cNvSpPr txBox="1"/>
            <p:nvPr/>
          </p:nvSpPr>
          <p:spPr>
            <a:xfrm>
              <a:off x="1565686" y="332656"/>
              <a:ext cx="22284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스타일 숍 주문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교환신청관리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FA29F0-DBE3-002B-DC39-930CCF6B7104}"/>
                </a:ext>
              </a:extLst>
            </p:cNvPr>
            <p:cNvSpPr txBox="1"/>
            <p:nvPr/>
          </p:nvSpPr>
          <p:spPr>
            <a:xfrm>
              <a:off x="1565686" y="479698"/>
              <a:ext cx="1061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교환신청관리</a:t>
              </a: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EFBDBF57-8359-8B75-5A87-12A5FE4D65F2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3F3E99E1-5193-2308-524B-2DB2EC46FFF2}"/>
              </a:ext>
            </a:extLst>
          </p:cNvPr>
          <p:cNvSpPr/>
          <p:nvPr/>
        </p:nvSpPr>
        <p:spPr>
          <a:xfrm>
            <a:off x="91268" y="1359802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74F9762-F23D-0318-F054-4BF3EDD1C10B}"/>
              </a:ext>
            </a:extLst>
          </p:cNvPr>
          <p:cNvSpPr/>
          <p:nvPr/>
        </p:nvSpPr>
        <p:spPr bwMode="auto">
          <a:xfrm>
            <a:off x="1624615" y="872084"/>
            <a:ext cx="7260184" cy="3635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2CA1BF7-EF45-9C20-C722-937F60B59BCB}"/>
              </a:ext>
            </a:extLst>
          </p:cNvPr>
          <p:cNvSpPr/>
          <p:nvPr/>
        </p:nvSpPr>
        <p:spPr bwMode="auto">
          <a:xfrm>
            <a:off x="1624615" y="1233999"/>
            <a:ext cx="7260184" cy="7310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맑은 고딕" panose="020B050302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2EBFFC7-1492-F53E-0218-9EA3E6515D5C}"/>
              </a:ext>
            </a:extLst>
          </p:cNvPr>
          <p:cNvSpPr/>
          <p:nvPr/>
        </p:nvSpPr>
        <p:spPr>
          <a:xfrm>
            <a:off x="4143281" y="1345899"/>
            <a:ext cx="22326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주문일시        </a:t>
            </a:r>
            <a:r>
              <a:rPr lang="en-US" altLang="ko-KR" sz="900" b="1" dirty="0">
                <a:latin typeface="+mn-ea"/>
              </a:rPr>
              <a:t>  </a:t>
            </a:r>
            <a:r>
              <a:rPr lang="en-US" altLang="ko-KR" sz="900" dirty="0">
                <a:latin typeface="+mn-ea"/>
              </a:rPr>
              <a:t>{</a:t>
            </a:r>
            <a:r>
              <a:rPr lang="ko-KR" altLang="en-US" sz="900" dirty="0">
                <a:latin typeface="+mn-ea"/>
              </a:rPr>
              <a:t>년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월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일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시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분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초</a:t>
            </a:r>
            <a:r>
              <a:rPr lang="en-US" altLang="ko-KR" sz="900" dirty="0">
                <a:latin typeface="+mn-ea"/>
              </a:rPr>
              <a:t>}</a:t>
            </a:r>
            <a:endParaRPr lang="ko-KR" altLang="en-US" sz="900" dirty="0">
              <a:latin typeface="+mn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F0821F1-FD26-F232-3C26-313605C76C4B}"/>
              </a:ext>
            </a:extLst>
          </p:cNvPr>
          <p:cNvSpPr/>
          <p:nvPr/>
        </p:nvSpPr>
        <p:spPr>
          <a:xfrm>
            <a:off x="1753223" y="1597167"/>
            <a:ext cx="20646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  <a:ea typeface="+mn-ea"/>
              </a:rPr>
              <a:t>교환접수번호  </a:t>
            </a:r>
            <a:r>
              <a:rPr lang="ko-KR" altLang="en-US" sz="900" b="1" dirty="0">
                <a:latin typeface="+mn-ea"/>
              </a:rPr>
              <a:t> </a:t>
            </a:r>
            <a:r>
              <a:rPr lang="en-US" altLang="ko-KR" sz="900" dirty="0">
                <a:latin typeface="+mn-ea"/>
              </a:rPr>
              <a:t>{</a:t>
            </a:r>
            <a:r>
              <a:rPr lang="ko-KR" altLang="en-US" sz="900" dirty="0">
                <a:latin typeface="+mn-ea"/>
              </a:rPr>
              <a:t>교환접수번호</a:t>
            </a:r>
            <a:r>
              <a:rPr lang="en-US" altLang="ko-KR" sz="900" dirty="0">
                <a:latin typeface="+mn-ea"/>
              </a:rPr>
              <a:t>12</a:t>
            </a:r>
            <a:r>
              <a:rPr lang="ko-KR" altLang="en-US" sz="900" dirty="0">
                <a:latin typeface="+mn-ea"/>
              </a:rPr>
              <a:t>자리</a:t>
            </a:r>
            <a:r>
              <a:rPr lang="en-US" altLang="ko-KR" sz="900" dirty="0">
                <a:latin typeface="+mn-ea"/>
              </a:rPr>
              <a:t>}</a:t>
            </a:r>
            <a:endParaRPr lang="ko-KR" altLang="en-US" sz="900" dirty="0"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D36265-7B35-7312-EC0B-B0B328DD74E4}"/>
              </a:ext>
            </a:extLst>
          </p:cNvPr>
          <p:cNvSpPr/>
          <p:nvPr/>
        </p:nvSpPr>
        <p:spPr>
          <a:xfrm>
            <a:off x="1672384" y="941772"/>
            <a:ext cx="44505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고객정보</a:t>
            </a:r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.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{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고객명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}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({ID})  / {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휴대폰 번호 호출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}  </a:t>
            </a:r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접수유형</a:t>
            </a:r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교환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E752CFA-53E5-D9B6-912C-BCAD5F5C91C5}"/>
              </a:ext>
            </a:extLst>
          </p:cNvPr>
          <p:cNvSpPr/>
          <p:nvPr/>
        </p:nvSpPr>
        <p:spPr>
          <a:xfrm>
            <a:off x="1750298" y="1336498"/>
            <a:ext cx="18574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주문번호        </a:t>
            </a:r>
            <a:r>
              <a:rPr lang="en-US" altLang="ko-KR" sz="900" dirty="0">
                <a:latin typeface="+mn-ea"/>
              </a:rPr>
              <a:t> {</a:t>
            </a:r>
            <a:r>
              <a:rPr lang="ko-KR" altLang="en-US" sz="900" dirty="0">
                <a:latin typeface="+mn-ea"/>
              </a:rPr>
              <a:t>주문번호</a:t>
            </a:r>
            <a:r>
              <a:rPr lang="en-US" altLang="ko-KR" sz="900" dirty="0">
                <a:latin typeface="+mn-ea"/>
              </a:rPr>
              <a:t>12</a:t>
            </a:r>
            <a:r>
              <a:rPr lang="ko-KR" altLang="en-US" sz="900" dirty="0">
                <a:latin typeface="+mn-ea"/>
              </a:rPr>
              <a:t>자리</a:t>
            </a:r>
            <a:r>
              <a:rPr lang="en-US" altLang="ko-KR" sz="900" dirty="0">
                <a:latin typeface="+mn-ea"/>
              </a:rPr>
              <a:t>}</a:t>
            </a:r>
            <a:endParaRPr lang="ko-KR" altLang="en-US" sz="900" dirty="0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DABCD87-EE95-594D-35DA-B5EC638FF115}"/>
              </a:ext>
            </a:extLst>
          </p:cNvPr>
          <p:cNvSpPr/>
          <p:nvPr/>
        </p:nvSpPr>
        <p:spPr>
          <a:xfrm>
            <a:off x="4136257" y="1600749"/>
            <a:ext cx="24603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+mn-ea"/>
              </a:rPr>
              <a:t>교환접수일시 </a:t>
            </a:r>
            <a:r>
              <a:rPr lang="en-US" altLang="ko-KR" sz="900" b="1" dirty="0">
                <a:latin typeface="+mn-ea"/>
              </a:rPr>
              <a:t>   </a:t>
            </a:r>
            <a:r>
              <a:rPr lang="en-US" altLang="ko-KR" sz="900" dirty="0">
                <a:latin typeface="+mn-ea"/>
              </a:rPr>
              <a:t>{</a:t>
            </a:r>
            <a:r>
              <a:rPr lang="ko-KR" altLang="en-US" sz="900" dirty="0">
                <a:latin typeface="+mn-ea"/>
              </a:rPr>
              <a:t>년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월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일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시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분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초</a:t>
            </a:r>
            <a:r>
              <a:rPr lang="en-US" altLang="ko-KR" sz="900" dirty="0">
                <a:latin typeface="+mn-ea"/>
              </a:rPr>
              <a:t>}</a:t>
            </a:r>
            <a:endParaRPr lang="ko-KR" altLang="en-US" sz="900" dirty="0">
              <a:latin typeface="+mn-ea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1BF3488A-9BAF-7EFB-E159-6EDD427CE6E3}"/>
              </a:ext>
            </a:extLst>
          </p:cNvPr>
          <p:cNvSpPr/>
          <p:nvPr/>
        </p:nvSpPr>
        <p:spPr>
          <a:xfrm>
            <a:off x="1493275" y="76865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D2238E9D-901A-CDF4-1815-A8DDC79090C8}"/>
              </a:ext>
            </a:extLst>
          </p:cNvPr>
          <p:cNvSpPr/>
          <p:nvPr/>
        </p:nvSpPr>
        <p:spPr>
          <a:xfrm>
            <a:off x="1571751" y="133953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49887BAF-7AD4-C105-A256-05DAEA773C31}"/>
              </a:ext>
            </a:extLst>
          </p:cNvPr>
          <p:cNvSpPr/>
          <p:nvPr/>
        </p:nvSpPr>
        <p:spPr>
          <a:xfrm>
            <a:off x="1571751" y="160717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1.6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19491B4-065F-569B-36AE-88176909BB2C}"/>
              </a:ext>
            </a:extLst>
          </p:cNvPr>
          <p:cNvSpPr/>
          <p:nvPr/>
        </p:nvSpPr>
        <p:spPr>
          <a:xfrm>
            <a:off x="6398284" y="942321"/>
            <a:ext cx="75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ctr"/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진행상태</a:t>
            </a:r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A40C234C-13E7-3A4E-5D79-401A6EDD1549}"/>
              </a:ext>
            </a:extLst>
          </p:cNvPr>
          <p:cNvSpPr/>
          <p:nvPr/>
        </p:nvSpPr>
        <p:spPr>
          <a:xfrm>
            <a:off x="1695112" y="2145634"/>
            <a:ext cx="2120198" cy="200055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r>
              <a:rPr lang="ko-KR" altLang="en-US" sz="1300" spc="-100" dirty="0">
                <a:latin typeface="+mn-ea"/>
              </a:rPr>
              <a:t>교환</a:t>
            </a:r>
            <a:r>
              <a:rPr lang="en-US" altLang="ko-KR" sz="1300" spc="-100" dirty="0">
                <a:latin typeface="+mn-ea"/>
              </a:rPr>
              <a:t> </a:t>
            </a:r>
            <a:r>
              <a:rPr lang="ko-KR" altLang="en-US" sz="1300" spc="-100" dirty="0">
                <a:latin typeface="+mn-ea"/>
              </a:rPr>
              <a:t>신청 상품  </a:t>
            </a:r>
            <a:r>
              <a:rPr lang="en-US" altLang="ko-KR" sz="1300" spc="-100" dirty="0">
                <a:latin typeface="+mn-ea"/>
              </a:rPr>
              <a:t>(00</a:t>
            </a:r>
            <a:r>
              <a:rPr lang="ko-KR" altLang="en-US" sz="1300" spc="-100" dirty="0">
                <a:latin typeface="+mn-ea"/>
              </a:rPr>
              <a:t>건</a:t>
            </a:r>
            <a:r>
              <a:rPr lang="en-US" altLang="ko-KR" sz="1300" spc="-100" dirty="0">
                <a:latin typeface="+mn-ea"/>
              </a:rPr>
              <a:t>)</a:t>
            </a:r>
          </a:p>
        </p:txBody>
      </p:sp>
      <p:graphicFrame>
        <p:nvGraphicFramePr>
          <p:cNvPr id="139" name="표 138">
            <a:extLst>
              <a:ext uri="{FF2B5EF4-FFF2-40B4-BE49-F238E27FC236}">
                <a16:creationId xmlns:a16="http://schemas.microsoft.com/office/drawing/2014/main" id="{FD0CF180-FBE7-1992-044B-D58B40DF2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041885"/>
              </p:ext>
            </p:extLst>
          </p:nvPr>
        </p:nvGraphicFramePr>
        <p:xfrm>
          <a:off x="1748520" y="2420971"/>
          <a:ext cx="7037652" cy="679209"/>
        </p:xfrm>
        <a:graphic>
          <a:graphicData uri="http://schemas.openxmlformats.org/drawingml/2006/table">
            <a:tbl>
              <a:tblPr/>
              <a:tblGrid>
                <a:gridCol w="861515">
                  <a:extLst>
                    <a:ext uri="{9D8B030D-6E8A-4147-A177-3AD203B41FA5}">
                      <a16:colId xmlns:a16="http://schemas.microsoft.com/office/drawing/2014/main" val="888368674"/>
                    </a:ext>
                  </a:extLst>
                </a:gridCol>
                <a:gridCol w="2295340">
                  <a:extLst>
                    <a:ext uri="{9D8B030D-6E8A-4147-A177-3AD203B41FA5}">
                      <a16:colId xmlns:a16="http://schemas.microsoft.com/office/drawing/2014/main" val="3149506929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3125128580"/>
                    </a:ext>
                  </a:extLst>
                </a:gridCol>
                <a:gridCol w="2140704">
                  <a:extLst>
                    <a:ext uri="{9D8B030D-6E8A-4147-A177-3AD203B41FA5}">
                      <a16:colId xmlns:a16="http://schemas.microsoft.com/office/drawing/2014/main" val="4223850756"/>
                    </a:ext>
                  </a:extLst>
                </a:gridCol>
                <a:gridCol w="835218">
                  <a:extLst>
                    <a:ext uri="{9D8B030D-6E8A-4147-A177-3AD203B41FA5}">
                      <a16:colId xmlns:a16="http://schemas.microsoft.com/office/drawing/2014/main" val="2557242481"/>
                    </a:ext>
                  </a:extLst>
                </a:gridCol>
              </a:tblGrid>
              <a:tr h="679209"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20000" marR="72000" marT="76216" marB="762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자수 실크 </a:t>
                      </a:r>
                      <a:r>
                        <a:rPr lang="ko-KR" altLang="en-US" sz="9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린넨</a:t>
                      </a:r>
                      <a:r>
                        <a:rPr lang="ko-KR" alt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브라우스</a:t>
                      </a:r>
                      <a:endParaRPr lang="en-US" altLang="ko-K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72000" marR="0" lvl="0" indent="-7200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디자인 </a:t>
                      </a:r>
                      <a:r>
                        <a:rPr lang="en-US" altLang="ko-KR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: C 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형</a:t>
                      </a:r>
                      <a:r>
                        <a:rPr lang="en-US" altLang="ko-KR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endParaRPr lang="en-US" altLang="ko-KR" sz="900" b="0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72000" marR="0" lvl="0" indent="-7200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색상 </a:t>
                      </a:r>
                      <a:r>
                        <a:rPr lang="en-US" altLang="ko-KR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블랙</a:t>
                      </a:r>
                      <a:endParaRPr lang="en-US" altLang="ko-KR" sz="900" b="0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518" marR="144000" marT="75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개</a:t>
                      </a:r>
                    </a:p>
                  </a:txBody>
                  <a:tcPr marL="7518" marR="144000" marT="75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확인 전</a:t>
                      </a:r>
                    </a:p>
                  </a:txBody>
                  <a:tcPr marL="7518" marR="144000" marT="75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518" marR="144000" marT="75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46440"/>
                  </a:ext>
                </a:extLst>
              </a:tr>
            </a:tbl>
          </a:graphicData>
        </a:graphic>
      </p:graphicFrame>
      <p:grpSp>
        <p:nvGrpSpPr>
          <p:cNvPr id="140" name="그룹 139">
            <a:extLst>
              <a:ext uri="{FF2B5EF4-FFF2-40B4-BE49-F238E27FC236}">
                <a16:creationId xmlns:a16="http://schemas.microsoft.com/office/drawing/2014/main" id="{A44D2FCB-DF7C-174E-B3FD-063C19072CDE}"/>
              </a:ext>
            </a:extLst>
          </p:cNvPr>
          <p:cNvGrpSpPr/>
          <p:nvPr/>
        </p:nvGrpSpPr>
        <p:grpSpPr>
          <a:xfrm>
            <a:off x="2083187" y="2490965"/>
            <a:ext cx="403286" cy="539219"/>
            <a:chOff x="2352675" y="3900889"/>
            <a:chExt cx="943016" cy="943016"/>
          </a:xfrm>
        </p:grpSpPr>
        <p:sp>
          <p:nvSpPr>
            <p:cNvPr id="141" name="직사각형 140">
              <a:extLst>
                <a:ext uri="{FF2B5EF4-FFF2-40B4-BE49-F238E27FC236}">
                  <a16:creationId xmlns:a16="http://schemas.microsoft.com/office/drawing/2014/main" id="{A1747BF1-B7C6-9C10-8833-BCE3CA36F633}"/>
                </a:ext>
              </a:extLst>
            </p:cNvPr>
            <p:cNvSpPr/>
            <p:nvPr/>
          </p:nvSpPr>
          <p:spPr>
            <a:xfrm>
              <a:off x="2352675" y="3900889"/>
              <a:ext cx="943016" cy="943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cxnSp>
          <p:nvCxnSpPr>
            <p:cNvPr id="142" name="직선 연결선 141">
              <a:extLst>
                <a:ext uri="{FF2B5EF4-FFF2-40B4-BE49-F238E27FC236}">
                  <a16:creationId xmlns:a16="http://schemas.microsoft.com/office/drawing/2014/main" id="{5B0E0A4B-A269-5AA4-35E3-6F83E713A044}"/>
                </a:ext>
              </a:extLst>
            </p:cNvPr>
            <p:cNvCxnSpPr/>
            <p:nvPr/>
          </p:nvCxnSpPr>
          <p:spPr>
            <a:xfrm>
              <a:off x="2352675" y="3900889"/>
              <a:ext cx="943016" cy="9430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직선 연결선 142">
              <a:extLst>
                <a:ext uri="{FF2B5EF4-FFF2-40B4-BE49-F238E27FC236}">
                  <a16:creationId xmlns:a16="http://schemas.microsoft.com/office/drawing/2014/main" id="{810B9F19-B628-FE41-5A8C-8FFF08E82A6F}"/>
                </a:ext>
              </a:extLst>
            </p:cNvPr>
            <p:cNvCxnSpPr/>
            <p:nvPr/>
          </p:nvCxnSpPr>
          <p:spPr>
            <a:xfrm flipH="1">
              <a:off x="2352675" y="3900889"/>
              <a:ext cx="943016" cy="9430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직사각형 144">
            <a:extLst>
              <a:ext uri="{FF2B5EF4-FFF2-40B4-BE49-F238E27FC236}">
                <a16:creationId xmlns:a16="http://schemas.microsoft.com/office/drawing/2014/main" id="{D704A952-0646-4C26-22AF-595DDDF95191}"/>
              </a:ext>
            </a:extLst>
          </p:cNvPr>
          <p:cNvSpPr/>
          <p:nvPr/>
        </p:nvSpPr>
        <p:spPr>
          <a:xfrm>
            <a:off x="2727384" y="3846673"/>
            <a:ext cx="761015" cy="69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업로드</a:t>
            </a:r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/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이미지</a:t>
            </a:r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3B902C26-59F0-305D-C706-9CA8A4AEB681}"/>
              </a:ext>
            </a:extLst>
          </p:cNvPr>
          <p:cNvSpPr/>
          <p:nvPr/>
        </p:nvSpPr>
        <p:spPr>
          <a:xfrm>
            <a:off x="3604121" y="3846673"/>
            <a:ext cx="761015" cy="69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업로드</a:t>
            </a:r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/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이미지</a:t>
            </a:r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717AE457-0C1F-49C6-56EE-AA7B6FFEFD24}"/>
              </a:ext>
            </a:extLst>
          </p:cNvPr>
          <p:cNvSpPr/>
          <p:nvPr/>
        </p:nvSpPr>
        <p:spPr>
          <a:xfrm>
            <a:off x="4480858" y="3846673"/>
            <a:ext cx="761015" cy="69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업로드</a:t>
            </a:r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/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이미지</a:t>
            </a:r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48" name="직사각형 147">
            <a:extLst>
              <a:ext uri="{FF2B5EF4-FFF2-40B4-BE49-F238E27FC236}">
                <a16:creationId xmlns:a16="http://schemas.microsoft.com/office/drawing/2014/main" id="{DAC694D2-A405-F20F-8E30-A09B68ECC5D8}"/>
              </a:ext>
            </a:extLst>
          </p:cNvPr>
          <p:cNvSpPr/>
          <p:nvPr/>
        </p:nvSpPr>
        <p:spPr>
          <a:xfrm>
            <a:off x="5357595" y="3846673"/>
            <a:ext cx="761015" cy="69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업로드</a:t>
            </a:r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/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이미지</a:t>
            </a:r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49" name="직사각형 148">
            <a:extLst>
              <a:ext uri="{FF2B5EF4-FFF2-40B4-BE49-F238E27FC236}">
                <a16:creationId xmlns:a16="http://schemas.microsoft.com/office/drawing/2014/main" id="{45C50CBE-895D-A124-110C-A3DCADF4EFC8}"/>
              </a:ext>
            </a:extLst>
          </p:cNvPr>
          <p:cNvSpPr/>
          <p:nvPr/>
        </p:nvSpPr>
        <p:spPr>
          <a:xfrm>
            <a:off x="6234332" y="3846673"/>
            <a:ext cx="761015" cy="69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업로드</a:t>
            </a:r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/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이미지</a:t>
            </a:r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50" name="Chevron">
            <a:extLst>
              <a:ext uri="{FF2B5EF4-FFF2-40B4-BE49-F238E27FC236}">
                <a16:creationId xmlns:a16="http://schemas.microsoft.com/office/drawing/2014/main" id="{4516429D-D3F8-339D-4265-D0970223B72D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0800000">
            <a:off x="8392524" y="2731105"/>
            <a:ext cx="104535" cy="58940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15E4781-B576-0E9F-502A-540C52F708D8}"/>
              </a:ext>
            </a:extLst>
          </p:cNvPr>
          <p:cNvSpPr txBox="1"/>
          <p:nvPr/>
        </p:nvSpPr>
        <p:spPr>
          <a:xfrm>
            <a:off x="1861131" y="3241315"/>
            <a:ext cx="8789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-72000" algn="l" fontAlgn="ctr"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+mn-ea"/>
              </a:rPr>
              <a:t>사유</a:t>
            </a:r>
            <a:endParaRPr lang="en-US" altLang="ko-KR" sz="1000" b="1" dirty="0">
              <a:latin typeface="+mn-ea"/>
            </a:endParaRPr>
          </a:p>
          <a:p>
            <a:pPr algn="l" fontAlgn="ctr"/>
            <a:endParaRPr lang="en-US" altLang="ko-KR" sz="1000" b="1" dirty="0">
              <a:latin typeface="+mn-ea"/>
            </a:endParaRPr>
          </a:p>
          <a:p>
            <a:pPr marL="72000" indent="-72000" fontAlgn="ctr">
              <a:buFont typeface="Arial" panose="020B0604020202020204" pitchFamily="34" charset="0"/>
              <a:buChar char="•"/>
            </a:pPr>
            <a:r>
              <a:rPr lang="ko-KR" altLang="en-US" sz="1000" b="1" i="0" u="none" strike="noStrike" dirty="0">
                <a:effectLst/>
                <a:latin typeface="+mn-ea"/>
                <a:ea typeface="+mn-ea"/>
              </a:rPr>
              <a:t>메시지</a:t>
            </a:r>
            <a:endParaRPr lang="en-US" altLang="ko-KR" sz="1000" b="1" i="0" u="none" strike="noStrike" dirty="0">
              <a:effectLst/>
              <a:latin typeface="+mn-ea"/>
              <a:ea typeface="+mn-ea"/>
            </a:endParaRPr>
          </a:p>
          <a:p>
            <a:pPr marL="72000" indent="-72000" fontAlgn="ctr">
              <a:buFont typeface="Arial" panose="020B0604020202020204" pitchFamily="34" charset="0"/>
              <a:buChar char="•"/>
            </a:pPr>
            <a:endParaRPr lang="en-US" altLang="ko-KR" sz="1000" b="1" dirty="0">
              <a:latin typeface="+mn-ea"/>
            </a:endParaRPr>
          </a:p>
          <a:p>
            <a:pPr marL="72000" indent="-72000" fontAlgn="ctr"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+mn-ea"/>
              </a:rPr>
              <a:t>이미지</a:t>
            </a:r>
            <a:endParaRPr lang="en-US" altLang="ko-KR" sz="1000" b="1" dirty="0">
              <a:latin typeface="+mn-ea"/>
            </a:endParaRPr>
          </a:p>
          <a:p>
            <a:pPr marL="72000" indent="-72000" fontAlgn="ctr">
              <a:buFont typeface="Arial" panose="020B0604020202020204" pitchFamily="34" charset="0"/>
              <a:buChar char="•"/>
            </a:pPr>
            <a:endParaRPr lang="en-US" altLang="ko-KR" sz="1000" b="1" dirty="0">
              <a:latin typeface="+mn-ea"/>
            </a:endParaRPr>
          </a:p>
          <a:p>
            <a:pPr marL="72000" indent="-72000" fontAlgn="ctr">
              <a:buFont typeface="Arial" panose="020B0604020202020204" pitchFamily="34" charset="0"/>
              <a:buChar char="•"/>
            </a:pPr>
            <a:endParaRPr lang="en-US" altLang="ko-KR" sz="1000" b="1" dirty="0">
              <a:latin typeface="+mn-ea"/>
            </a:endParaRPr>
          </a:p>
          <a:p>
            <a:pPr marL="72000" indent="-72000" fontAlgn="ctr">
              <a:buFont typeface="Arial" panose="020B0604020202020204" pitchFamily="34" charset="0"/>
              <a:buChar char="•"/>
            </a:pPr>
            <a:endParaRPr lang="en-US" altLang="ko-KR" sz="1000" b="1" dirty="0">
              <a:latin typeface="+mn-ea"/>
            </a:endParaRPr>
          </a:p>
          <a:p>
            <a:pPr fontAlgn="ctr"/>
            <a:endParaRPr lang="en-US" altLang="ko-KR" sz="1000" b="1" dirty="0">
              <a:latin typeface="+mn-ea"/>
            </a:endParaRPr>
          </a:p>
          <a:p>
            <a:pPr marL="72000" indent="-72000" fontAlgn="ctr">
              <a:buFont typeface="Arial" panose="020B0604020202020204" pitchFamily="34" charset="0"/>
              <a:buChar char="•"/>
            </a:pPr>
            <a:r>
              <a:rPr lang="ko-KR" altLang="en-US" sz="1000" b="1" i="0" u="none" strike="noStrike" dirty="0">
                <a:effectLst/>
                <a:latin typeface="+mn-ea"/>
                <a:ea typeface="+mn-ea"/>
              </a:rPr>
              <a:t>배송비</a:t>
            </a:r>
            <a:endParaRPr lang="en-US" altLang="ko-KR" sz="1000" b="1" i="0" u="none" strike="noStrike" dirty="0">
              <a:effectLst/>
              <a:latin typeface="+mn-ea"/>
              <a:ea typeface="+mn-ea"/>
            </a:endParaRPr>
          </a:p>
          <a:p>
            <a:pPr marL="72000" indent="-72000" fontAlgn="ctr">
              <a:buFont typeface="Arial" panose="020B0604020202020204" pitchFamily="34" charset="0"/>
              <a:buChar char="•"/>
            </a:pPr>
            <a:endParaRPr lang="en-US" altLang="ko-KR" sz="1000" b="1" dirty="0">
              <a:latin typeface="+mn-ea"/>
            </a:endParaRPr>
          </a:p>
          <a:p>
            <a:pPr marL="72000" indent="-72000" fontAlgn="ctr">
              <a:buFont typeface="Arial" panose="020B0604020202020204" pitchFamily="34" charset="0"/>
              <a:buChar char="•"/>
            </a:pPr>
            <a:r>
              <a:rPr lang="ko-KR" altLang="en-US" sz="1000" b="1" i="0" u="none" strike="noStrike" dirty="0">
                <a:effectLst/>
                <a:latin typeface="+mn-ea"/>
                <a:ea typeface="+mn-ea"/>
              </a:rPr>
              <a:t>교환여부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6D440E3-9F91-DA50-71D1-F5833DF5C8F3}"/>
              </a:ext>
            </a:extLst>
          </p:cNvPr>
          <p:cNvSpPr txBox="1"/>
          <p:nvPr/>
        </p:nvSpPr>
        <p:spPr>
          <a:xfrm>
            <a:off x="2651836" y="3241315"/>
            <a:ext cx="56524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64017" rtl="0" eaLnBrk="1" fontAlgn="ctr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dirty="0">
                <a:solidFill>
                  <a:schemeClr val="tx1"/>
                </a:solidFill>
                <a:latin typeface="+mn-ea"/>
                <a:ea typeface="+mn-ea"/>
              </a:rPr>
              <a:t>{</a:t>
            </a:r>
            <a:r>
              <a:rPr lang="ko-KR" altLang="en-US" sz="1000" dirty="0">
                <a:solidFill>
                  <a:schemeClr val="tx1"/>
                </a:solidFill>
                <a:latin typeface="+mn-ea"/>
                <a:ea typeface="+mn-ea"/>
              </a:rPr>
              <a:t>선택된 사유 표기</a:t>
            </a:r>
            <a:r>
              <a:rPr lang="en-US" altLang="ko-KR" sz="1000" dirty="0">
                <a:solidFill>
                  <a:schemeClr val="tx1"/>
                </a:solidFill>
                <a:latin typeface="+mn-ea"/>
                <a:ea typeface="+mn-ea"/>
              </a:rPr>
              <a:t>}</a:t>
            </a:r>
          </a:p>
          <a:p>
            <a:pPr marL="0" marR="0" lvl="0" indent="0" algn="l" defTabSz="864017" rtl="0" eaLnBrk="1" fontAlgn="ctr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864017" rtl="0" eaLnBrk="1" fontAlgn="ctr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dirty="0">
                <a:solidFill>
                  <a:schemeClr val="tx1"/>
                </a:solidFill>
                <a:latin typeface="+mn-ea"/>
                <a:ea typeface="+mn-ea"/>
              </a:rPr>
              <a:t>{</a:t>
            </a:r>
            <a:r>
              <a:rPr lang="ko-KR" altLang="en-US" sz="1000" dirty="0">
                <a:solidFill>
                  <a:schemeClr val="tx1"/>
                </a:solidFill>
                <a:latin typeface="+mn-ea"/>
                <a:ea typeface="+mn-ea"/>
              </a:rPr>
              <a:t>이용자가 남긴 메시지 표기</a:t>
            </a:r>
            <a:r>
              <a:rPr lang="en-US" altLang="ko-KR" sz="1000" dirty="0">
                <a:solidFill>
                  <a:schemeClr val="tx1"/>
                </a:solidFill>
                <a:latin typeface="+mn-ea"/>
                <a:ea typeface="+mn-ea"/>
              </a:rPr>
              <a:t>}</a:t>
            </a:r>
          </a:p>
          <a:p>
            <a:pPr marL="0" marR="0" lvl="0" indent="0" algn="l" defTabSz="864017" rtl="0" eaLnBrk="1" fontAlgn="ctr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>
              <a:latin typeface="+mn-ea"/>
            </a:endParaRPr>
          </a:p>
          <a:p>
            <a:pPr marL="0" marR="0" lvl="0" indent="0" algn="l" defTabSz="864017" rtl="0" eaLnBrk="1" fontAlgn="ctr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864017" rtl="0" eaLnBrk="1" fontAlgn="ctr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>
              <a:latin typeface="+mn-ea"/>
            </a:endParaRPr>
          </a:p>
          <a:p>
            <a:pPr marL="0" marR="0" lvl="0" indent="0" algn="l" defTabSz="864017" rtl="0" eaLnBrk="1" fontAlgn="ctr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864017" rtl="0" eaLnBrk="1" fontAlgn="ctr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>
              <a:latin typeface="+mn-ea"/>
            </a:endParaRPr>
          </a:p>
          <a:p>
            <a:pPr marL="0" marR="0" lvl="0" indent="0" algn="l" defTabSz="864017" rtl="0" eaLnBrk="1" fontAlgn="ctr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>
              <a:solidFill>
                <a:schemeClr val="tx1"/>
              </a:solidFill>
              <a:latin typeface="+mn-ea"/>
              <a:ea typeface="+mn-ea"/>
            </a:endParaRPr>
          </a:p>
          <a:p>
            <a:pPr defTabSz="864017" fontAlgn="ctr" latinLnBrk="1">
              <a:defRPr/>
            </a:pPr>
            <a:r>
              <a:rPr lang="en-US" altLang="ko-KR" sz="1000" b="0" i="0" u="none" strike="noStrike" dirty="0">
                <a:solidFill>
                  <a:schemeClr val="tx1"/>
                </a:solidFill>
                <a:effectLst/>
                <a:latin typeface="+mn-ea"/>
                <a:ea typeface="+mn-ea"/>
              </a:rPr>
              <a:t>5,000</a:t>
            </a:r>
            <a:r>
              <a:rPr lang="ko-KR" altLang="en-US" sz="1000" b="0" i="0" u="none" strike="noStrike" dirty="0">
                <a:solidFill>
                  <a:schemeClr val="tx1"/>
                </a:solidFill>
                <a:effectLst/>
                <a:latin typeface="+mn-ea"/>
                <a:ea typeface="+mn-ea"/>
              </a:rPr>
              <a:t>원 </a:t>
            </a:r>
            <a:r>
              <a:rPr lang="en-US" altLang="ko-KR" sz="1000" b="0" i="0" u="none" strike="noStrike" dirty="0">
                <a:solidFill>
                  <a:schemeClr val="tx1"/>
                </a:solidFill>
                <a:effectLst/>
                <a:latin typeface="+mn-ea"/>
                <a:ea typeface="+mn-ea"/>
              </a:rPr>
              <a:t>[</a:t>
            </a:r>
            <a:r>
              <a:rPr lang="ko-KR" altLang="en-US" sz="1000" b="0" i="0" u="none" strike="noStrike" dirty="0">
                <a:solidFill>
                  <a:schemeClr val="tx1"/>
                </a:solidFill>
                <a:effectLst/>
                <a:latin typeface="+mn-ea"/>
                <a:ea typeface="+mn-ea"/>
              </a:rPr>
              <a:t>결제완료</a:t>
            </a:r>
            <a:r>
              <a:rPr lang="en-US" altLang="ko-KR" sz="1000" b="0" i="0" u="none" strike="noStrike" dirty="0">
                <a:solidFill>
                  <a:schemeClr val="tx1"/>
                </a:solidFill>
                <a:effectLst/>
                <a:latin typeface="+mn-ea"/>
                <a:ea typeface="+mn-ea"/>
              </a:rPr>
              <a:t>]</a:t>
            </a:r>
          </a:p>
          <a:p>
            <a:pPr defTabSz="864017" fontAlgn="ctr" latinLnBrk="1">
              <a:defRPr/>
            </a:pPr>
            <a:endParaRPr lang="en-US" altLang="ko-KR" sz="1000" dirty="0">
              <a:latin typeface="+mn-ea"/>
            </a:endParaRPr>
          </a:p>
          <a:p>
            <a:pPr defTabSz="864017" fontAlgn="ctr" latinLnBrk="1">
              <a:defRPr/>
            </a:pPr>
            <a:endParaRPr lang="en-US" altLang="ko-KR" sz="1000" dirty="0">
              <a:latin typeface="+mn-ea"/>
            </a:endParaRPr>
          </a:p>
        </p:txBody>
      </p:sp>
      <p:graphicFrame>
        <p:nvGraphicFramePr>
          <p:cNvPr id="153" name="표 152">
            <a:extLst>
              <a:ext uri="{FF2B5EF4-FFF2-40B4-BE49-F238E27FC236}">
                <a16:creationId xmlns:a16="http://schemas.microsoft.com/office/drawing/2014/main" id="{4D328DEF-F6E5-6ACB-E641-AB836095F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356124"/>
              </p:ext>
            </p:extLst>
          </p:nvPr>
        </p:nvGraphicFramePr>
        <p:xfrm>
          <a:off x="1748520" y="5279453"/>
          <a:ext cx="7037652" cy="679209"/>
        </p:xfrm>
        <a:graphic>
          <a:graphicData uri="http://schemas.openxmlformats.org/drawingml/2006/table">
            <a:tbl>
              <a:tblPr/>
              <a:tblGrid>
                <a:gridCol w="870393">
                  <a:extLst>
                    <a:ext uri="{9D8B030D-6E8A-4147-A177-3AD203B41FA5}">
                      <a16:colId xmlns:a16="http://schemas.microsoft.com/office/drawing/2014/main" val="888368674"/>
                    </a:ext>
                  </a:extLst>
                </a:gridCol>
                <a:gridCol w="2286462">
                  <a:extLst>
                    <a:ext uri="{9D8B030D-6E8A-4147-A177-3AD203B41FA5}">
                      <a16:colId xmlns:a16="http://schemas.microsoft.com/office/drawing/2014/main" val="3149506929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3125128580"/>
                    </a:ext>
                  </a:extLst>
                </a:gridCol>
                <a:gridCol w="2140704">
                  <a:extLst>
                    <a:ext uri="{9D8B030D-6E8A-4147-A177-3AD203B41FA5}">
                      <a16:colId xmlns:a16="http://schemas.microsoft.com/office/drawing/2014/main" val="4223850756"/>
                    </a:ext>
                  </a:extLst>
                </a:gridCol>
                <a:gridCol w="835218">
                  <a:extLst>
                    <a:ext uri="{9D8B030D-6E8A-4147-A177-3AD203B41FA5}">
                      <a16:colId xmlns:a16="http://schemas.microsoft.com/office/drawing/2014/main" val="2557242481"/>
                    </a:ext>
                  </a:extLst>
                </a:gridCol>
              </a:tblGrid>
              <a:tr h="679209"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20000" marR="72000" marT="76216" marB="762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자수 실크 </a:t>
                      </a:r>
                      <a:r>
                        <a:rPr lang="ko-KR" altLang="en-US" sz="9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린넨</a:t>
                      </a:r>
                      <a:r>
                        <a:rPr lang="ko-KR" alt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브라우스</a:t>
                      </a:r>
                      <a:endParaRPr lang="en-US" altLang="ko-K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72000" marR="0" lvl="0" indent="-7200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디자인 </a:t>
                      </a:r>
                      <a:r>
                        <a:rPr lang="en-US" altLang="ko-KR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: C 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형</a:t>
                      </a:r>
                      <a:r>
                        <a:rPr lang="en-US" altLang="ko-KR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endParaRPr lang="en-US" altLang="ko-KR" sz="900" b="0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72000" marR="0" lvl="0" indent="-7200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색상 </a:t>
                      </a:r>
                      <a:r>
                        <a:rPr lang="en-US" altLang="ko-KR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블랙</a:t>
                      </a:r>
                      <a:endParaRPr lang="en-US" altLang="ko-KR" sz="900" b="0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518" marR="144000" marT="75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개</a:t>
                      </a:r>
                    </a:p>
                  </a:txBody>
                  <a:tcPr marL="7518" marR="144000" marT="75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확인 중</a:t>
                      </a:r>
                    </a:p>
                  </a:txBody>
                  <a:tcPr marL="7518" marR="144000" marT="75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518" marR="144000" marT="75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46440"/>
                  </a:ext>
                </a:extLst>
              </a:tr>
            </a:tbl>
          </a:graphicData>
        </a:graphic>
      </p:graphicFrame>
      <p:grpSp>
        <p:nvGrpSpPr>
          <p:cNvPr id="154" name="그룹 153">
            <a:extLst>
              <a:ext uri="{FF2B5EF4-FFF2-40B4-BE49-F238E27FC236}">
                <a16:creationId xmlns:a16="http://schemas.microsoft.com/office/drawing/2014/main" id="{5D1479A8-1917-3FF4-8BE3-98A2E4523375}"/>
              </a:ext>
            </a:extLst>
          </p:cNvPr>
          <p:cNvGrpSpPr/>
          <p:nvPr/>
        </p:nvGrpSpPr>
        <p:grpSpPr>
          <a:xfrm>
            <a:off x="2074315" y="5349447"/>
            <a:ext cx="403286" cy="539219"/>
            <a:chOff x="2352675" y="3900889"/>
            <a:chExt cx="943016" cy="943016"/>
          </a:xfrm>
        </p:grpSpPr>
        <p:sp>
          <p:nvSpPr>
            <p:cNvPr id="155" name="직사각형 154">
              <a:extLst>
                <a:ext uri="{FF2B5EF4-FFF2-40B4-BE49-F238E27FC236}">
                  <a16:creationId xmlns:a16="http://schemas.microsoft.com/office/drawing/2014/main" id="{231C8D07-2C3A-001D-475F-DE0F03459CAA}"/>
                </a:ext>
              </a:extLst>
            </p:cNvPr>
            <p:cNvSpPr/>
            <p:nvPr/>
          </p:nvSpPr>
          <p:spPr>
            <a:xfrm>
              <a:off x="2352675" y="3900889"/>
              <a:ext cx="943016" cy="943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cxnSp>
          <p:nvCxnSpPr>
            <p:cNvPr id="156" name="직선 연결선 155">
              <a:extLst>
                <a:ext uri="{FF2B5EF4-FFF2-40B4-BE49-F238E27FC236}">
                  <a16:creationId xmlns:a16="http://schemas.microsoft.com/office/drawing/2014/main" id="{F0AE884B-2833-E203-5B59-9001F6B3F2CF}"/>
                </a:ext>
              </a:extLst>
            </p:cNvPr>
            <p:cNvCxnSpPr/>
            <p:nvPr/>
          </p:nvCxnSpPr>
          <p:spPr>
            <a:xfrm>
              <a:off x="2352675" y="3900889"/>
              <a:ext cx="943016" cy="9430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직선 연결선 156">
              <a:extLst>
                <a:ext uri="{FF2B5EF4-FFF2-40B4-BE49-F238E27FC236}">
                  <a16:creationId xmlns:a16="http://schemas.microsoft.com/office/drawing/2014/main" id="{CDDA50C5-ADB7-7065-060E-72EB86287576}"/>
                </a:ext>
              </a:extLst>
            </p:cNvPr>
            <p:cNvCxnSpPr/>
            <p:nvPr/>
          </p:nvCxnSpPr>
          <p:spPr>
            <a:xfrm flipH="1">
              <a:off x="2352675" y="3900889"/>
              <a:ext cx="943016" cy="9430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Chevron">
            <a:extLst>
              <a:ext uri="{FF2B5EF4-FFF2-40B4-BE49-F238E27FC236}">
                <a16:creationId xmlns:a16="http://schemas.microsoft.com/office/drawing/2014/main" id="{715BF588-3E73-ED7E-328A-5996DCBE5E80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8392524" y="5589587"/>
            <a:ext cx="104535" cy="58940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70" name="사각형: 둥근 모서리 169">
            <a:extLst>
              <a:ext uri="{FF2B5EF4-FFF2-40B4-BE49-F238E27FC236}">
                <a16:creationId xmlns:a16="http://schemas.microsoft.com/office/drawing/2014/main" id="{46AA096F-C045-ABF8-FD77-503801BA9260}"/>
              </a:ext>
            </a:extLst>
          </p:cNvPr>
          <p:cNvSpPr/>
          <p:nvPr/>
        </p:nvSpPr>
        <p:spPr bwMode="auto">
          <a:xfrm>
            <a:off x="7120777" y="923718"/>
            <a:ext cx="752400" cy="24425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확인 전</a:t>
            </a:r>
          </a:p>
        </p:txBody>
      </p:sp>
      <p:sp>
        <p:nvSpPr>
          <p:cNvPr id="171" name="Chevron">
            <a:extLst>
              <a:ext uri="{FF2B5EF4-FFF2-40B4-BE49-F238E27FC236}">
                <a16:creationId xmlns:a16="http://schemas.microsoft.com/office/drawing/2014/main" id="{D7F3771E-4966-08F0-14B4-58B7EBAB006B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7690881" y="1019835"/>
            <a:ext cx="104535" cy="58940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76" name="사각형: 둥근 모서리 175">
            <a:extLst>
              <a:ext uri="{FF2B5EF4-FFF2-40B4-BE49-F238E27FC236}">
                <a16:creationId xmlns:a16="http://schemas.microsoft.com/office/drawing/2014/main" id="{A30ECDB8-F80C-BC18-A3C5-66CCD1C9ADA4}"/>
              </a:ext>
            </a:extLst>
          </p:cNvPr>
          <p:cNvSpPr/>
          <p:nvPr/>
        </p:nvSpPr>
        <p:spPr bwMode="auto">
          <a:xfrm>
            <a:off x="7928079" y="923718"/>
            <a:ext cx="900000" cy="24425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교환주문접수</a:t>
            </a:r>
          </a:p>
        </p:txBody>
      </p:sp>
      <p:sp>
        <p:nvSpPr>
          <p:cNvPr id="177" name="사각형: 둥근 모서리 176">
            <a:extLst>
              <a:ext uri="{FF2B5EF4-FFF2-40B4-BE49-F238E27FC236}">
                <a16:creationId xmlns:a16="http://schemas.microsoft.com/office/drawing/2014/main" id="{D1E7F83E-3D7F-B857-1A88-20714E79FA49}"/>
              </a:ext>
            </a:extLst>
          </p:cNvPr>
          <p:cNvSpPr/>
          <p:nvPr/>
        </p:nvSpPr>
        <p:spPr bwMode="auto">
          <a:xfrm>
            <a:off x="2727384" y="4925959"/>
            <a:ext cx="752400" cy="24425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확인 전</a:t>
            </a:r>
          </a:p>
        </p:txBody>
      </p:sp>
      <p:sp>
        <p:nvSpPr>
          <p:cNvPr id="178" name="Chevron">
            <a:extLst>
              <a:ext uri="{FF2B5EF4-FFF2-40B4-BE49-F238E27FC236}">
                <a16:creationId xmlns:a16="http://schemas.microsoft.com/office/drawing/2014/main" id="{5002C8F9-8F60-933E-B314-E8312C261490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3297488" y="5022076"/>
            <a:ext cx="104535" cy="58940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graphicFrame>
        <p:nvGraphicFramePr>
          <p:cNvPr id="179" name="표 178">
            <a:extLst>
              <a:ext uri="{FF2B5EF4-FFF2-40B4-BE49-F238E27FC236}">
                <a16:creationId xmlns:a16="http://schemas.microsoft.com/office/drawing/2014/main" id="{95319D06-79AD-92D9-13BA-D72080FA9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691146"/>
              </p:ext>
            </p:extLst>
          </p:nvPr>
        </p:nvGraphicFramePr>
        <p:xfrm>
          <a:off x="1748520" y="5959728"/>
          <a:ext cx="7037652" cy="679209"/>
        </p:xfrm>
        <a:graphic>
          <a:graphicData uri="http://schemas.openxmlformats.org/drawingml/2006/table">
            <a:tbl>
              <a:tblPr/>
              <a:tblGrid>
                <a:gridCol w="852637">
                  <a:extLst>
                    <a:ext uri="{9D8B030D-6E8A-4147-A177-3AD203B41FA5}">
                      <a16:colId xmlns:a16="http://schemas.microsoft.com/office/drawing/2014/main" val="888368674"/>
                    </a:ext>
                  </a:extLst>
                </a:gridCol>
                <a:gridCol w="2304218">
                  <a:extLst>
                    <a:ext uri="{9D8B030D-6E8A-4147-A177-3AD203B41FA5}">
                      <a16:colId xmlns:a16="http://schemas.microsoft.com/office/drawing/2014/main" val="3149506929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3125128580"/>
                    </a:ext>
                  </a:extLst>
                </a:gridCol>
                <a:gridCol w="2140704">
                  <a:extLst>
                    <a:ext uri="{9D8B030D-6E8A-4147-A177-3AD203B41FA5}">
                      <a16:colId xmlns:a16="http://schemas.microsoft.com/office/drawing/2014/main" val="4223850756"/>
                    </a:ext>
                  </a:extLst>
                </a:gridCol>
                <a:gridCol w="835218">
                  <a:extLst>
                    <a:ext uri="{9D8B030D-6E8A-4147-A177-3AD203B41FA5}">
                      <a16:colId xmlns:a16="http://schemas.microsoft.com/office/drawing/2014/main" val="2557242481"/>
                    </a:ext>
                  </a:extLst>
                </a:gridCol>
              </a:tblGrid>
              <a:tr h="679209"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20000" marR="72000" marT="76216" marB="762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자수 실크 </a:t>
                      </a:r>
                      <a:r>
                        <a:rPr lang="ko-KR" altLang="en-US" sz="9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린넨</a:t>
                      </a:r>
                      <a:r>
                        <a:rPr lang="ko-KR" alt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브라우스</a:t>
                      </a:r>
                      <a:endParaRPr lang="en-US" altLang="ko-K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72000" marR="0" lvl="0" indent="-7200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디자인 </a:t>
                      </a:r>
                      <a:r>
                        <a:rPr lang="en-US" altLang="ko-KR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: C 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형</a:t>
                      </a:r>
                      <a:r>
                        <a:rPr lang="en-US" altLang="ko-KR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endParaRPr lang="en-US" altLang="ko-KR" sz="900" b="0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72000" marR="0" lvl="0" indent="-7200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색상 </a:t>
                      </a:r>
                      <a:r>
                        <a:rPr lang="en-US" altLang="ko-KR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블랙</a:t>
                      </a:r>
                      <a:endParaRPr lang="en-US" altLang="ko-KR" sz="900" b="0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518" marR="144000" marT="75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개</a:t>
                      </a:r>
                    </a:p>
                  </a:txBody>
                  <a:tcPr marL="7518" marR="144000" marT="75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확인 중</a:t>
                      </a:r>
                    </a:p>
                  </a:txBody>
                  <a:tcPr marL="7518" marR="144000" marT="75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518" marR="144000" marT="75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46440"/>
                  </a:ext>
                </a:extLst>
              </a:tr>
            </a:tbl>
          </a:graphicData>
        </a:graphic>
      </p:graphicFrame>
      <p:grpSp>
        <p:nvGrpSpPr>
          <p:cNvPr id="180" name="그룹 179">
            <a:extLst>
              <a:ext uri="{FF2B5EF4-FFF2-40B4-BE49-F238E27FC236}">
                <a16:creationId xmlns:a16="http://schemas.microsoft.com/office/drawing/2014/main" id="{BB9F4A68-BB63-5FEC-A08B-59B0B4F17553}"/>
              </a:ext>
            </a:extLst>
          </p:cNvPr>
          <p:cNvGrpSpPr/>
          <p:nvPr/>
        </p:nvGrpSpPr>
        <p:grpSpPr>
          <a:xfrm>
            <a:off x="2074315" y="6029722"/>
            <a:ext cx="403286" cy="539219"/>
            <a:chOff x="2352675" y="3900889"/>
            <a:chExt cx="943016" cy="943016"/>
          </a:xfrm>
        </p:grpSpPr>
        <p:sp>
          <p:nvSpPr>
            <p:cNvPr id="181" name="직사각형 180">
              <a:extLst>
                <a:ext uri="{FF2B5EF4-FFF2-40B4-BE49-F238E27FC236}">
                  <a16:creationId xmlns:a16="http://schemas.microsoft.com/office/drawing/2014/main" id="{35C5A871-4251-723C-4FE6-C0E1AA15E664}"/>
                </a:ext>
              </a:extLst>
            </p:cNvPr>
            <p:cNvSpPr/>
            <p:nvPr/>
          </p:nvSpPr>
          <p:spPr>
            <a:xfrm>
              <a:off x="2352675" y="3900889"/>
              <a:ext cx="943016" cy="943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cxnSp>
          <p:nvCxnSpPr>
            <p:cNvPr id="182" name="직선 연결선 181">
              <a:extLst>
                <a:ext uri="{FF2B5EF4-FFF2-40B4-BE49-F238E27FC236}">
                  <a16:creationId xmlns:a16="http://schemas.microsoft.com/office/drawing/2014/main" id="{46259BB4-E33E-F8B5-957A-E3066C3E6247}"/>
                </a:ext>
              </a:extLst>
            </p:cNvPr>
            <p:cNvCxnSpPr/>
            <p:nvPr/>
          </p:nvCxnSpPr>
          <p:spPr>
            <a:xfrm>
              <a:off x="2352675" y="3900889"/>
              <a:ext cx="943016" cy="9430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직선 연결선 182">
              <a:extLst>
                <a:ext uri="{FF2B5EF4-FFF2-40B4-BE49-F238E27FC236}">
                  <a16:creationId xmlns:a16="http://schemas.microsoft.com/office/drawing/2014/main" id="{115C9E36-ACCF-27C8-D5C4-787BBA6ACDC8}"/>
                </a:ext>
              </a:extLst>
            </p:cNvPr>
            <p:cNvCxnSpPr/>
            <p:nvPr/>
          </p:nvCxnSpPr>
          <p:spPr>
            <a:xfrm flipH="1">
              <a:off x="2352675" y="3900889"/>
              <a:ext cx="943016" cy="9430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" name="Chevron">
            <a:extLst>
              <a:ext uri="{FF2B5EF4-FFF2-40B4-BE49-F238E27FC236}">
                <a16:creationId xmlns:a16="http://schemas.microsoft.com/office/drawing/2014/main" id="{8022CC2E-897F-4691-31E4-495E46316BFD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8392524" y="6269862"/>
            <a:ext cx="104535" cy="58940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grpSp>
        <p:nvGrpSpPr>
          <p:cNvPr id="186" name="Google Shape;1067;p27">
            <a:extLst>
              <a:ext uri="{FF2B5EF4-FFF2-40B4-BE49-F238E27FC236}">
                <a16:creationId xmlns:a16="http://schemas.microsoft.com/office/drawing/2014/main" id="{0F0604FC-72CB-AF1E-DE7D-27CA3B844521}"/>
              </a:ext>
            </a:extLst>
          </p:cNvPr>
          <p:cNvGrpSpPr/>
          <p:nvPr/>
        </p:nvGrpSpPr>
        <p:grpSpPr>
          <a:xfrm>
            <a:off x="1726538" y="6511248"/>
            <a:ext cx="7102153" cy="248861"/>
            <a:chOff x="454585" y="453468"/>
            <a:chExt cx="8868441" cy="502040"/>
          </a:xfrm>
        </p:grpSpPr>
        <p:sp>
          <p:nvSpPr>
            <p:cNvPr id="187" name="Google Shape;1068;p27">
              <a:extLst>
                <a:ext uri="{FF2B5EF4-FFF2-40B4-BE49-F238E27FC236}">
                  <a16:creationId xmlns:a16="http://schemas.microsoft.com/office/drawing/2014/main" id="{2375DDCB-258B-C05B-A22E-57868B2D4CC6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188" name="Google Shape;1069;p27">
              <a:extLst>
                <a:ext uri="{FF2B5EF4-FFF2-40B4-BE49-F238E27FC236}">
                  <a16:creationId xmlns:a16="http://schemas.microsoft.com/office/drawing/2014/main" id="{5AE4A4BE-7B9E-BF2F-189B-6B081C53FB19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18" name="타원 17">
            <a:extLst>
              <a:ext uri="{FF2B5EF4-FFF2-40B4-BE49-F238E27FC236}">
                <a16:creationId xmlns:a16="http://schemas.microsoft.com/office/drawing/2014/main" id="{C1DA667A-EC8F-285A-5E76-360E2B472A0A}"/>
              </a:ext>
            </a:extLst>
          </p:cNvPr>
          <p:cNvSpPr/>
          <p:nvPr/>
        </p:nvSpPr>
        <p:spPr>
          <a:xfrm>
            <a:off x="1866765" y="76865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>
                <a:solidFill>
                  <a:schemeClr val="bg1"/>
                </a:solidFill>
                <a:latin typeface="+mn-ea"/>
              </a:rPr>
              <a:t>1.1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2513E77D-BDCE-BAB5-C37C-E11065DEB725}"/>
              </a:ext>
            </a:extLst>
          </p:cNvPr>
          <p:cNvSpPr/>
          <p:nvPr/>
        </p:nvSpPr>
        <p:spPr>
          <a:xfrm>
            <a:off x="4408390" y="78673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>
                <a:solidFill>
                  <a:schemeClr val="bg1"/>
                </a:solidFill>
                <a:latin typeface="+mn-ea"/>
              </a:rPr>
              <a:t>1.2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18BDFA94-0BD1-F4F0-7324-9DFE4AAD62F9}"/>
              </a:ext>
            </a:extLst>
          </p:cNvPr>
          <p:cNvSpPr/>
          <p:nvPr/>
        </p:nvSpPr>
        <p:spPr>
          <a:xfrm>
            <a:off x="6761208" y="77950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>
                <a:solidFill>
                  <a:schemeClr val="bg1"/>
                </a:solidFill>
                <a:latin typeface="+mn-ea"/>
              </a:rPr>
              <a:t>1.3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F5F4FF08-093F-6398-9DC1-4AED9EFA2752}"/>
              </a:ext>
            </a:extLst>
          </p:cNvPr>
          <p:cNvSpPr/>
          <p:nvPr/>
        </p:nvSpPr>
        <p:spPr>
          <a:xfrm>
            <a:off x="8259730" y="75493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>
                <a:solidFill>
                  <a:schemeClr val="bg1"/>
                </a:solidFill>
                <a:latin typeface="+mn-ea"/>
              </a:rPr>
              <a:t>1.4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6DF13109-5F5D-D929-631F-5E86764B6D9C}"/>
              </a:ext>
            </a:extLst>
          </p:cNvPr>
          <p:cNvSpPr/>
          <p:nvPr/>
        </p:nvSpPr>
        <p:spPr>
          <a:xfrm>
            <a:off x="1532520" y="212819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463EFFCE-FE55-CEA1-9D04-93E004BC2500}"/>
              </a:ext>
            </a:extLst>
          </p:cNvPr>
          <p:cNvSpPr/>
          <p:nvPr/>
        </p:nvSpPr>
        <p:spPr>
          <a:xfrm>
            <a:off x="2182192" y="232446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304D1105-AB2C-2E97-6DCD-9D2655612625}"/>
              </a:ext>
            </a:extLst>
          </p:cNvPr>
          <p:cNvSpPr/>
          <p:nvPr/>
        </p:nvSpPr>
        <p:spPr>
          <a:xfrm>
            <a:off x="5166330" y="243303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5D87F7F1-528D-E1C1-CCF8-DF62BF41F827}"/>
              </a:ext>
            </a:extLst>
          </p:cNvPr>
          <p:cNvSpPr/>
          <p:nvPr/>
        </p:nvSpPr>
        <p:spPr>
          <a:xfrm>
            <a:off x="7500796" y="241668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>
                <a:solidFill>
                  <a:schemeClr val="bg1"/>
                </a:solidFill>
                <a:latin typeface="+mn-ea"/>
              </a:rPr>
              <a:t>2.3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5D66B0-84E6-4D29-83F0-CF508039EA67}"/>
              </a:ext>
            </a:extLst>
          </p:cNvPr>
          <p:cNvSpPr txBox="1"/>
          <p:nvPr/>
        </p:nvSpPr>
        <p:spPr>
          <a:xfrm>
            <a:off x="1759001" y="2473348"/>
            <a:ext cx="3291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10.</a:t>
            </a:r>
            <a:endParaRPr lang="ko-KR" altLang="en-US" dirty="0">
              <a:latin typeface="+mn-e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C05829-E91E-BD40-D2A8-5E40C338F80A}"/>
              </a:ext>
            </a:extLst>
          </p:cNvPr>
          <p:cNvSpPr txBox="1"/>
          <p:nvPr/>
        </p:nvSpPr>
        <p:spPr>
          <a:xfrm>
            <a:off x="1694738" y="5321442"/>
            <a:ext cx="3291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09.</a:t>
            </a:r>
            <a:endParaRPr lang="ko-KR" altLang="en-US" dirty="0">
              <a:latin typeface="+mn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EF5B9D-5E44-8A80-8688-EFA2C278B009}"/>
              </a:ext>
            </a:extLst>
          </p:cNvPr>
          <p:cNvSpPr txBox="1"/>
          <p:nvPr/>
        </p:nvSpPr>
        <p:spPr>
          <a:xfrm>
            <a:off x="1694738" y="5965314"/>
            <a:ext cx="3291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08.</a:t>
            </a:r>
            <a:endParaRPr lang="ko-KR" altLang="en-US" dirty="0">
              <a:latin typeface="+mn-ea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CB4C68CA-EDF3-AC2F-149A-AAAA79D3B874}"/>
              </a:ext>
            </a:extLst>
          </p:cNvPr>
          <p:cNvSpPr/>
          <p:nvPr/>
        </p:nvSpPr>
        <p:spPr>
          <a:xfrm>
            <a:off x="8336791" y="239227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>
                <a:solidFill>
                  <a:schemeClr val="bg1"/>
                </a:solidFill>
                <a:latin typeface="+mn-ea"/>
              </a:rPr>
              <a:t>2.4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A18B524A-95C7-C58A-2D43-58EFE2CE41E2}"/>
              </a:ext>
            </a:extLst>
          </p:cNvPr>
          <p:cNvSpPr/>
          <p:nvPr/>
        </p:nvSpPr>
        <p:spPr>
          <a:xfrm>
            <a:off x="1689810" y="325948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A03A174C-DA1C-2129-B3DD-75F9B7E10984}"/>
              </a:ext>
            </a:extLst>
          </p:cNvPr>
          <p:cNvSpPr/>
          <p:nvPr/>
        </p:nvSpPr>
        <p:spPr>
          <a:xfrm>
            <a:off x="1683673" y="357422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2.6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7A544E48-DBE9-BFEF-73AD-7CD8518BBBD8}"/>
              </a:ext>
            </a:extLst>
          </p:cNvPr>
          <p:cNvSpPr/>
          <p:nvPr/>
        </p:nvSpPr>
        <p:spPr>
          <a:xfrm>
            <a:off x="1679751" y="386372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2.7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07F732A8-9B07-A839-9088-080E97A6C328}"/>
              </a:ext>
            </a:extLst>
          </p:cNvPr>
          <p:cNvSpPr/>
          <p:nvPr/>
        </p:nvSpPr>
        <p:spPr>
          <a:xfrm>
            <a:off x="1679751" y="462136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2.8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6EF2D626-7B19-8FDC-5551-3387B03C6DFE}"/>
              </a:ext>
            </a:extLst>
          </p:cNvPr>
          <p:cNvSpPr/>
          <p:nvPr/>
        </p:nvSpPr>
        <p:spPr>
          <a:xfrm>
            <a:off x="1679751" y="491519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2.9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6445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94EA4F8-229D-92AE-60C7-DBFE47B00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P-BE-OM-40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주문관리 </a:t>
            </a:r>
            <a:r>
              <a:rPr lang="en-US" altLang="ko-KR" dirty="0"/>
              <a:t>&gt; </a:t>
            </a:r>
            <a:r>
              <a:rPr lang="ko-KR" altLang="en-US" dirty="0"/>
              <a:t>스타일 숍 주문 </a:t>
            </a:r>
            <a:r>
              <a:rPr lang="en-US" altLang="ko-KR" dirty="0"/>
              <a:t>&gt; </a:t>
            </a:r>
            <a:r>
              <a:rPr lang="ko-KR" altLang="en-US" dirty="0"/>
              <a:t>주문취소관리</a:t>
            </a:r>
            <a:r>
              <a:rPr lang="en-US" altLang="ko-KR" dirty="0"/>
              <a:t>] </a:t>
            </a:r>
            <a:r>
              <a:rPr lang="ko-KR" altLang="en-US" dirty="0"/>
              <a:t>교환신청관리 상세 </a:t>
            </a:r>
            <a:r>
              <a:rPr lang="en-US" altLang="ko-KR" dirty="0"/>
              <a:t>- 2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347230"/>
              </p:ext>
            </p:extLst>
          </p:nvPr>
        </p:nvGraphicFramePr>
        <p:xfrm>
          <a:off x="9016139" y="234979"/>
          <a:ext cx="2508867" cy="696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처리사항 메모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관리자가 처리 사항을 기록시 사용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445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저장 버튼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Validation Check [2.1]</a:t>
                      </a: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Validation Check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변경된 내용이 저장되었습니다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 버튼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Confirm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변경된 내용이 저장되지 않습니다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목록으로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이동하시겠습니까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확인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목록으로 이동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변경된 내용 저장되지 않음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취소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Confirm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4464000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3F3E99E1-5193-2308-524B-2DB2EC46FFF2}"/>
              </a:ext>
            </a:extLst>
          </p:cNvPr>
          <p:cNvSpPr/>
          <p:nvPr/>
        </p:nvSpPr>
        <p:spPr>
          <a:xfrm>
            <a:off x="91268" y="1350924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72" name="모서리가 둥근 직사각형 151">
            <a:extLst>
              <a:ext uri="{FF2B5EF4-FFF2-40B4-BE49-F238E27FC236}">
                <a16:creationId xmlns:a16="http://schemas.microsoft.com/office/drawing/2014/main" id="{06A7BC3C-2246-16F9-BFD2-3FA4A7E96179}"/>
              </a:ext>
            </a:extLst>
          </p:cNvPr>
          <p:cNvSpPr/>
          <p:nvPr/>
        </p:nvSpPr>
        <p:spPr>
          <a:xfrm>
            <a:off x="3934168" y="2179682"/>
            <a:ext cx="1286223" cy="35605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저장</a:t>
            </a:r>
          </a:p>
        </p:txBody>
      </p:sp>
      <p:sp>
        <p:nvSpPr>
          <p:cNvPr id="173" name="모서리가 둥근 직사각형 152">
            <a:extLst>
              <a:ext uri="{FF2B5EF4-FFF2-40B4-BE49-F238E27FC236}">
                <a16:creationId xmlns:a16="http://schemas.microsoft.com/office/drawing/2014/main" id="{8E8DEE3F-BB4C-A7D8-B462-BAF84E466DCE}"/>
              </a:ext>
            </a:extLst>
          </p:cNvPr>
          <p:cNvSpPr/>
          <p:nvPr/>
        </p:nvSpPr>
        <p:spPr>
          <a:xfrm>
            <a:off x="5314313" y="2172078"/>
            <a:ext cx="1286223" cy="3560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sp>
        <p:nvSpPr>
          <p:cNvPr id="174" name="타원 173">
            <a:extLst>
              <a:ext uri="{FF2B5EF4-FFF2-40B4-BE49-F238E27FC236}">
                <a16:creationId xmlns:a16="http://schemas.microsoft.com/office/drawing/2014/main" id="{054D4295-7AD1-16BD-C426-4ACCDEA1909C}"/>
              </a:ext>
            </a:extLst>
          </p:cNvPr>
          <p:cNvSpPr/>
          <p:nvPr/>
        </p:nvSpPr>
        <p:spPr>
          <a:xfrm>
            <a:off x="4004852" y="226807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5" name="타원 174">
            <a:extLst>
              <a:ext uri="{FF2B5EF4-FFF2-40B4-BE49-F238E27FC236}">
                <a16:creationId xmlns:a16="http://schemas.microsoft.com/office/drawing/2014/main" id="{91BE887D-3766-22B5-3760-753509E33663}"/>
              </a:ext>
            </a:extLst>
          </p:cNvPr>
          <p:cNvSpPr/>
          <p:nvPr/>
        </p:nvSpPr>
        <p:spPr>
          <a:xfrm>
            <a:off x="5407830" y="224902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6D9A277-E77D-4E55-1F79-EDD6AC70C630}"/>
              </a:ext>
            </a:extLst>
          </p:cNvPr>
          <p:cNvSpPr/>
          <p:nvPr/>
        </p:nvSpPr>
        <p:spPr>
          <a:xfrm>
            <a:off x="1695112" y="722185"/>
            <a:ext cx="2120198" cy="200055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r>
              <a:rPr lang="ko-KR" altLang="en-US" sz="13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처리사항 메모</a:t>
            </a:r>
            <a:endParaRPr lang="en-US" altLang="ko-KR" sz="1300" spc="-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19" name="Google Shape;1067;p27">
            <a:extLst>
              <a:ext uri="{FF2B5EF4-FFF2-40B4-BE49-F238E27FC236}">
                <a16:creationId xmlns:a16="http://schemas.microsoft.com/office/drawing/2014/main" id="{9EC7748E-9CC4-0DAE-8AB2-22436CCC9BAF}"/>
              </a:ext>
            </a:extLst>
          </p:cNvPr>
          <p:cNvGrpSpPr/>
          <p:nvPr/>
        </p:nvGrpSpPr>
        <p:grpSpPr>
          <a:xfrm>
            <a:off x="1717111" y="335700"/>
            <a:ext cx="7102153" cy="248861"/>
            <a:chOff x="454585" y="453468"/>
            <a:chExt cx="8868441" cy="502040"/>
          </a:xfrm>
        </p:grpSpPr>
        <p:sp>
          <p:nvSpPr>
            <p:cNvPr id="20" name="Google Shape;1068;p27">
              <a:extLst>
                <a:ext uri="{FF2B5EF4-FFF2-40B4-BE49-F238E27FC236}">
                  <a16:creationId xmlns:a16="http://schemas.microsoft.com/office/drawing/2014/main" id="{1E427BF5-4843-2C58-0B79-B15C17A8E3BF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21" name="Google Shape;1069;p27">
              <a:extLst>
                <a:ext uri="{FF2B5EF4-FFF2-40B4-BE49-F238E27FC236}">
                  <a16:creationId xmlns:a16="http://schemas.microsoft.com/office/drawing/2014/main" id="{823D3639-E563-1F45-71F2-39D677DC1AB9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B88B982-2B63-2AEE-9886-48EEEE2F55C5}"/>
              </a:ext>
            </a:extLst>
          </p:cNvPr>
          <p:cNvSpPr/>
          <p:nvPr/>
        </p:nvSpPr>
        <p:spPr>
          <a:xfrm>
            <a:off x="7736439" y="1866506"/>
            <a:ext cx="10326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27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1,000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endParaRPr lang="ko-KR" altLang="en-US" sz="900" dirty="0">
              <a:latin typeface="+mn-ea"/>
            </a:endParaRPr>
          </a:p>
        </p:txBody>
      </p:sp>
      <p:sp>
        <p:nvSpPr>
          <p:cNvPr id="26" name="모서리가 둥근 직사각형 30">
            <a:extLst>
              <a:ext uri="{FF2B5EF4-FFF2-40B4-BE49-F238E27FC236}">
                <a16:creationId xmlns:a16="http://schemas.microsoft.com/office/drawing/2014/main" id="{DF4D83E2-18D6-6AF6-FE36-701E836F6F27}"/>
              </a:ext>
            </a:extLst>
          </p:cNvPr>
          <p:cNvSpPr/>
          <p:nvPr/>
        </p:nvSpPr>
        <p:spPr>
          <a:xfrm>
            <a:off x="1708345" y="1010629"/>
            <a:ext cx="7102153" cy="855877"/>
          </a:xfrm>
          <a:prstGeom prst="roundRect">
            <a:avLst>
              <a:gd name="adj" fmla="val 9198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맑은 고딕"/>
                <a:ea typeface="+mn-ea"/>
                <a:cs typeface="+mn-cs"/>
              </a:rPr>
              <a:t> </a:t>
            </a:r>
            <a:r>
              <a:rPr lang="en-US" altLang="ko-KR" sz="900" dirty="0">
                <a:solidFill>
                  <a:schemeClr val="tx1"/>
                </a:solidFill>
                <a:latin typeface="맑은 고딕"/>
              </a:rPr>
              <a:t>000</a:t>
            </a:r>
            <a:r>
              <a:rPr lang="ko-KR" altLang="en-US" sz="900" dirty="0">
                <a:solidFill>
                  <a:schemeClr val="tx1"/>
                </a:solidFill>
                <a:latin typeface="맑은 고딕"/>
              </a:rPr>
              <a:t> 제품은 교환이 불가하여</a:t>
            </a:r>
            <a:r>
              <a:rPr lang="en-US" altLang="ko-KR" sz="900" dirty="0">
                <a:solidFill>
                  <a:schemeClr val="tx1"/>
                </a:solidFill>
                <a:latin typeface="맑은 고딕"/>
              </a:rPr>
              <a:t>, </a:t>
            </a:r>
            <a:r>
              <a:rPr lang="ko-KR" altLang="en-US" sz="900" dirty="0">
                <a:solidFill>
                  <a:schemeClr val="tx1"/>
                </a:solidFill>
                <a:latin typeface="맑은 고딕"/>
              </a:rPr>
              <a:t>고객에게 안내함</a:t>
            </a:r>
            <a:endParaRPr lang="ko-KR" altLang="en-US" sz="900" b="0" i="0" u="none" strike="noStrike" kern="1200" dirty="0">
              <a:solidFill>
                <a:schemeClr val="tx1"/>
              </a:solidFill>
              <a:effectLst/>
              <a:latin typeface="맑은 고딕"/>
              <a:ea typeface="+mn-ea"/>
              <a:cs typeface="+mn-cs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8012F68D-D62C-22B1-E156-0185E0AEB430}"/>
              </a:ext>
            </a:extLst>
          </p:cNvPr>
          <p:cNvSpPr/>
          <p:nvPr/>
        </p:nvSpPr>
        <p:spPr>
          <a:xfrm>
            <a:off x="1501111" y="69741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EBA1162D-5712-66AE-9434-769C2E664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078707"/>
              </p:ext>
            </p:extLst>
          </p:nvPr>
        </p:nvGraphicFramePr>
        <p:xfrm>
          <a:off x="1903431" y="3213128"/>
          <a:ext cx="6645765" cy="611961"/>
        </p:xfrm>
        <a:graphic>
          <a:graphicData uri="http://schemas.openxmlformats.org/drawingml/2006/table">
            <a:tbl>
              <a:tblPr/>
              <a:tblGrid>
                <a:gridCol w="3236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1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4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예측 </a:t>
                      </a: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Action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Message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확인 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진행상태를 </a:t>
                      </a:r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처리 완료</a:t>
                      </a:r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로 변경 후 저장 시 </a:t>
                      </a:r>
                    </a:p>
                    <a:p>
                      <a:pPr algn="l" fontAlgn="ctr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교환여부의 </a:t>
                      </a:r>
                      <a:r>
                        <a:rPr lang="ko-KR" altLang="en-US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상태값이</a:t>
                      </a: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확인 전</a:t>
                      </a:r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으로 선택된 상품이 있는 경우</a:t>
                      </a:r>
                    </a:p>
                  </a:txBody>
                  <a:tcPr marL="72000" marR="7950" marT="79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Alert</a:t>
                      </a:r>
                    </a:p>
                  </a:txBody>
                  <a:tcPr marL="7950" marR="7950" marT="7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상품목록번호</a:t>
                      </a:r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}</a:t>
                      </a: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번 상품의 교환 여부를 선택해 주세요</a:t>
                      </a:r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2000" marR="7950" marT="7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Alert </a:t>
                      </a: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닫힘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타원 7">
            <a:extLst>
              <a:ext uri="{FF2B5EF4-FFF2-40B4-BE49-F238E27FC236}">
                <a16:creationId xmlns:a16="http://schemas.microsoft.com/office/drawing/2014/main" id="{330E9E3D-6696-CD1C-1167-AA8255EDFC37}"/>
              </a:ext>
            </a:extLst>
          </p:cNvPr>
          <p:cNvSpPr/>
          <p:nvPr/>
        </p:nvSpPr>
        <p:spPr>
          <a:xfrm>
            <a:off x="1791235" y="310512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9577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B935239E-F0D0-F946-8D55-568E90F63544}"/>
              </a:ext>
            </a:extLst>
          </p:cNvPr>
          <p:cNvSpPr/>
          <p:nvPr/>
        </p:nvSpPr>
        <p:spPr>
          <a:xfrm>
            <a:off x="197963" y="169683"/>
            <a:ext cx="6427179" cy="62741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524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2" name="Close Button">
            <a:extLst>
              <a:ext uri="{FF2B5EF4-FFF2-40B4-BE49-F238E27FC236}">
                <a16:creationId xmlns:a16="http://schemas.microsoft.com/office/drawing/2014/main" id="{FC2179E5-DE0F-504D-6448-F95C159A4D05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 flipV="1">
            <a:off x="5993054" y="450661"/>
            <a:ext cx="187093" cy="196092"/>
          </a:xfrm>
          <a:custGeom>
            <a:avLst/>
            <a:gdLst>
              <a:gd name="T0" fmla="*/ 254 w 254"/>
              <a:gd name="T1" fmla="*/ 0 h 254"/>
              <a:gd name="T2" fmla="*/ 0 w 254"/>
              <a:gd name="T3" fmla="*/ 254 h 254"/>
              <a:gd name="T4" fmla="*/ 0 w 254"/>
              <a:gd name="T5" fmla="*/ 0 h 254"/>
              <a:gd name="T6" fmla="*/ 254 w 254"/>
              <a:gd name="T7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" h="254">
                <a:moveTo>
                  <a:pt x="254" y="0"/>
                </a:moveTo>
                <a:lnTo>
                  <a:pt x="0" y="254"/>
                </a:lnTo>
                <a:moveTo>
                  <a:pt x="0" y="0"/>
                </a:moveTo>
                <a:lnTo>
                  <a:pt x="254" y="254"/>
                </a:lnTo>
              </a:path>
            </a:pathLst>
          </a:custGeom>
          <a:noFill/>
          <a:ln w="9525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CBCB6B-BAF8-D34B-B7B3-655D3D8D796C}"/>
              </a:ext>
            </a:extLst>
          </p:cNvPr>
          <p:cNvSpPr txBox="1"/>
          <p:nvPr/>
        </p:nvSpPr>
        <p:spPr>
          <a:xfrm>
            <a:off x="364919" y="322730"/>
            <a:ext cx="3374407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+mn-ea"/>
              </a:rPr>
              <a:t>교환주문접수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E47C37A8-5FA7-DC2E-3963-2AB5EFAA5E75}"/>
              </a:ext>
            </a:extLst>
          </p:cNvPr>
          <p:cNvCxnSpPr>
            <a:cxnSpLocks/>
          </p:cNvCxnSpPr>
          <p:nvPr/>
        </p:nvCxnSpPr>
        <p:spPr>
          <a:xfrm>
            <a:off x="426863" y="755476"/>
            <a:ext cx="596451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모서리가 둥근 직사각형 151">
            <a:extLst>
              <a:ext uri="{FF2B5EF4-FFF2-40B4-BE49-F238E27FC236}">
                <a16:creationId xmlns:a16="http://schemas.microsoft.com/office/drawing/2014/main" id="{1675C84A-0037-2F99-C850-F2F83F382F7F}"/>
              </a:ext>
            </a:extLst>
          </p:cNvPr>
          <p:cNvSpPr/>
          <p:nvPr/>
        </p:nvSpPr>
        <p:spPr>
          <a:xfrm>
            <a:off x="2141905" y="5925341"/>
            <a:ext cx="1286223" cy="35605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교환주문접수</a:t>
            </a:r>
          </a:p>
        </p:txBody>
      </p:sp>
      <p:sp>
        <p:nvSpPr>
          <p:cNvPr id="16" name="모서리가 둥근 직사각형 152">
            <a:extLst>
              <a:ext uri="{FF2B5EF4-FFF2-40B4-BE49-F238E27FC236}">
                <a16:creationId xmlns:a16="http://schemas.microsoft.com/office/drawing/2014/main" id="{47B92CEA-5C23-9F4B-7A3E-5D73D3BEFA0C}"/>
              </a:ext>
            </a:extLst>
          </p:cNvPr>
          <p:cNvSpPr/>
          <p:nvPr/>
        </p:nvSpPr>
        <p:spPr>
          <a:xfrm>
            <a:off x="3503432" y="5917712"/>
            <a:ext cx="1286223" cy="3560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F8BA5400-CEDB-4233-6BA3-6034222EE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64976"/>
              </p:ext>
            </p:extLst>
          </p:nvPr>
        </p:nvGraphicFramePr>
        <p:xfrm>
          <a:off x="398611" y="1069136"/>
          <a:ext cx="5933478" cy="4680000"/>
        </p:xfrm>
        <a:graphic>
          <a:graphicData uri="http://schemas.openxmlformats.org/drawingml/2006/table">
            <a:tbl>
              <a:tblPr/>
              <a:tblGrid>
                <a:gridCol w="364959">
                  <a:extLst>
                    <a:ext uri="{9D8B030D-6E8A-4147-A177-3AD203B41FA5}">
                      <a16:colId xmlns:a16="http://schemas.microsoft.com/office/drawing/2014/main" val="1823222224"/>
                    </a:ext>
                  </a:extLst>
                </a:gridCol>
                <a:gridCol w="876693">
                  <a:extLst>
                    <a:ext uri="{9D8B030D-6E8A-4147-A177-3AD203B41FA5}">
                      <a16:colId xmlns:a16="http://schemas.microsoft.com/office/drawing/2014/main" val="679063658"/>
                    </a:ext>
                  </a:extLst>
                </a:gridCol>
                <a:gridCol w="2969443">
                  <a:extLst>
                    <a:ext uri="{9D8B030D-6E8A-4147-A177-3AD203B41FA5}">
                      <a16:colId xmlns:a16="http://schemas.microsoft.com/office/drawing/2014/main" val="2044353787"/>
                    </a:ext>
                  </a:extLst>
                </a:gridCol>
                <a:gridCol w="1722383">
                  <a:extLst>
                    <a:ext uri="{9D8B030D-6E8A-4147-A177-3AD203B41FA5}">
                      <a16:colId xmlns:a16="http://schemas.microsoft.com/office/drawing/2014/main" val="27041654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상품 설정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수량 설정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46218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 rtl="0" fontAlgn="ctr"/>
                      <a:endParaRPr lang="ko-KR" altLang="en-US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marT="144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54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{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상품명</a:t>
                      </a: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}</a:t>
                      </a:r>
                    </a:p>
                  </a:txBody>
                  <a:tcPr marL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56614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 rtl="0" fontAlgn="ctr"/>
                      <a:endParaRPr lang="ko-KR" altLang="en-US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marT="144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400"/>
                        </a:spcAft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4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400"/>
                        </a:spcAft>
                      </a:pPr>
                      <a:r>
                        <a:rPr lang="ko-KR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자수 실크 </a:t>
                      </a:r>
                      <a:r>
                        <a:rPr lang="ko-KR" altLang="en-US" sz="10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린넨</a:t>
                      </a:r>
                      <a:r>
                        <a:rPr lang="ko-KR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 블라우스</a:t>
                      </a:r>
                      <a:endParaRPr lang="en-US" altLang="ko-KR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</a:endParaRPr>
                    </a:p>
                  </a:txBody>
                  <a:tcPr marL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481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 rtl="0" fontAlgn="ctr"/>
                      <a:endParaRPr lang="ko-KR" altLang="en-US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marT="144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400"/>
                        </a:spcAft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4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400"/>
                        </a:spcAft>
                      </a:pPr>
                      <a:r>
                        <a:rPr lang="ko-KR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자수 실크 </a:t>
                      </a:r>
                      <a:r>
                        <a:rPr lang="ko-KR" altLang="en-US" sz="10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린넨</a:t>
                      </a:r>
                      <a:r>
                        <a:rPr lang="ko-KR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 블라우스</a:t>
                      </a:r>
                      <a:endParaRPr lang="en-US" altLang="ko-KR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</a:endParaRPr>
                    </a:p>
                  </a:txBody>
                  <a:tcPr marL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52122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 rtl="0" fontAlgn="ctr"/>
                      <a:endParaRPr lang="ko-KR" altLang="en-US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marT="144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400"/>
                        </a:spcAft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4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400"/>
                        </a:spcAft>
                      </a:pPr>
                      <a:r>
                        <a:rPr lang="ko-KR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자수 실크 </a:t>
                      </a:r>
                      <a:r>
                        <a:rPr lang="ko-KR" altLang="en-US" sz="10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린넨</a:t>
                      </a:r>
                      <a:r>
                        <a:rPr lang="ko-KR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 블라우스</a:t>
                      </a:r>
                      <a:endParaRPr lang="en-US" altLang="ko-KR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</a:endParaRPr>
                    </a:p>
                  </a:txBody>
                  <a:tcPr marL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267824"/>
                  </a:ext>
                </a:extLst>
              </a:tr>
            </a:tbl>
          </a:graphicData>
        </a:graphic>
      </p:graphicFrame>
      <p:sp>
        <p:nvSpPr>
          <p:cNvPr id="30" name="모서리가 둥근 직사각형 124">
            <a:extLst>
              <a:ext uri="{FF2B5EF4-FFF2-40B4-BE49-F238E27FC236}">
                <a16:creationId xmlns:a16="http://schemas.microsoft.com/office/drawing/2014/main" id="{22C3D5C7-8D85-FED3-511C-43BBE3E9CC92}"/>
              </a:ext>
            </a:extLst>
          </p:cNvPr>
          <p:cNvSpPr/>
          <p:nvPr/>
        </p:nvSpPr>
        <p:spPr>
          <a:xfrm>
            <a:off x="495587" y="1836651"/>
            <a:ext cx="144000" cy="14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1" name="모서리가 둥근 직사각형 63">
            <a:extLst>
              <a:ext uri="{FF2B5EF4-FFF2-40B4-BE49-F238E27FC236}">
                <a16:creationId xmlns:a16="http://schemas.microsoft.com/office/drawing/2014/main" id="{8DE474D8-23C1-3517-B81D-7791CEA6EEE0}"/>
              </a:ext>
            </a:extLst>
          </p:cNvPr>
          <p:cNvSpPr/>
          <p:nvPr/>
        </p:nvSpPr>
        <p:spPr>
          <a:xfrm>
            <a:off x="1792318" y="1722632"/>
            <a:ext cx="1915305" cy="283055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A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형 </a:t>
            </a:r>
          </a:p>
        </p:txBody>
      </p:sp>
      <p:sp>
        <p:nvSpPr>
          <p:cNvPr id="32" name="Chevron">
            <a:extLst>
              <a:ext uri="{FF2B5EF4-FFF2-40B4-BE49-F238E27FC236}">
                <a16:creationId xmlns:a16="http://schemas.microsoft.com/office/drawing/2014/main" id="{23AC4B63-627A-F6A2-0A7B-8982B76B66C2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3498451" y="1833711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33" name="모서리가 둥근 직사각형 63">
            <a:extLst>
              <a:ext uri="{FF2B5EF4-FFF2-40B4-BE49-F238E27FC236}">
                <a16:creationId xmlns:a16="http://schemas.microsoft.com/office/drawing/2014/main" id="{EC640E15-6A2C-6418-61B0-D5062B0C46DD}"/>
              </a:ext>
            </a:extLst>
          </p:cNvPr>
          <p:cNvSpPr/>
          <p:nvPr/>
        </p:nvSpPr>
        <p:spPr>
          <a:xfrm>
            <a:off x="1792318" y="2081944"/>
            <a:ext cx="1915305" cy="283055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블랙 </a:t>
            </a:r>
          </a:p>
        </p:txBody>
      </p:sp>
      <p:sp>
        <p:nvSpPr>
          <p:cNvPr id="34" name="Chevron">
            <a:extLst>
              <a:ext uri="{FF2B5EF4-FFF2-40B4-BE49-F238E27FC236}">
                <a16:creationId xmlns:a16="http://schemas.microsoft.com/office/drawing/2014/main" id="{45059A06-05BF-B71D-72D7-E6843AEBE79A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3498451" y="2193023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EF8FD1F-B168-4B55-EB76-6B289106EE41}"/>
              </a:ext>
            </a:extLst>
          </p:cNvPr>
          <p:cNvGrpSpPr/>
          <p:nvPr/>
        </p:nvGrpSpPr>
        <p:grpSpPr>
          <a:xfrm>
            <a:off x="867588" y="1488858"/>
            <a:ext cx="708502" cy="857287"/>
            <a:chOff x="2469932" y="3943754"/>
            <a:chExt cx="708502" cy="857287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73944B9B-7535-3FE3-22C2-FFD85C7C95EA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CE121D76-F11D-197B-ED17-489D7F0DF10D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DADF147A-CED1-5AEB-D19B-081D0C16DA10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>
                <a:extLst>
                  <a:ext uri="{FF2B5EF4-FFF2-40B4-BE49-F238E27FC236}">
                    <a16:creationId xmlns:a16="http://schemas.microsoft.com/office/drawing/2014/main" id="{E6A84CCC-0D22-C341-BC45-A889A14DA514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C21C455-E09F-9C18-D410-DE2F0C453D22}"/>
                </a:ext>
              </a:extLst>
            </p:cNvPr>
            <p:cNvSpPr txBox="1"/>
            <p:nvPr/>
          </p:nvSpPr>
          <p:spPr>
            <a:xfrm>
              <a:off x="2534933" y="4216861"/>
              <a:ext cx="57530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{</a:t>
              </a: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리스트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이미지</a:t>
              </a: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}</a:t>
              </a:r>
            </a:p>
          </p:txBody>
        </p:sp>
      </p:grpSp>
      <p:sp>
        <p:nvSpPr>
          <p:cNvPr id="41" name="모서리가 둥근 직사각형 63">
            <a:extLst>
              <a:ext uri="{FF2B5EF4-FFF2-40B4-BE49-F238E27FC236}">
                <a16:creationId xmlns:a16="http://schemas.microsoft.com/office/drawing/2014/main" id="{F354ACD9-41D6-44DA-224A-1DC328E5F740}"/>
              </a:ext>
            </a:extLst>
          </p:cNvPr>
          <p:cNvSpPr/>
          <p:nvPr/>
        </p:nvSpPr>
        <p:spPr>
          <a:xfrm>
            <a:off x="5500835" y="1854224"/>
            <a:ext cx="224157" cy="213764"/>
          </a:xfrm>
          <a:prstGeom prst="roundRect">
            <a:avLst>
              <a:gd name="adj" fmla="val 13192"/>
            </a:avLst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+</a:t>
            </a:r>
            <a:endParaRPr lang="ko-KR" altLang="en-US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2" name="모서리가 둥근 직사각형 63">
            <a:extLst>
              <a:ext uri="{FF2B5EF4-FFF2-40B4-BE49-F238E27FC236}">
                <a16:creationId xmlns:a16="http://schemas.microsoft.com/office/drawing/2014/main" id="{9953E33C-DBB6-CA75-704C-15D4EEA3964B}"/>
              </a:ext>
            </a:extLst>
          </p:cNvPr>
          <p:cNvSpPr/>
          <p:nvPr/>
        </p:nvSpPr>
        <p:spPr>
          <a:xfrm>
            <a:off x="4970687" y="1819579"/>
            <a:ext cx="443069" cy="283055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1</a:t>
            </a:r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3" name="모서리가 둥근 직사각형 63">
            <a:extLst>
              <a:ext uri="{FF2B5EF4-FFF2-40B4-BE49-F238E27FC236}">
                <a16:creationId xmlns:a16="http://schemas.microsoft.com/office/drawing/2014/main" id="{D68AF2BD-3876-3F13-98EE-8C2AEF79F159}"/>
              </a:ext>
            </a:extLst>
          </p:cNvPr>
          <p:cNvSpPr/>
          <p:nvPr/>
        </p:nvSpPr>
        <p:spPr>
          <a:xfrm>
            <a:off x="5767075" y="1854224"/>
            <a:ext cx="224157" cy="213764"/>
          </a:xfrm>
          <a:prstGeom prst="roundRect">
            <a:avLst>
              <a:gd name="adj" fmla="val 13192"/>
            </a:avLst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-</a:t>
            </a:r>
            <a:endParaRPr lang="ko-KR" altLang="en-US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4" name="모서리가 둥근 직사각형 124">
            <a:extLst>
              <a:ext uri="{FF2B5EF4-FFF2-40B4-BE49-F238E27FC236}">
                <a16:creationId xmlns:a16="http://schemas.microsoft.com/office/drawing/2014/main" id="{6D36E5F0-99F0-DB05-04F8-65B07A00085F}"/>
              </a:ext>
            </a:extLst>
          </p:cNvPr>
          <p:cNvSpPr/>
          <p:nvPr/>
        </p:nvSpPr>
        <p:spPr>
          <a:xfrm>
            <a:off x="495587" y="1189759"/>
            <a:ext cx="144000" cy="14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5" name="모서리가 둥근 직사각형 124">
            <a:extLst>
              <a:ext uri="{FF2B5EF4-FFF2-40B4-BE49-F238E27FC236}">
                <a16:creationId xmlns:a16="http://schemas.microsoft.com/office/drawing/2014/main" id="{7104D584-6F12-945A-C27E-B683D92146DD}"/>
              </a:ext>
            </a:extLst>
          </p:cNvPr>
          <p:cNvSpPr/>
          <p:nvPr/>
        </p:nvSpPr>
        <p:spPr>
          <a:xfrm>
            <a:off x="495587" y="2949631"/>
            <a:ext cx="144000" cy="14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6" name="모서리가 둥근 직사각형 63">
            <a:extLst>
              <a:ext uri="{FF2B5EF4-FFF2-40B4-BE49-F238E27FC236}">
                <a16:creationId xmlns:a16="http://schemas.microsoft.com/office/drawing/2014/main" id="{A530C0CA-F283-283F-653A-1EAABA5D6AB4}"/>
              </a:ext>
            </a:extLst>
          </p:cNvPr>
          <p:cNvSpPr/>
          <p:nvPr/>
        </p:nvSpPr>
        <p:spPr>
          <a:xfrm>
            <a:off x="1792318" y="2835612"/>
            <a:ext cx="1915305" cy="283055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B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형 </a:t>
            </a:r>
          </a:p>
        </p:txBody>
      </p:sp>
      <p:sp>
        <p:nvSpPr>
          <p:cNvPr id="47" name="Chevron">
            <a:extLst>
              <a:ext uri="{FF2B5EF4-FFF2-40B4-BE49-F238E27FC236}">
                <a16:creationId xmlns:a16="http://schemas.microsoft.com/office/drawing/2014/main" id="{DDDD3C6F-E8A6-8166-5C93-5FC749DEDD9E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3498451" y="2946691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48" name="모서리가 둥근 직사각형 63">
            <a:extLst>
              <a:ext uri="{FF2B5EF4-FFF2-40B4-BE49-F238E27FC236}">
                <a16:creationId xmlns:a16="http://schemas.microsoft.com/office/drawing/2014/main" id="{8847F991-CA4D-0039-EB95-14AE799ED9D2}"/>
              </a:ext>
            </a:extLst>
          </p:cNvPr>
          <p:cNvSpPr/>
          <p:nvPr/>
        </p:nvSpPr>
        <p:spPr>
          <a:xfrm>
            <a:off x="1792318" y="3194924"/>
            <a:ext cx="1915305" cy="283055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레드 </a:t>
            </a:r>
          </a:p>
        </p:txBody>
      </p:sp>
      <p:sp>
        <p:nvSpPr>
          <p:cNvPr id="49" name="Chevron">
            <a:extLst>
              <a:ext uri="{FF2B5EF4-FFF2-40B4-BE49-F238E27FC236}">
                <a16:creationId xmlns:a16="http://schemas.microsoft.com/office/drawing/2014/main" id="{D272035B-85A9-E166-4A3B-E9A64B9CA9E8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3498451" y="3306003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4D7F7F95-315B-0039-CDA1-4B20B97201A8}"/>
              </a:ext>
            </a:extLst>
          </p:cNvPr>
          <p:cNvGrpSpPr/>
          <p:nvPr/>
        </p:nvGrpSpPr>
        <p:grpSpPr>
          <a:xfrm>
            <a:off x="867588" y="2601838"/>
            <a:ext cx="708502" cy="857287"/>
            <a:chOff x="2469932" y="3943754"/>
            <a:chExt cx="708502" cy="857287"/>
          </a:xfrm>
        </p:grpSpPr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CB118A10-F05F-0A56-C84E-979BD48CBC45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53" name="직사각형 52">
                <a:extLst>
                  <a:ext uri="{FF2B5EF4-FFF2-40B4-BE49-F238E27FC236}">
                    <a16:creationId xmlns:a16="http://schemas.microsoft.com/office/drawing/2014/main" id="{35FD8704-E979-E5A8-2D39-A33C510BA481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54" name="직선 연결선 53">
                <a:extLst>
                  <a:ext uri="{FF2B5EF4-FFF2-40B4-BE49-F238E27FC236}">
                    <a16:creationId xmlns:a16="http://schemas.microsoft.com/office/drawing/2014/main" id="{41920560-A7E4-3300-900E-CA0324BFEBA1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54">
                <a:extLst>
                  <a:ext uri="{FF2B5EF4-FFF2-40B4-BE49-F238E27FC236}">
                    <a16:creationId xmlns:a16="http://schemas.microsoft.com/office/drawing/2014/main" id="{126047A5-5DAB-705A-6DF7-8345D7F2430D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053E852-98C7-E922-116E-49BC22B8285E}"/>
                </a:ext>
              </a:extLst>
            </p:cNvPr>
            <p:cNvSpPr txBox="1"/>
            <p:nvPr/>
          </p:nvSpPr>
          <p:spPr>
            <a:xfrm>
              <a:off x="2534933" y="4216861"/>
              <a:ext cx="57530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{</a:t>
              </a: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리스트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이미지</a:t>
              </a: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}</a:t>
              </a:r>
            </a:p>
          </p:txBody>
        </p:sp>
      </p:grpSp>
      <p:sp>
        <p:nvSpPr>
          <p:cNvPr id="56" name="모서리가 둥근 직사각형 63">
            <a:extLst>
              <a:ext uri="{FF2B5EF4-FFF2-40B4-BE49-F238E27FC236}">
                <a16:creationId xmlns:a16="http://schemas.microsoft.com/office/drawing/2014/main" id="{297D6A27-3E2E-CE1F-982C-A881D76B8565}"/>
              </a:ext>
            </a:extLst>
          </p:cNvPr>
          <p:cNvSpPr/>
          <p:nvPr/>
        </p:nvSpPr>
        <p:spPr>
          <a:xfrm>
            <a:off x="5500835" y="2967204"/>
            <a:ext cx="224157" cy="213764"/>
          </a:xfrm>
          <a:prstGeom prst="roundRect">
            <a:avLst>
              <a:gd name="adj" fmla="val 13192"/>
            </a:avLst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+</a:t>
            </a:r>
            <a:endParaRPr lang="ko-KR" altLang="en-US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7" name="모서리가 둥근 직사각형 63">
            <a:extLst>
              <a:ext uri="{FF2B5EF4-FFF2-40B4-BE49-F238E27FC236}">
                <a16:creationId xmlns:a16="http://schemas.microsoft.com/office/drawing/2014/main" id="{C9499E7B-2231-1223-20C4-732E9B0E1B32}"/>
              </a:ext>
            </a:extLst>
          </p:cNvPr>
          <p:cNvSpPr/>
          <p:nvPr/>
        </p:nvSpPr>
        <p:spPr>
          <a:xfrm>
            <a:off x="4970687" y="2932559"/>
            <a:ext cx="443069" cy="283055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1</a:t>
            </a:r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8" name="모서리가 둥근 직사각형 63">
            <a:extLst>
              <a:ext uri="{FF2B5EF4-FFF2-40B4-BE49-F238E27FC236}">
                <a16:creationId xmlns:a16="http://schemas.microsoft.com/office/drawing/2014/main" id="{E2026FCF-F1B7-0562-0912-6DEBA098EC2C}"/>
              </a:ext>
            </a:extLst>
          </p:cNvPr>
          <p:cNvSpPr/>
          <p:nvPr/>
        </p:nvSpPr>
        <p:spPr>
          <a:xfrm>
            <a:off x="5767075" y="2967204"/>
            <a:ext cx="224157" cy="213764"/>
          </a:xfrm>
          <a:prstGeom prst="roundRect">
            <a:avLst>
              <a:gd name="adj" fmla="val 13192"/>
            </a:avLst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-</a:t>
            </a:r>
            <a:endParaRPr lang="ko-KR" altLang="en-US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9" name="모서리가 둥근 직사각형 124">
            <a:extLst>
              <a:ext uri="{FF2B5EF4-FFF2-40B4-BE49-F238E27FC236}">
                <a16:creationId xmlns:a16="http://schemas.microsoft.com/office/drawing/2014/main" id="{1774C6FC-2AA9-BCE1-2526-9CDD764957DB}"/>
              </a:ext>
            </a:extLst>
          </p:cNvPr>
          <p:cNvSpPr/>
          <p:nvPr/>
        </p:nvSpPr>
        <p:spPr>
          <a:xfrm>
            <a:off x="495190" y="4044221"/>
            <a:ext cx="144000" cy="14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60" name="모서리가 둥근 직사각형 63">
            <a:extLst>
              <a:ext uri="{FF2B5EF4-FFF2-40B4-BE49-F238E27FC236}">
                <a16:creationId xmlns:a16="http://schemas.microsoft.com/office/drawing/2014/main" id="{3A3DCC93-BD24-F8B8-365D-29B4919F8982}"/>
              </a:ext>
            </a:extLst>
          </p:cNvPr>
          <p:cNvSpPr/>
          <p:nvPr/>
        </p:nvSpPr>
        <p:spPr>
          <a:xfrm>
            <a:off x="1791921" y="3930202"/>
            <a:ext cx="1915305" cy="283055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형 </a:t>
            </a:r>
          </a:p>
        </p:txBody>
      </p:sp>
      <p:sp>
        <p:nvSpPr>
          <p:cNvPr id="61" name="Chevron">
            <a:extLst>
              <a:ext uri="{FF2B5EF4-FFF2-40B4-BE49-F238E27FC236}">
                <a16:creationId xmlns:a16="http://schemas.microsoft.com/office/drawing/2014/main" id="{3EBC39A9-1B1F-EE25-04F5-648DE8FE137A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3498054" y="4041281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62" name="모서리가 둥근 직사각형 63">
            <a:extLst>
              <a:ext uri="{FF2B5EF4-FFF2-40B4-BE49-F238E27FC236}">
                <a16:creationId xmlns:a16="http://schemas.microsoft.com/office/drawing/2014/main" id="{5246CC45-E8E0-D98E-8081-8F31F48CB6A2}"/>
              </a:ext>
            </a:extLst>
          </p:cNvPr>
          <p:cNvSpPr/>
          <p:nvPr/>
        </p:nvSpPr>
        <p:spPr>
          <a:xfrm>
            <a:off x="1791921" y="4289514"/>
            <a:ext cx="1915305" cy="283055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화이트</a:t>
            </a:r>
          </a:p>
        </p:txBody>
      </p:sp>
      <p:sp>
        <p:nvSpPr>
          <p:cNvPr id="63" name="Chevron">
            <a:extLst>
              <a:ext uri="{FF2B5EF4-FFF2-40B4-BE49-F238E27FC236}">
                <a16:creationId xmlns:a16="http://schemas.microsoft.com/office/drawing/2014/main" id="{95EE16CE-65B7-8DE5-6FFF-1ACDC9F9BDF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3498054" y="4400593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6556B6E2-4904-5730-5FB3-F31B69012BA4}"/>
              </a:ext>
            </a:extLst>
          </p:cNvPr>
          <p:cNvGrpSpPr/>
          <p:nvPr/>
        </p:nvGrpSpPr>
        <p:grpSpPr>
          <a:xfrm>
            <a:off x="867191" y="3696428"/>
            <a:ext cx="708502" cy="857287"/>
            <a:chOff x="2469932" y="3943754"/>
            <a:chExt cx="708502" cy="857287"/>
          </a:xfrm>
        </p:grpSpPr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C45030FB-A78F-AEA6-0A77-132553596D8B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67" name="직사각형 66">
                <a:extLst>
                  <a:ext uri="{FF2B5EF4-FFF2-40B4-BE49-F238E27FC236}">
                    <a16:creationId xmlns:a16="http://schemas.microsoft.com/office/drawing/2014/main" id="{28646CA9-6B51-5517-3E1B-AB096626F7CF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68" name="직선 연결선 67">
                <a:extLst>
                  <a:ext uri="{FF2B5EF4-FFF2-40B4-BE49-F238E27FC236}">
                    <a16:creationId xmlns:a16="http://schemas.microsoft.com/office/drawing/2014/main" id="{617BA2FB-C928-626A-9797-B224676C9BF8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68">
                <a:extLst>
                  <a:ext uri="{FF2B5EF4-FFF2-40B4-BE49-F238E27FC236}">
                    <a16:creationId xmlns:a16="http://schemas.microsoft.com/office/drawing/2014/main" id="{7013DFCE-DE6B-32B6-D177-A6CEFBF6740D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0715928-9387-642F-B58A-851CAAF3F9B5}"/>
                </a:ext>
              </a:extLst>
            </p:cNvPr>
            <p:cNvSpPr txBox="1"/>
            <p:nvPr/>
          </p:nvSpPr>
          <p:spPr>
            <a:xfrm>
              <a:off x="2534933" y="4216861"/>
              <a:ext cx="57530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{</a:t>
              </a: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리스트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이미지</a:t>
              </a: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}</a:t>
              </a:r>
            </a:p>
          </p:txBody>
        </p:sp>
      </p:grpSp>
      <p:sp>
        <p:nvSpPr>
          <p:cNvPr id="70" name="모서리가 둥근 직사각형 63">
            <a:extLst>
              <a:ext uri="{FF2B5EF4-FFF2-40B4-BE49-F238E27FC236}">
                <a16:creationId xmlns:a16="http://schemas.microsoft.com/office/drawing/2014/main" id="{D818C623-20AE-3893-9E53-BC4445A764C6}"/>
              </a:ext>
            </a:extLst>
          </p:cNvPr>
          <p:cNvSpPr/>
          <p:nvPr/>
        </p:nvSpPr>
        <p:spPr>
          <a:xfrm>
            <a:off x="5500438" y="4061794"/>
            <a:ext cx="224157" cy="213764"/>
          </a:xfrm>
          <a:prstGeom prst="roundRect">
            <a:avLst>
              <a:gd name="adj" fmla="val 13192"/>
            </a:avLst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+</a:t>
            </a:r>
            <a:endParaRPr lang="ko-KR" altLang="en-US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1" name="모서리가 둥근 직사각형 63">
            <a:extLst>
              <a:ext uri="{FF2B5EF4-FFF2-40B4-BE49-F238E27FC236}">
                <a16:creationId xmlns:a16="http://schemas.microsoft.com/office/drawing/2014/main" id="{B60105DF-461C-62C0-6FFD-F08AED7FFF3B}"/>
              </a:ext>
            </a:extLst>
          </p:cNvPr>
          <p:cNvSpPr/>
          <p:nvPr/>
        </p:nvSpPr>
        <p:spPr>
          <a:xfrm>
            <a:off x="4970290" y="4027149"/>
            <a:ext cx="443069" cy="283055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1</a:t>
            </a:r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72" name="모서리가 둥근 직사각형 63">
            <a:extLst>
              <a:ext uri="{FF2B5EF4-FFF2-40B4-BE49-F238E27FC236}">
                <a16:creationId xmlns:a16="http://schemas.microsoft.com/office/drawing/2014/main" id="{F79E2EEB-3544-8B21-F894-22050E4E96A2}"/>
              </a:ext>
            </a:extLst>
          </p:cNvPr>
          <p:cNvSpPr/>
          <p:nvPr/>
        </p:nvSpPr>
        <p:spPr>
          <a:xfrm>
            <a:off x="5766678" y="4061794"/>
            <a:ext cx="224157" cy="213764"/>
          </a:xfrm>
          <a:prstGeom prst="roundRect">
            <a:avLst>
              <a:gd name="adj" fmla="val 13192"/>
            </a:avLst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-</a:t>
            </a:r>
            <a:endParaRPr lang="ko-KR" altLang="en-US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3" name="모서리가 둥근 직사각형 124">
            <a:extLst>
              <a:ext uri="{FF2B5EF4-FFF2-40B4-BE49-F238E27FC236}">
                <a16:creationId xmlns:a16="http://schemas.microsoft.com/office/drawing/2014/main" id="{E7BB8D98-41E8-0B6F-0C2A-46A8E3A04F2B}"/>
              </a:ext>
            </a:extLst>
          </p:cNvPr>
          <p:cNvSpPr/>
          <p:nvPr/>
        </p:nvSpPr>
        <p:spPr>
          <a:xfrm>
            <a:off x="488898" y="5120421"/>
            <a:ext cx="144000" cy="14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74" name="모서리가 둥근 직사각형 63">
            <a:extLst>
              <a:ext uri="{FF2B5EF4-FFF2-40B4-BE49-F238E27FC236}">
                <a16:creationId xmlns:a16="http://schemas.microsoft.com/office/drawing/2014/main" id="{7E6E838E-E304-0AAD-7F61-A0C20D54F371}"/>
              </a:ext>
            </a:extLst>
          </p:cNvPr>
          <p:cNvSpPr/>
          <p:nvPr/>
        </p:nvSpPr>
        <p:spPr>
          <a:xfrm>
            <a:off x="1785629" y="5006402"/>
            <a:ext cx="1915305" cy="283055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D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형 </a:t>
            </a:r>
          </a:p>
        </p:txBody>
      </p:sp>
      <p:sp>
        <p:nvSpPr>
          <p:cNvPr id="75" name="Chevron">
            <a:extLst>
              <a:ext uri="{FF2B5EF4-FFF2-40B4-BE49-F238E27FC236}">
                <a16:creationId xmlns:a16="http://schemas.microsoft.com/office/drawing/2014/main" id="{2F5B013E-A664-837D-D095-8C9019EB358C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3491762" y="5117481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76" name="모서리가 둥근 직사각형 63">
            <a:extLst>
              <a:ext uri="{FF2B5EF4-FFF2-40B4-BE49-F238E27FC236}">
                <a16:creationId xmlns:a16="http://schemas.microsoft.com/office/drawing/2014/main" id="{BE674F97-632B-D9AE-9124-580749F60C9D}"/>
              </a:ext>
            </a:extLst>
          </p:cNvPr>
          <p:cNvSpPr/>
          <p:nvPr/>
        </p:nvSpPr>
        <p:spPr>
          <a:xfrm>
            <a:off x="1785629" y="5365714"/>
            <a:ext cx="1915305" cy="283055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블랙 </a:t>
            </a:r>
          </a:p>
        </p:txBody>
      </p:sp>
      <p:sp>
        <p:nvSpPr>
          <p:cNvPr id="77" name="Chevron">
            <a:extLst>
              <a:ext uri="{FF2B5EF4-FFF2-40B4-BE49-F238E27FC236}">
                <a16:creationId xmlns:a16="http://schemas.microsoft.com/office/drawing/2014/main" id="{61071CAA-05C2-4B66-75A3-045304ECD6DF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3491762" y="5476793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4E4670B5-3709-D4F2-7AC5-B6154953BD5E}"/>
              </a:ext>
            </a:extLst>
          </p:cNvPr>
          <p:cNvGrpSpPr/>
          <p:nvPr/>
        </p:nvGrpSpPr>
        <p:grpSpPr>
          <a:xfrm>
            <a:off x="860899" y="4772628"/>
            <a:ext cx="708502" cy="857287"/>
            <a:chOff x="2469932" y="3943754"/>
            <a:chExt cx="708502" cy="857287"/>
          </a:xfrm>
        </p:grpSpPr>
        <p:grpSp>
          <p:nvGrpSpPr>
            <p:cNvPr id="79" name="그룹 78">
              <a:extLst>
                <a:ext uri="{FF2B5EF4-FFF2-40B4-BE49-F238E27FC236}">
                  <a16:creationId xmlns:a16="http://schemas.microsoft.com/office/drawing/2014/main" id="{787287D5-DA7B-E37B-2A74-BE82CED0ECA7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81" name="직사각형 80">
                <a:extLst>
                  <a:ext uri="{FF2B5EF4-FFF2-40B4-BE49-F238E27FC236}">
                    <a16:creationId xmlns:a16="http://schemas.microsoft.com/office/drawing/2014/main" id="{4D0A4A01-6127-EB4C-BF29-3D87B10A20D3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82" name="직선 연결선 81">
                <a:extLst>
                  <a:ext uri="{FF2B5EF4-FFF2-40B4-BE49-F238E27FC236}">
                    <a16:creationId xmlns:a16="http://schemas.microsoft.com/office/drawing/2014/main" id="{CB35107D-75C9-61E0-2FD2-DFE8586FD50E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직선 연결선 82">
                <a:extLst>
                  <a:ext uri="{FF2B5EF4-FFF2-40B4-BE49-F238E27FC236}">
                    <a16:creationId xmlns:a16="http://schemas.microsoft.com/office/drawing/2014/main" id="{15ED1BFB-10B5-9FCF-9FE2-D6818F3D4EA9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EFCA403-470D-38E2-022B-4DB91497CB3B}"/>
                </a:ext>
              </a:extLst>
            </p:cNvPr>
            <p:cNvSpPr txBox="1"/>
            <p:nvPr/>
          </p:nvSpPr>
          <p:spPr>
            <a:xfrm>
              <a:off x="2534933" y="4216861"/>
              <a:ext cx="57530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{</a:t>
              </a: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리스트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이미지</a:t>
              </a: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}</a:t>
              </a:r>
            </a:p>
          </p:txBody>
        </p:sp>
      </p:grpSp>
      <p:sp>
        <p:nvSpPr>
          <p:cNvPr id="84" name="모서리가 둥근 직사각형 63">
            <a:extLst>
              <a:ext uri="{FF2B5EF4-FFF2-40B4-BE49-F238E27FC236}">
                <a16:creationId xmlns:a16="http://schemas.microsoft.com/office/drawing/2014/main" id="{81F7EBCC-E5FD-5A93-F2B6-A7252D2964D7}"/>
              </a:ext>
            </a:extLst>
          </p:cNvPr>
          <p:cNvSpPr/>
          <p:nvPr/>
        </p:nvSpPr>
        <p:spPr>
          <a:xfrm>
            <a:off x="5494146" y="5137994"/>
            <a:ext cx="224157" cy="213764"/>
          </a:xfrm>
          <a:prstGeom prst="roundRect">
            <a:avLst>
              <a:gd name="adj" fmla="val 13192"/>
            </a:avLst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+</a:t>
            </a:r>
            <a:endParaRPr lang="ko-KR" altLang="en-US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5" name="모서리가 둥근 직사각형 63">
            <a:extLst>
              <a:ext uri="{FF2B5EF4-FFF2-40B4-BE49-F238E27FC236}">
                <a16:creationId xmlns:a16="http://schemas.microsoft.com/office/drawing/2014/main" id="{F4B67560-6507-B1FB-15D6-98AC1C579B83}"/>
              </a:ext>
            </a:extLst>
          </p:cNvPr>
          <p:cNvSpPr/>
          <p:nvPr/>
        </p:nvSpPr>
        <p:spPr>
          <a:xfrm>
            <a:off x="4963998" y="5103349"/>
            <a:ext cx="443069" cy="283055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1</a:t>
            </a:r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86" name="모서리가 둥근 직사각형 63">
            <a:extLst>
              <a:ext uri="{FF2B5EF4-FFF2-40B4-BE49-F238E27FC236}">
                <a16:creationId xmlns:a16="http://schemas.microsoft.com/office/drawing/2014/main" id="{C4EC5619-C5D9-69D3-4DDF-62E4B8626134}"/>
              </a:ext>
            </a:extLst>
          </p:cNvPr>
          <p:cNvSpPr/>
          <p:nvPr/>
        </p:nvSpPr>
        <p:spPr>
          <a:xfrm>
            <a:off x="5760386" y="5137994"/>
            <a:ext cx="224157" cy="213764"/>
          </a:xfrm>
          <a:prstGeom prst="roundRect">
            <a:avLst>
              <a:gd name="adj" fmla="val 13192"/>
            </a:avLst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-</a:t>
            </a:r>
            <a:endParaRPr lang="ko-KR" altLang="en-US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7" name="모서리가 둥근 직사각형 30">
            <a:extLst>
              <a:ext uri="{FF2B5EF4-FFF2-40B4-BE49-F238E27FC236}">
                <a16:creationId xmlns:a16="http://schemas.microsoft.com/office/drawing/2014/main" id="{C3254773-CD3F-BC7B-F26F-64170AC5903A}"/>
              </a:ext>
            </a:extLst>
          </p:cNvPr>
          <p:cNvSpPr/>
          <p:nvPr/>
        </p:nvSpPr>
        <p:spPr>
          <a:xfrm>
            <a:off x="6397090" y="5127067"/>
            <a:ext cx="45719" cy="576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ko-KR" altLang="en-US" sz="900" b="0" i="0" u="none" strike="noStrike" kern="1200" dirty="0">
              <a:solidFill>
                <a:schemeClr val="tx1"/>
              </a:solidFill>
              <a:effectLst/>
              <a:latin typeface="맑은 고딕"/>
              <a:ea typeface="+mn-ea"/>
              <a:cs typeface="+mn-cs"/>
            </a:endParaRP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FC78A20E-DA65-F344-0DBE-B5542F2F6B3F}"/>
              </a:ext>
            </a:extLst>
          </p:cNvPr>
          <p:cNvSpPr/>
          <p:nvPr/>
        </p:nvSpPr>
        <p:spPr>
          <a:xfrm>
            <a:off x="355568" y="831081"/>
            <a:ext cx="3393108" cy="15388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r>
              <a:rPr lang="ko-KR" altLang="en-US" sz="1000" spc="-100" dirty="0">
                <a:latin typeface="+mn-ea"/>
              </a:rPr>
              <a:t>교환 처리 상태가 </a:t>
            </a:r>
            <a:r>
              <a:rPr lang="en-US" altLang="ko-KR" sz="1000" spc="-100" dirty="0">
                <a:latin typeface="+mn-ea"/>
              </a:rPr>
              <a:t>‘</a:t>
            </a:r>
            <a:r>
              <a:rPr lang="ko-KR" altLang="en-US" sz="1000" spc="-100" dirty="0">
                <a:latin typeface="+mn-ea"/>
              </a:rPr>
              <a:t>교환확정</a:t>
            </a:r>
            <a:r>
              <a:rPr lang="en-US" altLang="ko-KR" sz="1000" spc="-100" dirty="0">
                <a:latin typeface="+mn-ea"/>
              </a:rPr>
              <a:t>’</a:t>
            </a:r>
            <a:r>
              <a:rPr lang="ko-KR" altLang="en-US" sz="1000" spc="-100" dirty="0">
                <a:latin typeface="+mn-ea"/>
              </a:rPr>
              <a:t> 인 사항만 목록에 표기 됩니다</a:t>
            </a:r>
            <a:r>
              <a:rPr lang="en-US" altLang="ko-KR" sz="1000" spc="-100" dirty="0">
                <a:latin typeface="+mn-ea"/>
              </a:rPr>
              <a:t>.</a:t>
            </a:r>
            <a:r>
              <a:rPr lang="ko-KR" altLang="en-US" sz="1000" spc="-100" dirty="0">
                <a:latin typeface="+mn-ea"/>
              </a:rPr>
              <a:t> </a:t>
            </a:r>
            <a:endParaRPr lang="en-US" altLang="ko-KR" sz="1000" spc="-1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192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62493DF9-79BA-4E6B-980F-2A6462D7D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748406"/>
              </p:ext>
            </p:extLst>
          </p:nvPr>
        </p:nvGraphicFramePr>
        <p:xfrm>
          <a:off x="619124" y="1816840"/>
          <a:ext cx="10239375" cy="2968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114">
                  <a:extLst>
                    <a:ext uri="{9D8B030D-6E8A-4147-A177-3AD203B41FA5}">
                      <a16:colId xmlns:a16="http://schemas.microsoft.com/office/drawing/2014/main" val="4045657913"/>
                    </a:ext>
                  </a:extLst>
                </a:gridCol>
                <a:gridCol w="1345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1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2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</a:rPr>
                        <a:t>버전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</a:rPr>
                        <a:t>일자</a:t>
                      </a: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</a:rPr>
                        <a:t>각 버전 주요 변경 사항 </a:t>
                      </a: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</a:rPr>
                        <a:t>이력</a:t>
                      </a: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</a:rPr>
                        <a:t>)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</a:rPr>
                        <a:t>작성자</a:t>
                      </a: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맑은 고딕" panose="020B0503020000020004" pitchFamily="50" charset="-127"/>
                        </a:rPr>
                        <a:t>0.1</a:t>
                      </a:r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>
                          <a:latin typeface="맑은 고딕" panose="020B0503020000020004" pitchFamily="50" charset="-127"/>
                        </a:rPr>
                        <a:t>2023-01-10</a:t>
                      </a:r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latin typeface="맑은 고딕" panose="020B0503020000020004" pitchFamily="50" charset="-127"/>
                        </a:rPr>
                        <a:t>초안 작성</a:t>
                      </a: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맑은 고딕" panose="020B0503020000020004" pitchFamily="50" charset="-127"/>
                        </a:rPr>
                        <a:t>이정원</a:t>
                      </a: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2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맑은 고딕" panose="020B0503020000020004" pitchFamily="50" charset="-127"/>
                        </a:rPr>
                        <a:t>0.2</a:t>
                      </a:r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맑은 고딕" panose="020B0503020000020004" pitchFamily="50" charset="-127"/>
                        </a:rPr>
                        <a:t>2023-02-15</a:t>
                      </a:r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>
                          <a:latin typeface="맑은 고딕" panose="020B0503020000020004" pitchFamily="50" charset="-127"/>
                        </a:rPr>
                        <a:t>스타일 숍</a:t>
                      </a:r>
                      <a:r>
                        <a:rPr lang="en-US" altLang="ko-KR" sz="900">
                          <a:latin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dirty="0">
                          <a:latin typeface="맑은 고딕" panose="020B0503020000020004" pitchFamily="50" charset="-127"/>
                        </a:rPr>
                        <a:t>리스트 </a:t>
                      </a:r>
                      <a:r>
                        <a:rPr lang="en-US" altLang="ko-KR" sz="900" dirty="0">
                          <a:latin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900" dirty="0">
                          <a:latin typeface="맑은 고딕" panose="020B0503020000020004" pitchFamily="50" charset="-127"/>
                        </a:rPr>
                        <a:t>상품소개</a:t>
                      </a:r>
                      <a:r>
                        <a:rPr lang="ko-KR" altLang="en-US" sz="900" baseline="0" dirty="0">
                          <a:latin typeface="맑은 고딕" panose="020B0503020000020004" pitchFamily="50" charset="-127"/>
                        </a:rPr>
                        <a:t> 수정</a:t>
                      </a:r>
                      <a:r>
                        <a:rPr lang="en-US" altLang="ko-KR" sz="900" baseline="0" dirty="0">
                          <a:latin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900" baseline="0" dirty="0">
                          <a:latin typeface="맑은 고딕" panose="020B0503020000020004" pitchFamily="50" charset="-127"/>
                        </a:rPr>
                        <a:t>상품 요약 항목 및 기능 수정 </a:t>
                      </a:r>
                      <a:r>
                        <a:rPr lang="en-US" altLang="ko-KR" sz="900" baseline="0" dirty="0">
                          <a:latin typeface="맑은 고딕" panose="020B0503020000020004" pitchFamily="50" charset="-127"/>
                        </a:rPr>
                        <a:t>(28P, 29P)</a:t>
                      </a:r>
                      <a:endParaRPr lang="en-US" altLang="ko-KR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맑은 고딕" panose="020B0503020000020004" pitchFamily="50" charset="-127"/>
                        </a:rPr>
                        <a:t>이정원</a:t>
                      </a: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2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맑은 고딕" panose="020B0503020000020004" pitchFamily="50" charset="-127"/>
                        </a:rPr>
                        <a:t>0.3</a:t>
                      </a:r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맑은 고딕" panose="020B0503020000020004" pitchFamily="50" charset="-127"/>
                        </a:rPr>
                        <a:t>2023-03-20</a:t>
                      </a:r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dirty="0">
                          <a:latin typeface="맑은 고딕" panose="020B0503020000020004" pitchFamily="50" charset="-127"/>
                        </a:rPr>
                        <a:t>마이페이지 </a:t>
                      </a:r>
                      <a:r>
                        <a:rPr lang="en-US" altLang="ko-KR" sz="900" dirty="0">
                          <a:latin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900" dirty="0">
                          <a:latin typeface="맑은 고딕" panose="020B0503020000020004" pitchFamily="50" charset="-127"/>
                        </a:rPr>
                        <a:t>정보 수정 </a:t>
                      </a:r>
                      <a:r>
                        <a:rPr lang="en-US" altLang="ko-KR" sz="900" dirty="0">
                          <a:latin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900" dirty="0">
                          <a:latin typeface="맑은 고딕" panose="020B0503020000020004" pitchFamily="50" charset="-127"/>
                        </a:rPr>
                        <a:t>개인정보 수정</a:t>
                      </a:r>
                      <a:r>
                        <a:rPr lang="en-US" altLang="ko-KR" sz="900" dirty="0">
                          <a:latin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900" dirty="0">
                          <a:latin typeface="맑은 고딕" panose="020B0503020000020004" pitchFamily="50" charset="-127"/>
                        </a:rPr>
                        <a:t>마케팅 정보 제공 동의 </a:t>
                      </a:r>
                      <a:r>
                        <a:rPr lang="en-US" altLang="ko-KR" sz="900" dirty="0">
                          <a:latin typeface="맑은 고딕" panose="020B0503020000020004" pitchFamily="50" charset="-127"/>
                        </a:rPr>
                        <a:t>/</a:t>
                      </a:r>
                      <a:r>
                        <a:rPr lang="en-US" altLang="ko-KR" sz="900" baseline="0" dirty="0">
                          <a:latin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aseline="0" dirty="0">
                          <a:latin typeface="맑은 고딕" panose="020B0503020000020004" pitchFamily="50" charset="-127"/>
                        </a:rPr>
                        <a:t>거부 기능 추가 </a:t>
                      </a:r>
                      <a:r>
                        <a:rPr lang="en-US" altLang="ko-KR" sz="900" baseline="0" dirty="0">
                          <a:latin typeface="맑은 고딕" panose="020B0503020000020004" pitchFamily="50" charset="-127"/>
                        </a:rPr>
                        <a:t>(118P)</a:t>
                      </a:r>
                      <a:endParaRPr lang="en-US" altLang="ko-KR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>
                          <a:latin typeface="맑은 고딕" panose="020B0503020000020004" pitchFamily="50" charset="-127"/>
                        </a:rPr>
                        <a:t>이정원</a:t>
                      </a: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206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206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34355"/>
                  </a:ext>
                </a:extLst>
              </a:tr>
              <a:tr h="368206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139750"/>
                  </a:ext>
                </a:extLst>
              </a:tr>
              <a:tr h="368206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>
                        <a:latin typeface="맑은 고딕" panose="020B0503020000020004" pitchFamily="50" charset="-127"/>
                      </a:endParaRPr>
                    </a:p>
                  </a:txBody>
                  <a:tcPr marL="75570" marR="755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0B38FF-04CD-41B3-9A7E-739CE7F66387}"/>
              </a:ext>
            </a:extLst>
          </p:cNvPr>
          <p:cNvSpPr txBox="1"/>
          <p:nvPr/>
        </p:nvSpPr>
        <p:spPr>
          <a:xfrm>
            <a:off x="515066" y="641374"/>
            <a:ext cx="1390124" cy="461665"/>
          </a:xfrm>
          <a:prstGeom prst="rect">
            <a:avLst/>
          </a:prstGeom>
          <a:noFill/>
          <a:effectLst>
            <a:outerShdw sx="102000" sy="102000" algn="ctr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히스토리</a:t>
            </a:r>
          </a:p>
        </p:txBody>
      </p:sp>
    </p:spTree>
    <p:extLst>
      <p:ext uri="{BB962C8B-B14F-4D97-AF65-F5344CB8AC3E}">
        <p14:creationId xmlns:p14="http://schemas.microsoft.com/office/powerpoint/2010/main" val="841233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DF44D500-0E05-55EB-927F-EF7C38F17962}"/>
              </a:ext>
            </a:extLst>
          </p:cNvPr>
          <p:cNvSpPr/>
          <p:nvPr/>
        </p:nvSpPr>
        <p:spPr bwMode="auto">
          <a:xfrm>
            <a:off x="1638785" y="878887"/>
            <a:ext cx="7263213" cy="523782"/>
          </a:xfrm>
          <a:prstGeom prst="roundRect">
            <a:avLst>
              <a:gd name="adj" fmla="val 5523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FE1ECB38-F1CB-37D6-C51B-22DE2945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P-BE-OM-45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주문관리 </a:t>
            </a:r>
            <a:r>
              <a:rPr lang="en-US" altLang="ko-KR" dirty="0"/>
              <a:t>&gt; </a:t>
            </a:r>
            <a:r>
              <a:rPr lang="ko-KR" altLang="en-US" dirty="0"/>
              <a:t>오픈 숍 주문 </a:t>
            </a:r>
            <a:r>
              <a:rPr lang="en-US" altLang="ko-KR" dirty="0"/>
              <a:t>&gt; </a:t>
            </a:r>
            <a:r>
              <a:rPr lang="ko-KR" altLang="en-US" dirty="0"/>
              <a:t>주문현황</a:t>
            </a:r>
            <a:r>
              <a:rPr lang="en-US" altLang="ko-KR" dirty="0"/>
              <a:t>] </a:t>
            </a:r>
            <a:r>
              <a:rPr lang="ko-KR" altLang="en-US" dirty="0"/>
              <a:t>주문현황 목록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819579"/>
              </p:ext>
            </p:extLst>
          </p:nvPr>
        </p:nvGraphicFramePr>
        <p:xfrm>
          <a:off x="9016139" y="234979"/>
          <a:ext cx="2508867" cy="696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84576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오픈 숍 주문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</a:t>
                      </a:r>
                      <a:endParaRPr lang="ko-KR" altLang="en-US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키워드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[3]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전체보기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362765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거래일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Date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Date Picker(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캘린더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Date Picker 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년의 기간만 설정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시작일 선택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종료일부터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 이내 날짜만 선택할 수 있도록 구현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종료일 선택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시작일부터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 이내 날짜만 선택할 수 있도록 구현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키워드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Select Option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주문자명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(Default),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주문자 아이디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판매자명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판매자 아이디 거래번호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키워드 다중 검색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키워드 검색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기간의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중 키워드가 포함된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검색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주문일만 설정 후 검색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해당기간의 주문건만 검색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신규주문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 중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거래취소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Tab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모두 검색 적용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초기화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[1]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 같이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상태로 변경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974313"/>
                  </a:ext>
                </a:extLst>
              </a:tr>
              <a:tr h="69121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오픈 숍 주문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필터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전체보기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상태값의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주문만 목록에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391794"/>
                  </a:ext>
                </a:extLst>
              </a:tr>
              <a:tr h="4902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다운로드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검색된 리스트 주문 엑셀로 다운로드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주문현황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.xlsx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파일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176730"/>
                  </a:ext>
                </a:extLst>
              </a:tr>
              <a:tr h="130941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Empty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 목록이 없습니다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거래일시 순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20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출력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n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 표기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 항목 기획안 참조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거래일시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구매자의 주문완료 시점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414664"/>
                  </a:ext>
                </a:extLst>
              </a:tr>
            </a:tbl>
          </a:graphicData>
        </a:graphic>
      </p:graphicFrame>
      <p:grpSp>
        <p:nvGrpSpPr>
          <p:cNvPr id="11" name="그룹 10">
            <a:extLst>
              <a:ext uri="{FF2B5EF4-FFF2-40B4-BE49-F238E27FC236}">
                <a16:creationId xmlns:a16="http://schemas.microsoft.com/office/drawing/2014/main" id="{72FBC33A-A4E1-A323-B4DB-7E53610CEB11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8804B3-2404-EF8E-64F1-388F713F46C5}"/>
                </a:ext>
              </a:extLst>
            </p:cNvPr>
            <p:cNvSpPr txBox="1"/>
            <p:nvPr/>
          </p:nvSpPr>
          <p:spPr>
            <a:xfrm>
              <a:off x="1565686" y="332656"/>
              <a:ext cx="18838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오픈 숍 주문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주문현황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837634-CC51-77AF-4CE1-0B4A46A6FA6D}"/>
                </a:ext>
              </a:extLst>
            </p:cNvPr>
            <p:cNvSpPr txBox="1"/>
            <p:nvPr/>
          </p:nvSpPr>
          <p:spPr>
            <a:xfrm>
              <a:off x="1565686" y="479698"/>
              <a:ext cx="769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주문현황</a:t>
              </a: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D95DCF85-679F-1843-8188-DF4A4D70E5F9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타원 29">
            <a:extLst>
              <a:ext uri="{FF2B5EF4-FFF2-40B4-BE49-F238E27FC236}">
                <a16:creationId xmlns:a16="http://schemas.microsoft.com/office/drawing/2014/main" id="{2372D7DC-203D-445F-6D4E-893B1968525E}"/>
              </a:ext>
            </a:extLst>
          </p:cNvPr>
          <p:cNvSpPr/>
          <p:nvPr/>
        </p:nvSpPr>
        <p:spPr>
          <a:xfrm>
            <a:off x="1437959" y="50805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46" name="표 145">
            <a:extLst>
              <a:ext uri="{FF2B5EF4-FFF2-40B4-BE49-F238E27FC236}">
                <a16:creationId xmlns:a16="http://schemas.microsoft.com/office/drawing/2014/main" id="{C6679383-E1CE-D560-1D9E-81235056D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506898"/>
              </p:ext>
            </p:extLst>
          </p:nvPr>
        </p:nvGraphicFramePr>
        <p:xfrm>
          <a:off x="1653959" y="2482953"/>
          <a:ext cx="7248038" cy="3754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1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6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3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6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40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4077">
                  <a:extLst>
                    <a:ext uri="{9D8B030D-6E8A-4147-A177-3AD203B41FA5}">
                      <a16:colId xmlns:a16="http://schemas.microsoft.com/office/drawing/2014/main" val="3080024896"/>
                    </a:ext>
                  </a:extLst>
                </a:gridCol>
              </a:tblGrid>
              <a:tr h="2989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거래일시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거래번호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거래 상품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주문자명</a:t>
                      </a:r>
                      <a:b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아이디</a:t>
                      </a: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판매자명</a:t>
                      </a:r>
                      <a:b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아이디</a:t>
                      </a: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금액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결제상태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거래방법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거래상태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시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분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초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+</a:t>
                      </a:r>
                    </a:p>
                    <a:p>
                      <a:pPr algn="ctr"/>
                      <a:r>
                        <a:rPr lang="ko-KR" altLang="en-US" sz="9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주문순번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상품명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주문자명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아이디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판매자명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아이디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거래금액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결제상태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거래방법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거래상태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2475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19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11:30:21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160801008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000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운동화 판매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..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홍길동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(user10)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김수현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(seller08)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12,000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결제 전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택배배송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신규거래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99695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18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10:29:21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160801007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000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운동화 판매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..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김영수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김철수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(seller07)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12,000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결제완료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택배배송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배송 중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34609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17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09:02:21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160801006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000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운동화 판매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..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홍길동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박민혜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(seller06)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12,000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결제완료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직접거래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배송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거래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완료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85712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08:30:21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160801005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000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운동화 판매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..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김영수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김영수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(seller05)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12,000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직접거래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배송</a:t>
                      </a: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거래</a:t>
                      </a: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완료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7388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15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08:30:21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160801005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000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운동화 판매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..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이영희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이영희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(seller04)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12,000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직접거래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배송</a:t>
                      </a: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거래</a:t>
                      </a: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완료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89504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14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08:30:21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160801005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000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운동화 판매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..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김민수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박시윤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(seller03)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12,000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직접거래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배송</a:t>
                      </a: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거래</a:t>
                      </a: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완료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72865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13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2022-08-23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08:30:21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160801005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000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운동화 판매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..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이영희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김수현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(seller02)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12,000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결제 완료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직접거래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배송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거래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완료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366575"/>
                  </a:ext>
                </a:extLst>
              </a:tr>
            </a:tbl>
          </a:graphicData>
        </a:graphic>
      </p:graphicFrame>
      <p:sp>
        <p:nvSpPr>
          <p:cNvPr id="58" name="직사각형 57">
            <a:extLst>
              <a:ext uri="{FF2B5EF4-FFF2-40B4-BE49-F238E27FC236}">
                <a16:creationId xmlns:a16="http://schemas.microsoft.com/office/drawing/2014/main" id="{1594164F-204D-27F8-6B38-852EF8C5A7AB}"/>
              </a:ext>
            </a:extLst>
          </p:cNvPr>
          <p:cNvSpPr/>
          <p:nvPr/>
        </p:nvSpPr>
        <p:spPr>
          <a:xfrm>
            <a:off x="3818903" y="6729219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처음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  &lt;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이전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| [1] [2]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[3]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[4] [5] |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다음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&gt;  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마지막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4169243-0EE4-DC69-99A9-0AA6DFC0E607}"/>
              </a:ext>
            </a:extLst>
          </p:cNvPr>
          <p:cNvSpPr/>
          <p:nvPr/>
        </p:nvSpPr>
        <p:spPr>
          <a:xfrm>
            <a:off x="91268" y="2176548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3EE6623-886D-7D0B-9D42-C68FE2DA5EAD}"/>
              </a:ext>
            </a:extLst>
          </p:cNvPr>
          <p:cNvSpPr/>
          <p:nvPr/>
        </p:nvSpPr>
        <p:spPr bwMode="auto">
          <a:xfrm>
            <a:off x="2635876" y="1531150"/>
            <a:ext cx="792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신규거래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5AABA33-48E0-2352-9ABF-FA1CE8C1E930}"/>
              </a:ext>
            </a:extLst>
          </p:cNvPr>
          <p:cNvSpPr/>
          <p:nvPr/>
        </p:nvSpPr>
        <p:spPr bwMode="auto">
          <a:xfrm>
            <a:off x="3483625" y="1531150"/>
            <a:ext cx="792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배송 중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70CAC65-E800-2880-97D3-1654005250FB}"/>
              </a:ext>
            </a:extLst>
          </p:cNvPr>
          <p:cNvSpPr/>
          <p:nvPr/>
        </p:nvSpPr>
        <p:spPr bwMode="auto">
          <a:xfrm>
            <a:off x="4331374" y="1531150"/>
            <a:ext cx="936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배송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거래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완료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D0A9B81-FF37-354F-B5BC-6D539318F300}"/>
              </a:ext>
            </a:extLst>
          </p:cNvPr>
          <p:cNvSpPr/>
          <p:nvPr/>
        </p:nvSpPr>
        <p:spPr>
          <a:xfrm>
            <a:off x="3227570" y="1011365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+mn-ea"/>
              </a:rPr>
              <a:t>~</a:t>
            </a:r>
            <a:endParaRPr lang="ko-KR" altLang="en-US" sz="1200" dirty="0">
              <a:latin typeface="+mn-ea"/>
            </a:endParaRPr>
          </a:p>
        </p:txBody>
      </p:sp>
      <p:sp>
        <p:nvSpPr>
          <p:cNvPr id="36" name="모서리가 둥근 직사각형 63">
            <a:extLst>
              <a:ext uri="{FF2B5EF4-FFF2-40B4-BE49-F238E27FC236}">
                <a16:creationId xmlns:a16="http://schemas.microsoft.com/office/drawing/2014/main" id="{F831F2A3-F38C-41F4-B279-CA94549086F1}"/>
              </a:ext>
            </a:extLst>
          </p:cNvPr>
          <p:cNvSpPr/>
          <p:nvPr/>
        </p:nvSpPr>
        <p:spPr>
          <a:xfrm>
            <a:off x="2335191" y="1005864"/>
            <a:ext cx="925170" cy="288000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7" name="Calendar">
            <a:extLst>
              <a:ext uri="{FF2B5EF4-FFF2-40B4-BE49-F238E27FC236}">
                <a16:creationId xmlns:a16="http://schemas.microsoft.com/office/drawing/2014/main" id="{7AB3EC42-5BC0-7287-9599-78569F06FD9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391783" y="1068902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38" name="모서리가 둥근 직사각형 63">
            <a:extLst>
              <a:ext uri="{FF2B5EF4-FFF2-40B4-BE49-F238E27FC236}">
                <a16:creationId xmlns:a16="http://schemas.microsoft.com/office/drawing/2014/main" id="{7DFA1DBB-1939-30AA-84C3-B187190E4EF7}"/>
              </a:ext>
            </a:extLst>
          </p:cNvPr>
          <p:cNvSpPr/>
          <p:nvPr/>
        </p:nvSpPr>
        <p:spPr>
          <a:xfrm>
            <a:off x="3464268" y="1005864"/>
            <a:ext cx="925170" cy="288000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9" name="Calendar">
            <a:extLst>
              <a:ext uri="{FF2B5EF4-FFF2-40B4-BE49-F238E27FC236}">
                <a16:creationId xmlns:a16="http://schemas.microsoft.com/office/drawing/2014/main" id="{B24A536B-883C-638E-ACAB-8A9934878ED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35029" y="1068902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E3F154BA-CFBC-FD2A-1782-691D69C2CDE7}"/>
              </a:ext>
            </a:extLst>
          </p:cNvPr>
          <p:cNvSpPr/>
          <p:nvPr/>
        </p:nvSpPr>
        <p:spPr bwMode="auto">
          <a:xfrm>
            <a:off x="7531760" y="1005864"/>
            <a:ext cx="648000" cy="288000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74303359-A2DE-00E3-EAA7-9E8E6477CEDB}"/>
              </a:ext>
            </a:extLst>
          </p:cNvPr>
          <p:cNvSpPr/>
          <p:nvPr/>
        </p:nvSpPr>
        <p:spPr>
          <a:xfrm>
            <a:off x="4471024" y="1034448"/>
            <a:ext cx="530915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ko-KR" altLang="en-US" sz="900" b="1" dirty="0">
                <a:latin typeface="+mn-ea"/>
              </a:rPr>
              <a:t>키워드</a:t>
            </a:r>
            <a:endParaRPr lang="en-US" altLang="ko-KR" sz="900" b="1" dirty="0">
              <a:latin typeface="+mn-ea"/>
            </a:endParaRPr>
          </a:p>
        </p:txBody>
      </p:sp>
      <p:sp>
        <p:nvSpPr>
          <p:cNvPr id="46" name="모서리가 둥근 직사각형 63">
            <a:extLst>
              <a:ext uri="{FF2B5EF4-FFF2-40B4-BE49-F238E27FC236}">
                <a16:creationId xmlns:a16="http://schemas.microsoft.com/office/drawing/2014/main" id="{538C8BCC-06B0-B323-CC15-D23F1A79D8EE}"/>
              </a:ext>
            </a:extLst>
          </p:cNvPr>
          <p:cNvSpPr/>
          <p:nvPr/>
        </p:nvSpPr>
        <p:spPr>
          <a:xfrm>
            <a:off x="4976736" y="1005864"/>
            <a:ext cx="878064" cy="288000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판매자</a:t>
            </a:r>
          </a:p>
        </p:txBody>
      </p:sp>
      <p:sp>
        <p:nvSpPr>
          <p:cNvPr id="47" name="Chevron">
            <a:extLst>
              <a:ext uri="{FF2B5EF4-FFF2-40B4-BE49-F238E27FC236}">
                <a16:creationId xmlns:a16="http://schemas.microsoft.com/office/drawing/2014/main" id="{30B36EF9-756D-AC1E-8EA5-6D32D418146B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661111" y="1117484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48" name="모서리가 둥근 직사각형 63">
            <a:extLst>
              <a:ext uri="{FF2B5EF4-FFF2-40B4-BE49-F238E27FC236}">
                <a16:creationId xmlns:a16="http://schemas.microsoft.com/office/drawing/2014/main" id="{6DA9D44B-1246-B280-5198-8F018EE1E13A}"/>
              </a:ext>
            </a:extLst>
          </p:cNvPr>
          <p:cNvSpPr/>
          <p:nvPr/>
        </p:nvSpPr>
        <p:spPr>
          <a:xfrm>
            <a:off x="5911146" y="1005864"/>
            <a:ext cx="1291755" cy="288000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C42E168-9740-CB42-491D-D17F7BC94E8F}"/>
              </a:ext>
            </a:extLst>
          </p:cNvPr>
          <p:cNvSpPr txBox="1"/>
          <p:nvPr/>
        </p:nvSpPr>
        <p:spPr>
          <a:xfrm>
            <a:off x="1731083" y="2156360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latin typeface="+mn-ea"/>
              </a:rPr>
              <a:t>총 </a:t>
            </a:r>
            <a:r>
              <a:rPr lang="en-US" altLang="ko-KR" sz="900" dirty="0">
                <a:latin typeface="+mn-ea"/>
              </a:rPr>
              <a:t>00 </a:t>
            </a:r>
            <a:r>
              <a:rPr lang="ko-KR" altLang="en-US" sz="900" dirty="0">
                <a:latin typeface="+mn-ea"/>
              </a:rPr>
              <a:t>건</a:t>
            </a:r>
          </a:p>
        </p:txBody>
      </p:sp>
      <p:grpSp>
        <p:nvGrpSpPr>
          <p:cNvPr id="52" name="Google Shape;1067;p27">
            <a:extLst>
              <a:ext uri="{FF2B5EF4-FFF2-40B4-BE49-F238E27FC236}">
                <a16:creationId xmlns:a16="http://schemas.microsoft.com/office/drawing/2014/main" id="{55B4E0F9-2B38-A57F-06C7-D2DDBFA63B2A}"/>
              </a:ext>
            </a:extLst>
          </p:cNvPr>
          <p:cNvGrpSpPr/>
          <p:nvPr/>
        </p:nvGrpSpPr>
        <p:grpSpPr>
          <a:xfrm>
            <a:off x="1592320" y="6145725"/>
            <a:ext cx="7321139" cy="216000"/>
            <a:chOff x="454585" y="453468"/>
            <a:chExt cx="8868441" cy="502040"/>
          </a:xfrm>
        </p:grpSpPr>
        <p:sp>
          <p:nvSpPr>
            <p:cNvPr id="53" name="Google Shape;1068;p27">
              <a:extLst>
                <a:ext uri="{FF2B5EF4-FFF2-40B4-BE49-F238E27FC236}">
                  <a16:creationId xmlns:a16="http://schemas.microsoft.com/office/drawing/2014/main" id="{90559BFD-EBA9-08F4-2692-7CCCC90221A6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54" name="Google Shape;1069;p27">
              <a:extLst>
                <a:ext uri="{FF2B5EF4-FFF2-40B4-BE49-F238E27FC236}">
                  <a16:creationId xmlns:a16="http://schemas.microsoft.com/office/drawing/2014/main" id="{E9634BE9-539A-1EFE-6D67-1A21779B4426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29902D8A-A6EE-9615-5D47-E177185D2114}"/>
              </a:ext>
            </a:extLst>
          </p:cNvPr>
          <p:cNvSpPr/>
          <p:nvPr/>
        </p:nvSpPr>
        <p:spPr>
          <a:xfrm>
            <a:off x="1793061" y="1034448"/>
            <a:ext cx="5707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900" b="1" dirty="0">
                <a:latin typeface="+mn-ea"/>
              </a:rPr>
              <a:t>거래일</a:t>
            </a:r>
            <a:endParaRPr lang="ko-KR" altLang="en-US" sz="900" dirty="0">
              <a:latin typeface="+mn-ea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4ACB00A6-9F51-D8F1-0DCC-DC7BACEA58D8}"/>
              </a:ext>
            </a:extLst>
          </p:cNvPr>
          <p:cNvSpPr/>
          <p:nvPr/>
        </p:nvSpPr>
        <p:spPr bwMode="auto">
          <a:xfrm>
            <a:off x="8222435" y="1005864"/>
            <a:ext cx="288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EBC19952-A602-6C0C-58AD-1A23BE1A5AD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19" y="1058458"/>
            <a:ext cx="180000" cy="180000"/>
          </a:xfrm>
          <a:prstGeom prst="rect">
            <a:avLst/>
          </a:prstGeom>
        </p:spPr>
      </p:pic>
      <p:sp>
        <p:nvSpPr>
          <p:cNvPr id="20" name="타원 19">
            <a:extLst>
              <a:ext uri="{FF2B5EF4-FFF2-40B4-BE49-F238E27FC236}">
                <a16:creationId xmlns:a16="http://schemas.microsoft.com/office/drawing/2014/main" id="{EA64EC42-6F53-453A-0CAD-141A597EA2C3}"/>
              </a:ext>
            </a:extLst>
          </p:cNvPr>
          <p:cNvSpPr/>
          <p:nvPr/>
        </p:nvSpPr>
        <p:spPr>
          <a:xfrm>
            <a:off x="1688804" y="104133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2EFEBD-50A8-FD01-DC86-02DEAC319FCC}"/>
              </a:ext>
            </a:extLst>
          </p:cNvPr>
          <p:cNvSpPr txBox="1"/>
          <p:nvPr/>
        </p:nvSpPr>
        <p:spPr>
          <a:xfrm>
            <a:off x="2471055" y="1041821"/>
            <a:ext cx="843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2022-08-16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AFDA8D-8BA4-98CE-F67C-0794477E1081}"/>
              </a:ext>
            </a:extLst>
          </p:cNvPr>
          <p:cNvSpPr txBox="1"/>
          <p:nvPr/>
        </p:nvSpPr>
        <p:spPr>
          <a:xfrm>
            <a:off x="3593348" y="1033646"/>
            <a:ext cx="843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2023-08-15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9AB0B9D-633B-A7CE-D8A7-C92FB89048F0}"/>
              </a:ext>
            </a:extLst>
          </p:cNvPr>
          <p:cNvSpPr/>
          <p:nvPr/>
        </p:nvSpPr>
        <p:spPr>
          <a:xfrm>
            <a:off x="1545959" y="216333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795066A8-3C81-CA5E-D589-42345B70D095}"/>
              </a:ext>
            </a:extLst>
          </p:cNvPr>
          <p:cNvSpPr/>
          <p:nvPr/>
        </p:nvSpPr>
        <p:spPr bwMode="auto">
          <a:xfrm>
            <a:off x="5318522" y="1522667"/>
            <a:ext cx="936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거래취소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8D33F4D3-685A-93EA-572A-51E5271C8BA3}"/>
              </a:ext>
            </a:extLst>
          </p:cNvPr>
          <p:cNvSpPr/>
          <p:nvPr/>
        </p:nvSpPr>
        <p:spPr bwMode="auto">
          <a:xfrm>
            <a:off x="1654716" y="1525198"/>
            <a:ext cx="792000" cy="36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전체보기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EE446A4C-2CA5-81BF-7E19-D9DBD8813FF5}"/>
              </a:ext>
            </a:extLst>
          </p:cNvPr>
          <p:cNvCxnSpPr/>
          <p:nvPr/>
        </p:nvCxnSpPr>
        <p:spPr>
          <a:xfrm>
            <a:off x="2545496" y="1599277"/>
            <a:ext cx="0" cy="216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타원 30">
            <a:extLst>
              <a:ext uri="{FF2B5EF4-FFF2-40B4-BE49-F238E27FC236}">
                <a16:creationId xmlns:a16="http://schemas.microsoft.com/office/drawing/2014/main" id="{0EABD935-7A84-D69C-932D-4BD5D86968F5}"/>
              </a:ext>
            </a:extLst>
          </p:cNvPr>
          <p:cNvSpPr/>
          <p:nvPr/>
        </p:nvSpPr>
        <p:spPr>
          <a:xfrm>
            <a:off x="1515083" y="160677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C0E62751-A945-1647-9806-D6AE58A1ADE8}"/>
              </a:ext>
            </a:extLst>
          </p:cNvPr>
          <p:cNvSpPr/>
          <p:nvPr/>
        </p:nvSpPr>
        <p:spPr bwMode="auto">
          <a:xfrm>
            <a:off x="7573809" y="2086884"/>
            <a:ext cx="1121317" cy="324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목록 다운로드</a:t>
            </a: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0A60B94D-8D0C-6426-EB8C-CCCDB8725497}"/>
              </a:ext>
            </a:extLst>
          </p:cNvPr>
          <p:cNvSpPr/>
          <p:nvPr/>
        </p:nvSpPr>
        <p:spPr>
          <a:xfrm>
            <a:off x="7419331" y="215636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1621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0811D150-2E3A-3D96-049A-3020FA00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P-BE-OM-50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주문관리 </a:t>
            </a:r>
            <a:r>
              <a:rPr lang="en-US" altLang="ko-KR" dirty="0"/>
              <a:t>&gt; </a:t>
            </a:r>
            <a:r>
              <a:rPr lang="ko-KR" altLang="en-US" dirty="0"/>
              <a:t>오픈 숍 주문 </a:t>
            </a:r>
            <a:r>
              <a:rPr lang="en-US" altLang="ko-KR" dirty="0"/>
              <a:t>&gt; </a:t>
            </a:r>
            <a:r>
              <a:rPr lang="ko-KR" altLang="en-US" dirty="0"/>
              <a:t>주문현황</a:t>
            </a:r>
            <a:r>
              <a:rPr lang="en-US" altLang="ko-KR" dirty="0"/>
              <a:t>] </a:t>
            </a:r>
            <a:r>
              <a:rPr lang="ko-KR" altLang="en-US" dirty="0"/>
              <a:t>주문현황 상세 </a:t>
            </a:r>
            <a:r>
              <a:rPr lang="en-US" altLang="ko-KR" dirty="0"/>
              <a:t>- 1</a:t>
            </a:r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2863619-FB86-48D5-BD0F-53BE79BA90DF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F3A83F-729B-4388-175B-5E7E453C1E23}"/>
                </a:ext>
              </a:extLst>
            </p:cNvPr>
            <p:cNvSpPr txBox="1"/>
            <p:nvPr/>
          </p:nvSpPr>
          <p:spPr>
            <a:xfrm>
              <a:off x="1565686" y="332656"/>
              <a:ext cx="18838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오픈 숍 주문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주문현황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7B6-C57B-0517-AE00-03697623623D}"/>
                </a:ext>
              </a:extLst>
            </p:cNvPr>
            <p:cNvSpPr txBox="1"/>
            <p:nvPr/>
          </p:nvSpPr>
          <p:spPr>
            <a:xfrm>
              <a:off x="1565686" y="479698"/>
              <a:ext cx="769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주문현황</a:t>
              </a: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259643BD-02B8-8246-469B-F0A8F0A79A5C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8" name="표 67">
            <a:extLst>
              <a:ext uri="{FF2B5EF4-FFF2-40B4-BE49-F238E27FC236}">
                <a16:creationId xmlns:a16="http://schemas.microsoft.com/office/drawing/2014/main" id="{2F4E9EC7-D213-2C2F-2E01-23F8FDE4A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221694"/>
              </p:ext>
            </p:extLst>
          </p:nvPr>
        </p:nvGraphicFramePr>
        <p:xfrm>
          <a:off x="9016139" y="243857"/>
          <a:ext cx="2508867" cy="69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22202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교환신청 주요정보 영역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82517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거래정보 표기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거래번호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거래번호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자리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거래일시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초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거래시점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이용자가 주문을 완료한 시점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332573"/>
                  </a:ext>
                </a:extLst>
              </a:tr>
              <a:tr h="172989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 취소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 노출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상태값과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상관없이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Confirm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거래를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확인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거래취소 진행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거래 상품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판매중으로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변경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결제 취소 진행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해당 거래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취소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거래취소된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건은 포인트 지급 대상에서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208945"/>
                  </a:ext>
                </a:extLst>
              </a:tr>
              <a:tr h="67438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판매자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정보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판매자 이름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아이디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휴대폰 번호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판매자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정보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판매자 이름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아이디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휴대폰 번호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849555"/>
                  </a:ext>
                </a:extLst>
              </a:tr>
              <a:tr h="142832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결제상태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결제완료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주문상태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신규거래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배송중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거래취소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거래방법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택배배송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직접거래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택배정보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택배사명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택배번호</a:t>
                      </a:r>
                      <a:endParaRPr lang="ko-KR" altLang="en-US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275699"/>
                  </a:ext>
                </a:extLst>
              </a:tr>
              <a:tr h="82517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 상품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이미지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판매금액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 수익 포인트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판매 수익 포인트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판매금액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* 0.86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세금 및 결제 수수료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16%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제외 후 지급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828152"/>
                  </a:ext>
                </a:extLst>
              </a:tr>
              <a:tr h="52359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 정보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수령자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정보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시 작성된 정보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배송정보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수정 불가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764374"/>
                  </a:ext>
                </a:extLst>
              </a:tr>
              <a:tr h="648000"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108" name="Google Shape;1067;p27">
            <a:extLst>
              <a:ext uri="{FF2B5EF4-FFF2-40B4-BE49-F238E27FC236}">
                <a16:creationId xmlns:a16="http://schemas.microsoft.com/office/drawing/2014/main" id="{2771D897-816B-A380-B6D3-629BA2A4F4E6}"/>
              </a:ext>
            </a:extLst>
          </p:cNvPr>
          <p:cNvGrpSpPr/>
          <p:nvPr/>
        </p:nvGrpSpPr>
        <p:grpSpPr>
          <a:xfrm>
            <a:off x="1586493" y="6008909"/>
            <a:ext cx="7317809" cy="414911"/>
            <a:chOff x="454585" y="453468"/>
            <a:chExt cx="8868441" cy="502040"/>
          </a:xfrm>
        </p:grpSpPr>
        <p:sp>
          <p:nvSpPr>
            <p:cNvPr id="109" name="Google Shape;1068;p27">
              <a:extLst>
                <a:ext uri="{FF2B5EF4-FFF2-40B4-BE49-F238E27FC236}">
                  <a16:creationId xmlns:a16="http://schemas.microsoft.com/office/drawing/2014/main" id="{97658A62-E4D6-B854-D0F3-9C114B2767EE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110" name="Google Shape;1069;p27">
              <a:extLst>
                <a:ext uri="{FF2B5EF4-FFF2-40B4-BE49-F238E27FC236}">
                  <a16:creationId xmlns:a16="http://schemas.microsoft.com/office/drawing/2014/main" id="{71E2BE67-D11E-9DA8-7C79-60BD23323B93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E9FE791B-A5B9-D884-ED5D-FD6C1CCE5BD2}"/>
              </a:ext>
            </a:extLst>
          </p:cNvPr>
          <p:cNvSpPr/>
          <p:nvPr/>
        </p:nvSpPr>
        <p:spPr bwMode="auto">
          <a:xfrm>
            <a:off x="1644503" y="882868"/>
            <a:ext cx="7250922" cy="3635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맑은 고딕" panose="020B0503020000020004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5CCF1C4-BD20-A0F8-5C15-3CC045CD8A8E}"/>
              </a:ext>
            </a:extLst>
          </p:cNvPr>
          <p:cNvSpPr/>
          <p:nvPr/>
        </p:nvSpPr>
        <p:spPr bwMode="auto">
          <a:xfrm>
            <a:off x="1644397" y="1242463"/>
            <a:ext cx="7251028" cy="6751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맑은 고딕" panose="020B050302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C195EF3-F0AB-3F24-4485-C8AAC075638A}"/>
              </a:ext>
            </a:extLst>
          </p:cNvPr>
          <p:cNvSpPr/>
          <p:nvPr/>
        </p:nvSpPr>
        <p:spPr>
          <a:xfrm>
            <a:off x="2905785" y="942894"/>
            <a:ext cx="18574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거래일시</a:t>
            </a:r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.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{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년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월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일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시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분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초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}</a:t>
            </a:r>
            <a:endParaRPr lang="ko-KR" altLang="en-US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A899A8D-F794-7EAE-A981-AD99F42578E4}"/>
              </a:ext>
            </a:extLst>
          </p:cNvPr>
          <p:cNvSpPr/>
          <p:nvPr/>
        </p:nvSpPr>
        <p:spPr>
          <a:xfrm>
            <a:off x="1733010" y="944372"/>
            <a:ext cx="13684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거래번호</a:t>
            </a:r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.</a:t>
            </a:r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{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거래번호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}</a:t>
            </a:r>
            <a:endParaRPr lang="ko-KR" altLang="en-US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10641E0-F989-DAF6-229D-208CBE97C8DF}"/>
              </a:ext>
            </a:extLst>
          </p:cNvPr>
          <p:cNvSpPr txBox="1"/>
          <p:nvPr/>
        </p:nvSpPr>
        <p:spPr>
          <a:xfrm>
            <a:off x="1623779" y="2102906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거래 상품</a:t>
            </a:r>
          </a:p>
        </p:txBody>
      </p:sp>
      <p:sp>
        <p:nvSpPr>
          <p:cNvPr id="119" name="사각형: 둥근 모서리 118">
            <a:extLst>
              <a:ext uri="{FF2B5EF4-FFF2-40B4-BE49-F238E27FC236}">
                <a16:creationId xmlns:a16="http://schemas.microsoft.com/office/drawing/2014/main" id="{2207DC2F-9253-7528-BFFF-3C3B0D59F273}"/>
              </a:ext>
            </a:extLst>
          </p:cNvPr>
          <p:cNvSpPr/>
          <p:nvPr/>
        </p:nvSpPr>
        <p:spPr bwMode="auto">
          <a:xfrm>
            <a:off x="7928079" y="941474"/>
            <a:ext cx="900000" cy="24425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거래 취소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250F545-056D-72A5-4E52-A1BC8A69B81C}"/>
              </a:ext>
            </a:extLst>
          </p:cNvPr>
          <p:cNvSpPr txBox="1"/>
          <p:nvPr/>
        </p:nvSpPr>
        <p:spPr>
          <a:xfrm>
            <a:off x="1623778" y="3779245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배송 정보</a:t>
            </a:r>
          </a:p>
        </p:txBody>
      </p:sp>
      <p:graphicFrame>
        <p:nvGraphicFramePr>
          <p:cNvPr id="125" name="표 124">
            <a:extLst>
              <a:ext uri="{FF2B5EF4-FFF2-40B4-BE49-F238E27FC236}">
                <a16:creationId xmlns:a16="http://schemas.microsoft.com/office/drawing/2014/main" id="{9259B205-D0C6-1F55-B9FA-F3202C63D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961608"/>
              </p:ext>
            </p:extLst>
          </p:nvPr>
        </p:nvGraphicFramePr>
        <p:xfrm>
          <a:off x="1694764" y="4111924"/>
          <a:ext cx="7096202" cy="171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9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수령인 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72000" marR="72000" marT="76216" marB="762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수령인 호출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152432" marR="152432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주소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72000" marR="72000" marT="76216" marB="762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우편번호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 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주소호출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</a:t>
                      </a:r>
                    </a:p>
                  </a:txBody>
                  <a:tcPr marL="152432" marR="152432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휴대폰 번호</a:t>
                      </a:r>
                      <a:endParaRPr lang="en-US" altLang="ko-KR" sz="900" b="1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76216" marB="762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휴대폰 번호 호출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152432" marR="152432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배송 요청사항</a:t>
                      </a:r>
                    </a:p>
                  </a:txBody>
                  <a:tcPr marL="72000" marR="72000" marT="76216" marB="762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배송 시 요청사항 호출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</a:t>
                      </a:r>
                    </a:p>
                  </a:txBody>
                  <a:tcPr marL="152432" marR="152432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0" name="직사각형 129">
            <a:extLst>
              <a:ext uri="{FF2B5EF4-FFF2-40B4-BE49-F238E27FC236}">
                <a16:creationId xmlns:a16="http://schemas.microsoft.com/office/drawing/2014/main" id="{54AF834E-E40E-7E2A-F207-96BF761A191E}"/>
              </a:ext>
            </a:extLst>
          </p:cNvPr>
          <p:cNvSpPr/>
          <p:nvPr/>
        </p:nvSpPr>
        <p:spPr>
          <a:xfrm>
            <a:off x="1715253" y="1222233"/>
            <a:ext cx="2986483" cy="60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900" b="1" dirty="0">
                <a:latin typeface="+mn-ea"/>
              </a:rPr>
              <a:t>판매자 정보 </a:t>
            </a:r>
            <a:r>
              <a:rPr lang="en-US" altLang="ko-KR" sz="900" dirty="0">
                <a:latin typeface="+mn-ea"/>
              </a:rPr>
              <a:t>{</a:t>
            </a:r>
            <a:r>
              <a:rPr lang="ko-KR" altLang="en-US" sz="900" dirty="0">
                <a:latin typeface="+mn-ea"/>
              </a:rPr>
              <a:t>판매자명</a:t>
            </a:r>
            <a:r>
              <a:rPr lang="en-US" altLang="ko-KR" sz="900" dirty="0">
                <a:latin typeface="+mn-ea"/>
              </a:rPr>
              <a:t>}</a:t>
            </a:r>
            <a:r>
              <a:rPr lang="ko-KR" altLang="en-US" sz="900" dirty="0">
                <a:latin typeface="+mn-ea"/>
              </a:rPr>
              <a:t> </a:t>
            </a:r>
            <a:r>
              <a:rPr lang="en-US" altLang="ko-KR" sz="900" dirty="0">
                <a:latin typeface="+mn-ea"/>
              </a:rPr>
              <a:t>({ID}) / {</a:t>
            </a:r>
            <a:r>
              <a:rPr lang="ko-KR" altLang="en-US" sz="900" dirty="0">
                <a:latin typeface="+mn-ea"/>
              </a:rPr>
              <a:t>휴대폰 번호 호출</a:t>
            </a:r>
            <a:r>
              <a:rPr lang="en-US" altLang="ko-KR" sz="900" dirty="0">
                <a:latin typeface="+mn-ea"/>
              </a:rPr>
              <a:t>}</a:t>
            </a:r>
          </a:p>
          <a:p>
            <a:pPr>
              <a:lnSpc>
                <a:spcPct val="200000"/>
              </a:lnSpc>
            </a:pPr>
            <a:r>
              <a:rPr lang="ko-KR" altLang="en-US" sz="900" b="1" dirty="0">
                <a:latin typeface="+mn-ea"/>
              </a:rPr>
              <a:t>구매자 정보 </a:t>
            </a:r>
            <a:r>
              <a:rPr lang="en-US" altLang="ko-KR" sz="900" dirty="0">
                <a:latin typeface="+mn-ea"/>
              </a:rPr>
              <a:t>{</a:t>
            </a:r>
            <a:r>
              <a:rPr lang="ko-KR" altLang="en-US" sz="900" dirty="0">
                <a:latin typeface="+mn-ea"/>
              </a:rPr>
              <a:t>구매자명</a:t>
            </a:r>
            <a:r>
              <a:rPr lang="en-US" altLang="ko-KR" sz="900" dirty="0">
                <a:latin typeface="+mn-ea"/>
              </a:rPr>
              <a:t>}</a:t>
            </a:r>
            <a:r>
              <a:rPr lang="ko-KR" altLang="en-US" sz="900" dirty="0">
                <a:latin typeface="+mn-ea"/>
              </a:rPr>
              <a:t> </a:t>
            </a:r>
            <a:r>
              <a:rPr lang="en-US" altLang="ko-KR" sz="900" dirty="0">
                <a:latin typeface="+mn-ea"/>
              </a:rPr>
              <a:t>({ID}) / {</a:t>
            </a:r>
            <a:r>
              <a:rPr lang="ko-KR" altLang="en-US" sz="900" dirty="0">
                <a:latin typeface="+mn-ea"/>
              </a:rPr>
              <a:t>휴대폰 번호 호출</a:t>
            </a:r>
            <a:r>
              <a:rPr lang="en-US" altLang="ko-KR" sz="900" dirty="0">
                <a:latin typeface="+mn-ea"/>
              </a:rPr>
              <a:t>}</a:t>
            </a:r>
          </a:p>
        </p:txBody>
      </p: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0F1909D2-DB8D-A21F-4DAE-AE60EA4641F3}"/>
              </a:ext>
            </a:extLst>
          </p:cNvPr>
          <p:cNvSpPr/>
          <p:nvPr/>
        </p:nvSpPr>
        <p:spPr>
          <a:xfrm>
            <a:off x="4949240" y="1221520"/>
            <a:ext cx="1327273" cy="60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900" b="1" dirty="0">
                <a:latin typeface="+mn-ea"/>
              </a:rPr>
              <a:t>결제상태</a:t>
            </a:r>
            <a:r>
              <a:rPr lang="en-US" altLang="ko-KR" sz="900" dirty="0">
                <a:latin typeface="+mn-ea"/>
              </a:rPr>
              <a:t> {</a:t>
            </a:r>
            <a:r>
              <a:rPr lang="ko-KR" altLang="en-US" sz="900" dirty="0">
                <a:latin typeface="+mn-ea"/>
              </a:rPr>
              <a:t>결제상태</a:t>
            </a:r>
            <a:r>
              <a:rPr lang="en-US" altLang="ko-KR" sz="900" dirty="0">
                <a:latin typeface="+mn-ea"/>
              </a:rPr>
              <a:t>}</a:t>
            </a:r>
          </a:p>
          <a:p>
            <a:pPr>
              <a:lnSpc>
                <a:spcPct val="200000"/>
              </a:lnSpc>
            </a:pPr>
            <a:r>
              <a:rPr lang="ko-KR" altLang="en-US" sz="900" b="1" dirty="0">
                <a:latin typeface="+mn-ea"/>
              </a:rPr>
              <a:t>거래방법</a:t>
            </a:r>
            <a:r>
              <a:rPr lang="en-US" altLang="ko-KR" sz="900" dirty="0">
                <a:latin typeface="+mn-ea"/>
              </a:rPr>
              <a:t> {</a:t>
            </a:r>
            <a:r>
              <a:rPr lang="ko-KR" altLang="en-US" sz="900" dirty="0">
                <a:latin typeface="+mn-ea"/>
              </a:rPr>
              <a:t>거래방법</a:t>
            </a:r>
            <a:r>
              <a:rPr lang="en-US" altLang="ko-KR" sz="900" dirty="0">
                <a:latin typeface="+mn-ea"/>
              </a:rPr>
              <a:t>}</a:t>
            </a:r>
            <a:endParaRPr lang="ko-KR" altLang="en-US" sz="900" dirty="0">
              <a:latin typeface="+mn-ea"/>
            </a:endParaRPr>
          </a:p>
        </p:txBody>
      </p:sp>
      <p:graphicFrame>
        <p:nvGraphicFramePr>
          <p:cNvPr id="136" name="표 135">
            <a:extLst>
              <a:ext uri="{FF2B5EF4-FFF2-40B4-BE49-F238E27FC236}">
                <a16:creationId xmlns:a16="http://schemas.microsoft.com/office/drawing/2014/main" id="{B6BE967A-DC4B-0D4D-38E9-CAD98A81B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047426"/>
              </p:ext>
            </p:extLst>
          </p:nvPr>
        </p:nvGraphicFramePr>
        <p:xfrm>
          <a:off x="1638785" y="2442962"/>
          <a:ext cx="7242151" cy="1009592"/>
        </p:xfrm>
        <a:graphic>
          <a:graphicData uri="http://schemas.openxmlformats.org/drawingml/2006/table">
            <a:tbl>
              <a:tblPr/>
              <a:tblGrid>
                <a:gridCol w="3560198">
                  <a:extLst>
                    <a:ext uri="{9D8B030D-6E8A-4147-A177-3AD203B41FA5}">
                      <a16:colId xmlns:a16="http://schemas.microsoft.com/office/drawing/2014/main" val="888368674"/>
                    </a:ext>
                  </a:extLst>
                </a:gridCol>
                <a:gridCol w="861651">
                  <a:extLst>
                    <a:ext uri="{9D8B030D-6E8A-4147-A177-3AD203B41FA5}">
                      <a16:colId xmlns:a16="http://schemas.microsoft.com/office/drawing/2014/main" val="3149506929"/>
                    </a:ext>
                  </a:extLst>
                </a:gridCol>
                <a:gridCol w="1410151">
                  <a:extLst>
                    <a:ext uri="{9D8B030D-6E8A-4147-A177-3AD203B41FA5}">
                      <a16:colId xmlns:a16="http://schemas.microsoft.com/office/drawing/2014/main" val="4223850756"/>
                    </a:ext>
                  </a:extLst>
                </a:gridCol>
                <a:gridCol w="1410151">
                  <a:extLst>
                    <a:ext uri="{9D8B030D-6E8A-4147-A177-3AD203B41FA5}">
                      <a16:colId xmlns:a16="http://schemas.microsoft.com/office/drawing/2014/main" val="255408124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상품 정보</a:t>
                      </a:r>
                      <a:endParaRPr lang="ko-KR" altLang="en-US" b="1" dirty="0"/>
                    </a:p>
                  </a:txBody>
                  <a:tcPr marL="72000" marR="72000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518" marR="7518" marT="75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판매 금액</a:t>
                      </a:r>
                    </a:p>
                  </a:txBody>
                  <a:tcPr marL="7518" marR="7518" marT="75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판매 수익 포인트</a:t>
                      </a:r>
                    </a:p>
                  </a:txBody>
                  <a:tcPr marL="7518" marR="7518" marT="75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33541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</a:rPr>
                        <a:t>000 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</a:rPr>
                        <a:t>운동화 판매합니다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</a:rPr>
                        <a:t>.</a:t>
                      </a:r>
                      <a:endParaRPr lang="en-US" altLang="ko-KR" sz="9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20000" marR="72000" marT="76216" marB="762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518" marR="144000" marT="75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25,000</a:t>
                      </a:r>
                      <a:endParaRPr lang="ko-KR" altLang="en-US" sz="9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0" marR="0" marT="75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21,500</a:t>
                      </a:r>
                      <a:endParaRPr lang="ko-KR" altLang="en-US" sz="9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0" marR="0" marT="75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46440"/>
                  </a:ext>
                </a:extLst>
              </a:tr>
            </a:tbl>
          </a:graphicData>
        </a:graphic>
      </p:graphicFrame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1A004D28-3AEE-0769-47B0-DE3EE5C2CB3E}"/>
              </a:ext>
            </a:extLst>
          </p:cNvPr>
          <p:cNvGrpSpPr/>
          <p:nvPr/>
        </p:nvGrpSpPr>
        <p:grpSpPr>
          <a:xfrm>
            <a:off x="1786278" y="2797733"/>
            <a:ext cx="467498" cy="523096"/>
            <a:chOff x="2352675" y="3900889"/>
            <a:chExt cx="943016" cy="943016"/>
          </a:xfrm>
        </p:grpSpPr>
        <p:sp>
          <p:nvSpPr>
            <p:cNvPr id="138" name="직사각형 137">
              <a:extLst>
                <a:ext uri="{FF2B5EF4-FFF2-40B4-BE49-F238E27FC236}">
                  <a16:creationId xmlns:a16="http://schemas.microsoft.com/office/drawing/2014/main" id="{F70B2AA0-A92F-DA09-19E8-FCDF9DAC9DA5}"/>
                </a:ext>
              </a:extLst>
            </p:cNvPr>
            <p:cNvSpPr/>
            <p:nvPr/>
          </p:nvSpPr>
          <p:spPr>
            <a:xfrm>
              <a:off x="2352675" y="3900889"/>
              <a:ext cx="943016" cy="943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cxnSp>
          <p:nvCxnSpPr>
            <p:cNvPr id="139" name="직선 연결선 138">
              <a:extLst>
                <a:ext uri="{FF2B5EF4-FFF2-40B4-BE49-F238E27FC236}">
                  <a16:creationId xmlns:a16="http://schemas.microsoft.com/office/drawing/2014/main" id="{E020B8DE-2B5F-A76A-39F6-9870106D83D9}"/>
                </a:ext>
              </a:extLst>
            </p:cNvPr>
            <p:cNvCxnSpPr/>
            <p:nvPr/>
          </p:nvCxnSpPr>
          <p:spPr>
            <a:xfrm>
              <a:off x="2352675" y="3900889"/>
              <a:ext cx="943016" cy="9430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직선 연결선 139">
              <a:extLst>
                <a:ext uri="{FF2B5EF4-FFF2-40B4-BE49-F238E27FC236}">
                  <a16:creationId xmlns:a16="http://schemas.microsoft.com/office/drawing/2014/main" id="{E661C880-62EC-3089-98EE-3D73669E851A}"/>
                </a:ext>
              </a:extLst>
            </p:cNvPr>
            <p:cNvCxnSpPr/>
            <p:nvPr/>
          </p:nvCxnSpPr>
          <p:spPr>
            <a:xfrm flipH="1">
              <a:off x="2352675" y="3900889"/>
              <a:ext cx="943016" cy="9430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직사각형 140">
            <a:extLst>
              <a:ext uri="{FF2B5EF4-FFF2-40B4-BE49-F238E27FC236}">
                <a16:creationId xmlns:a16="http://schemas.microsoft.com/office/drawing/2014/main" id="{242951EA-C4DB-9B2D-DD4C-F34F62003A52}"/>
              </a:ext>
            </a:extLst>
          </p:cNvPr>
          <p:cNvSpPr/>
          <p:nvPr/>
        </p:nvSpPr>
        <p:spPr>
          <a:xfrm>
            <a:off x="91268" y="2176545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81B9992-85D0-CA41-2DD3-21E361E0CDDC}"/>
              </a:ext>
            </a:extLst>
          </p:cNvPr>
          <p:cNvSpPr/>
          <p:nvPr/>
        </p:nvSpPr>
        <p:spPr>
          <a:xfrm>
            <a:off x="6332636" y="1233392"/>
            <a:ext cx="1950927" cy="60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900" b="1" dirty="0">
                <a:latin typeface="+mn-ea"/>
              </a:rPr>
              <a:t>주문상태</a:t>
            </a:r>
            <a:r>
              <a:rPr lang="en-US" altLang="ko-KR" sz="900" dirty="0">
                <a:latin typeface="+mn-ea"/>
              </a:rPr>
              <a:t> {</a:t>
            </a:r>
            <a:r>
              <a:rPr lang="ko-KR" altLang="en-US" sz="900" dirty="0">
                <a:latin typeface="+mn-ea"/>
              </a:rPr>
              <a:t>주문상태</a:t>
            </a:r>
            <a:r>
              <a:rPr lang="en-US" altLang="ko-KR" sz="900" dirty="0">
                <a:latin typeface="+mn-ea"/>
              </a:rPr>
              <a:t>}</a:t>
            </a:r>
          </a:p>
          <a:p>
            <a:pPr>
              <a:lnSpc>
                <a:spcPct val="200000"/>
              </a:lnSpc>
            </a:pPr>
            <a:r>
              <a:rPr lang="ko-KR" altLang="en-US" sz="900" b="1" dirty="0">
                <a:latin typeface="+mn-ea"/>
              </a:rPr>
              <a:t>택배정보</a:t>
            </a:r>
            <a:r>
              <a:rPr lang="en-US" altLang="ko-KR" sz="900" dirty="0">
                <a:latin typeface="+mn-ea"/>
              </a:rPr>
              <a:t> {</a:t>
            </a:r>
            <a:r>
              <a:rPr lang="ko-KR" altLang="en-US" sz="900" dirty="0" err="1">
                <a:latin typeface="+mn-ea"/>
              </a:rPr>
              <a:t>택배사</a:t>
            </a:r>
            <a:r>
              <a:rPr lang="en-US" altLang="ko-KR" sz="900" dirty="0">
                <a:latin typeface="+mn-ea"/>
              </a:rPr>
              <a:t>} {</a:t>
            </a:r>
            <a:r>
              <a:rPr lang="ko-KR" altLang="en-US" sz="900" dirty="0">
                <a:latin typeface="+mn-ea"/>
              </a:rPr>
              <a:t>택배번호</a:t>
            </a:r>
            <a:r>
              <a:rPr lang="en-US" altLang="ko-KR" sz="900" dirty="0">
                <a:latin typeface="+mn-ea"/>
              </a:rPr>
              <a:t>} </a:t>
            </a:r>
            <a:endParaRPr lang="ko-KR" altLang="en-US" sz="900" dirty="0">
              <a:latin typeface="+mn-ea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A7AE2BB-E473-C75A-5168-EECA37E76A76}"/>
              </a:ext>
            </a:extLst>
          </p:cNvPr>
          <p:cNvCxnSpPr>
            <a:cxnSpLocks/>
          </p:cNvCxnSpPr>
          <p:nvPr/>
        </p:nvCxnSpPr>
        <p:spPr>
          <a:xfrm flipV="1">
            <a:off x="4733202" y="1347412"/>
            <a:ext cx="0" cy="4482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>
            <a:extLst>
              <a:ext uri="{FF2B5EF4-FFF2-40B4-BE49-F238E27FC236}">
                <a16:creationId xmlns:a16="http://schemas.microsoft.com/office/drawing/2014/main" id="{6BE6DCCB-8FA6-CC11-EBE1-8E3300A68E83}"/>
              </a:ext>
            </a:extLst>
          </p:cNvPr>
          <p:cNvSpPr/>
          <p:nvPr/>
        </p:nvSpPr>
        <p:spPr>
          <a:xfrm>
            <a:off x="1515011" y="75036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2ABC8532-F3CC-2AE6-1DD2-A39D28A0C08E}"/>
              </a:ext>
            </a:extLst>
          </p:cNvPr>
          <p:cNvSpPr/>
          <p:nvPr/>
        </p:nvSpPr>
        <p:spPr>
          <a:xfrm>
            <a:off x="1912027" y="77392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A398C69-E0E8-E95D-0F4E-3BC29A6388B9}"/>
              </a:ext>
            </a:extLst>
          </p:cNvPr>
          <p:cNvSpPr/>
          <p:nvPr/>
        </p:nvSpPr>
        <p:spPr>
          <a:xfrm>
            <a:off x="8270079" y="77549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1D8CD79A-0F1A-7F25-1572-B6802090A78D}"/>
              </a:ext>
            </a:extLst>
          </p:cNvPr>
          <p:cNvSpPr/>
          <p:nvPr/>
        </p:nvSpPr>
        <p:spPr>
          <a:xfrm>
            <a:off x="1566694" y="129033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E1F729D2-652B-29E3-F6F8-0E3C54AFF021}"/>
              </a:ext>
            </a:extLst>
          </p:cNvPr>
          <p:cNvSpPr/>
          <p:nvPr/>
        </p:nvSpPr>
        <p:spPr>
          <a:xfrm>
            <a:off x="4746940" y="130176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921FE99B-AA9E-AC99-2038-74679AF4CBAB}"/>
              </a:ext>
            </a:extLst>
          </p:cNvPr>
          <p:cNvSpPr/>
          <p:nvPr/>
        </p:nvSpPr>
        <p:spPr>
          <a:xfrm>
            <a:off x="1478629" y="211010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B3157828-FD15-55A5-1560-FCB2401A19D8}"/>
              </a:ext>
            </a:extLst>
          </p:cNvPr>
          <p:cNvSpPr/>
          <p:nvPr/>
        </p:nvSpPr>
        <p:spPr>
          <a:xfrm>
            <a:off x="1478494" y="381508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7766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9B6998A7-7C65-1BFC-AEAC-EBE80B4C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P-BE-OM-55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주문관리 </a:t>
            </a:r>
            <a:r>
              <a:rPr lang="en-US" altLang="ko-KR" dirty="0"/>
              <a:t>&gt; </a:t>
            </a:r>
            <a:r>
              <a:rPr lang="ko-KR" altLang="en-US" dirty="0"/>
              <a:t>오픈 숍 주문 </a:t>
            </a:r>
            <a:r>
              <a:rPr lang="en-US" altLang="ko-KR" dirty="0"/>
              <a:t>&gt; </a:t>
            </a:r>
            <a:r>
              <a:rPr lang="ko-KR" altLang="en-US" dirty="0"/>
              <a:t>주문현황</a:t>
            </a:r>
            <a:r>
              <a:rPr lang="en-US" altLang="ko-KR" dirty="0"/>
              <a:t>] </a:t>
            </a:r>
            <a:r>
              <a:rPr lang="ko-KR" altLang="en-US" dirty="0"/>
              <a:t>주문현황 상세 </a:t>
            </a:r>
            <a:r>
              <a:rPr lang="en-US" altLang="ko-KR" dirty="0"/>
              <a:t>- 2</a:t>
            </a:r>
            <a:endParaRPr lang="ko-KR" altLang="en-US" dirty="0"/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820C5B0C-9960-74C2-5234-F117B495E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010167"/>
              </p:ext>
            </p:extLst>
          </p:nvPr>
        </p:nvGraphicFramePr>
        <p:xfrm>
          <a:off x="9016139" y="252735"/>
          <a:ext cx="2508867" cy="6928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48442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 방법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및 금액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구매자가 결제를 진행한 내역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34699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 이력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주문서 상태 변경 시 관리 이력 기록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주문이 완료된 경우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변경 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변경된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2.1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예 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주문상태가 변경된 경우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변경 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변경된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2.2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예 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주문이 취소된 경우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취소 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2.3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예 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수정여부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수정불가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48442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상담 메모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관리자가 처리 사항을 기록시 사용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75928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저장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변경된 사항 저장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주문정보가 저장 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주문현황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목록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34699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Confirm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수정된 내용은 저장되지 않습니다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목록으로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이동하시겠습니까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주문현황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21598"/>
                  </a:ext>
                </a:extLst>
              </a:tr>
              <a:tr h="1584000">
                <a:tc gridSpan="2">
                  <a:txBody>
                    <a:bodyPr/>
                    <a:lstStyle/>
                    <a:p>
                      <a:pPr algn="l" latinLnBrk="1"/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B2C5EB8F-ED3E-161C-6166-62331D12942E}"/>
              </a:ext>
            </a:extLst>
          </p:cNvPr>
          <p:cNvSpPr/>
          <p:nvPr/>
        </p:nvSpPr>
        <p:spPr>
          <a:xfrm>
            <a:off x="1693508" y="2547093"/>
            <a:ext cx="9108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+mn-ea"/>
              </a:rPr>
              <a:t>상담 메모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A7BB016-2445-797F-5626-1E8662270E15}"/>
              </a:ext>
            </a:extLst>
          </p:cNvPr>
          <p:cNvSpPr/>
          <p:nvPr/>
        </p:nvSpPr>
        <p:spPr>
          <a:xfrm>
            <a:off x="91268" y="2176545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grpSp>
        <p:nvGrpSpPr>
          <p:cNvPr id="2" name="Google Shape;1067;p27">
            <a:extLst>
              <a:ext uri="{FF2B5EF4-FFF2-40B4-BE49-F238E27FC236}">
                <a16:creationId xmlns:a16="http://schemas.microsoft.com/office/drawing/2014/main" id="{3A9A08B2-2C53-EF39-F6DC-6809C1B6B96B}"/>
              </a:ext>
            </a:extLst>
          </p:cNvPr>
          <p:cNvGrpSpPr/>
          <p:nvPr/>
        </p:nvGrpSpPr>
        <p:grpSpPr>
          <a:xfrm>
            <a:off x="1580340" y="239658"/>
            <a:ext cx="7317809" cy="414911"/>
            <a:chOff x="454585" y="453468"/>
            <a:chExt cx="8868441" cy="502040"/>
          </a:xfrm>
        </p:grpSpPr>
        <p:sp>
          <p:nvSpPr>
            <p:cNvPr id="5" name="Google Shape;1068;p27">
              <a:extLst>
                <a:ext uri="{FF2B5EF4-FFF2-40B4-BE49-F238E27FC236}">
                  <a16:creationId xmlns:a16="http://schemas.microsoft.com/office/drawing/2014/main" id="{2D71AF2C-6008-CD31-A453-8247598C665C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11" name="Google Shape;1069;p27">
              <a:extLst>
                <a:ext uri="{FF2B5EF4-FFF2-40B4-BE49-F238E27FC236}">
                  <a16:creationId xmlns:a16="http://schemas.microsoft.com/office/drawing/2014/main" id="{278B907D-DA3A-34B7-8B16-650A7430764E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FD3D2A4-F4D9-E84A-910D-231AC6DA2EF5}"/>
              </a:ext>
            </a:extLst>
          </p:cNvPr>
          <p:cNvSpPr/>
          <p:nvPr/>
        </p:nvSpPr>
        <p:spPr>
          <a:xfrm>
            <a:off x="5088107" y="564897"/>
            <a:ext cx="9108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+mn-ea"/>
              </a:rPr>
              <a:t>관리 이력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D2061F7-137B-5B62-1E8A-3AE6A6670E20}"/>
              </a:ext>
            </a:extLst>
          </p:cNvPr>
          <p:cNvSpPr/>
          <p:nvPr/>
        </p:nvSpPr>
        <p:spPr>
          <a:xfrm>
            <a:off x="5178196" y="874763"/>
            <a:ext cx="3634350" cy="14885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- 2023.02.16 11:10:35  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신규거래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- 2023.02.16 13:10:35   </a:t>
            </a:r>
            <a:r>
              <a:rPr lang="ko-KR" altLang="en-US" sz="900" dirty="0" err="1">
                <a:solidFill>
                  <a:schemeClr val="tx1"/>
                </a:solidFill>
                <a:latin typeface="+mn-ea"/>
              </a:rPr>
              <a:t>배송중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- 2023.02.16 13:10:35  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배송완료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- 2023.02.16 13:10:35  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주문취소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BDB0B8-7D38-AE27-6265-0C34A1BB741D}"/>
              </a:ext>
            </a:extLst>
          </p:cNvPr>
          <p:cNvSpPr txBox="1"/>
          <p:nvPr/>
        </p:nvSpPr>
        <p:spPr>
          <a:xfrm>
            <a:off x="1653176" y="525680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결제 정보</a:t>
            </a:r>
          </a:p>
        </p:txBody>
      </p:sp>
      <p:graphicFrame>
        <p:nvGraphicFramePr>
          <p:cNvPr id="35" name="표 34">
            <a:extLst>
              <a:ext uri="{FF2B5EF4-FFF2-40B4-BE49-F238E27FC236}">
                <a16:creationId xmlns:a16="http://schemas.microsoft.com/office/drawing/2014/main" id="{2D91616A-4733-A887-7EF1-ABD1B1326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2144"/>
              </p:ext>
            </p:extLst>
          </p:nvPr>
        </p:nvGraphicFramePr>
        <p:xfrm>
          <a:off x="1751668" y="906458"/>
          <a:ext cx="3042191" cy="1447960"/>
        </p:xfrm>
        <a:graphic>
          <a:graphicData uri="http://schemas.openxmlformats.org/drawingml/2006/table">
            <a:tbl>
              <a:tblPr/>
              <a:tblGrid>
                <a:gridCol w="944499">
                  <a:extLst>
                    <a:ext uri="{9D8B030D-6E8A-4147-A177-3AD203B41FA5}">
                      <a16:colId xmlns:a16="http://schemas.microsoft.com/office/drawing/2014/main" val="2044353787"/>
                    </a:ext>
                  </a:extLst>
                </a:gridCol>
                <a:gridCol w="2097692">
                  <a:extLst>
                    <a:ext uri="{9D8B030D-6E8A-4147-A177-3AD203B41FA5}">
                      <a16:colId xmlns:a16="http://schemas.microsoft.com/office/drawing/2014/main" val="2704165409"/>
                    </a:ext>
                  </a:extLst>
                </a:gridCol>
              </a:tblGrid>
              <a:tr h="262934"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총 합계 금액</a:t>
                      </a:r>
                      <a:endParaRPr lang="en-US" altLang="ko-K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2000" marR="72000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22,000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marL="152432" marR="15243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566149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사용 포인트</a:t>
                      </a:r>
                      <a:endParaRPr lang="en-US" altLang="ko-K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2000" marR="72000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1,000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marL="152432" marR="15243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4810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배송비</a:t>
                      </a:r>
                      <a:endParaRPr lang="en-US" altLang="ko-K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2000" marR="72000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2,500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marL="152432" marR="15243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206378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결제 방법</a:t>
                      </a:r>
                      <a:endParaRPr lang="en-US" altLang="ko-K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2000" marR="72000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신용카드 </a:t>
                      </a:r>
                      <a:r>
                        <a:rPr lang="en-US" altLang="ko-K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결제완료</a:t>
                      </a:r>
                      <a:r>
                        <a:rPr lang="en-US" altLang="ko-K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152432" marR="15243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072003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결제 금액</a:t>
                      </a:r>
                      <a:endParaRPr lang="en-US" altLang="ko-K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72000" marR="72000" marT="76216" marB="762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23,500</a:t>
                      </a:r>
                      <a:endParaRPr lang="ko-KR" alt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152432" marR="15243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436468"/>
                  </a:ext>
                </a:extLst>
              </a:tr>
            </a:tbl>
          </a:graphicData>
        </a:graphic>
      </p:graphicFrame>
      <p:sp>
        <p:nvSpPr>
          <p:cNvPr id="40" name="타원 39">
            <a:extLst>
              <a:ext uri="{FF2B5EF4-FFF2-40B4-BE49-F238E27FC236}">
                <a16:creationId xmlns:a16="http://schemas.microsoft.com/office/drawing/2014/main" id="{235E43AB-B29E-716D-2E13-EAF6AA48BCFC}"/>
              </a:ext>
            </a:extLst>
          </p:cNvPr>
          <p:cNvSpPr/>
          <p:nvPr/>
        </p:nvSpPr>
        <p:spPr>
          <a:xfrm>
            <a:off x="1505038" y="53992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C20C6578-21FC-2BB6-2402-DEACA60015B4}"/>
              </a:ext>
            </a:extLst>
          </p:cNvPr>
          <p:cNvSpPr/>
          <p:nvPr/>
        </p:nvSpPr>
        <p:spPr>
          <a:xfrm>
            <a:off x="4921112" y="56672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D66B1538-15F8-B631-0DC9-B9459148C782}"/>
              </a:ext>
            </a:extLst>
          </p:cNvPr>
          <p:cNvSpPr/>
          <p:nvPr/>
        </p:nvSpPr>
        <p:spPr>
          <a:xfrm>
            <a:off x="4942259" y="86140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333F8CFB-5AF4-00BA-C4B9-614F6A2F79A1}"/>
              </a:ext>
            </a:extLst>
          </p:cNvPr>
          <p:cNvSpPr/>
          <p:nvPr/>
        </p:nvSpPr>
        <p:spPr>
          <a:xfrm>
            <a:off x="4942259" y="1091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35105B92-E101-5BEA-3381-E585F6212F53}"/>
              </a:ext>
            </a:extLst>
          </p:cNvPr>
          <p:cNvSpPr/>
          <p:nvPr/>
        </p:nvSpPr>
        <p:spPr>
          <a:xfrm>
            <a:off x="4944585" y="150670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DB3C28D-439E-EBD0-03FD-7A27721342CE}"/>
              </a:ext>
            </a:extLst>
          </p:cNvPr>
          <p:cNvSpPr/>
          <p:nvPr/>
        </p:nvSpPr>
        <p:spPr>
          <a:xfrm>
            <a:off x="1545964" y="258528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6" name="모서리가 둥근 직사각형 151">
            <a:extLst>
              <a:ext uri="{FF2B5EF4-FFF2-40B4-BE49-F238E27FC236}">
                <a16:creationId xmlns:a16="http://schemas.microsoft.com/office/drawing/2014/main" id="{6BB09BA8-D0C3-D756-04B9-4B19F00DAA1C}"/>
              </a:ext>
            </a:extLst>
          </p:cNvPr>
          <p:cNvSpPr/>
          <p:nvPr/>
        </p:nvSpPr>
        <p:spPr>
          <a:xfrm>
            <a:off x="3934168" y="4603289"/>
            <a:ext cx="1286223" cy="35605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저장</a:t>
            </a:r>
          </a:p>
        </p:txBody>
      </p:sp>
      <p:sp>
        <p:nvSpPr>
          <p:cNvPr id="47" name="모서리가 둥근 직사각형 152">
            <a:extLst>
              <a:ext uri="{FF2B5EF4-FFF2-40B4-BE49-F238E27FC236}">
                <a16:creationId xmlns:a16="http://schemas.microsoft.com/office/drawing/2014/main" id="{97E8034F-D020-BADC-7E88-884112887E90}"/>
              </a:ext>
            </a:extLst>
          </p:cNvPr>
          <p:cNvSpPr/>
          <p:nvPr/>
        </p:nvSpPr>
        <p:spPr>
          <a:xfrm>
            <a:off x="5314313" y="4595685"/>
            <a:ext cx="1286223" cy="3560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66B0E9E8-B892-F012-D1A2-6E931552A9F8}"/>
              </a:ext>
            </a:extLst>
          </p:cNvPr>
          <p:cNvSpPr/>
          <p:nvPr/>
        </p:nvSpPr>
        <p:spPr>
          <a:xfrm>
            <a:off x="4004852" y="469167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BFC84BA5-BFA9-C1B2-CFD8-D60662B72C77}"/>
              </a:ext>
            </a:extLst>
          </p:cNvPr>
          <p:cNvSpPr/>
          <p:nvPr/>
        </p:nvSpPr>
        <p:spPr>
          <a:xfrm>
            <a:off x="5407830" y="467262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0F1A07EF-6E19-6FD7-F0E4-2E7B588F7BFC}"/>
              </a:ext>
            </a:extLst>
          </p:cNvPr>
          <p:cNvSpPr/>
          <p:nvPr/>
        </p:nvSpPr>
        <p:spPr>
          <a:xfrm>
            <a:off x="7736439" y="3730820"/>
            <a:ext cx="10326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27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1,000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endParaRPr lang="ko-KR" altLang="en-US" sz="900" dirty="0">
              <a:latin typeface="+mn-ea"/>
            </a:endParaRPr>
          </a:p>
        </p:txBody>
      </p:sp>
      <p:sp>
        <p:nvSpPr>
          <p:cNvPr id="51" name="모서리가 둥근 직사각형 30">
            <a:extLst>
              <a:ext uri="{FF2B5EF4-FFF2-40B4-BE49-F238E27FC236}">
                <a16:creationId xmlns:a16="http://schemas.microsoft.com/office/drawing/2014/main" id="{0C8E5538-618F-A792-573B-A85408B8CE98}"/>
              </a:ext>
            </a:extLst>
          </p:cNvPr>
          <p:cNvSpPr/>
          <p:nvPr/>
        </p:nvSpPr>
        <p:spPr>
          <a:xfrm>
            <a:off x="1708345" y="2874943"/>
            <a:ext cx="7102153" cy="855877"/>
          </a:xfrm>
          <a:prstGeom prst="roundRect">
            <a:avLst>
              <a:gd name="adj" fmla="val 9198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ko-KR" altLang="en-US" sz="900" b="0" i="0" u="none" strike="noStrike" kern="1200">
                <a:solidFill>
                  <a:schemeClr val="tx1"/>
                </a:solidFill>
                <a:effectLst/>
                <a:latin typeface="맑은 고딕"/>
                <a:ea typeface="+mn-ea"/>
                <a:cs typeface="+mn-cs"/>
              </a:rPr>
              <a:t> 허위 상품으로 주문취소 진행함</a:t>
            </a:r>
            <a:endParaRPr lang="ko-KR" altLang="en-US" sz="900" b="0" i="0" u="none" strike="noStrike" kern="1200" dirty="0">
              <a:solidFill>
                <a:schemeClr val="tx1"/>
              </a:solidFill>
              <a:effectLst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308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E1ECB38-F1CB-37D6-C51B-22DE2945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P-BE-OM-60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주문관리 </a:t>
            </a:r>
            <a:r>
              <a:rPr lang="en-US" altLang="ko-KR" dirty="0"/>
              <a:t>&gt; </a:t>
            </a:r>
            <a:r>
              <a:rPr lang="ko-KR" altLang="en-US" dirty="0"/>
              <a:t>오픈 숍 주문 </a:t>
            </a:r>
            <a:r>
              <a:rPr lang="en-US" altLang="ko-KR" dirty="0"/>
              <a:t>&gt; </a:t>
            </a:r>
            <a:r>
              <a:rPr lang="ko-KR" altLang="en-US" dirty="0"/>
              <a:t>포인트 지급현황</a:t>
            </a:r>
            <a:r>
              <a:rPr lang="en-US" altLang="ko-KR" dirty="0"/>
              <a:t>] </a:t>
            </a:r>
            <a:r>
              <a:rPr lang="ko-KR" altLang="en-US" dirty="0"/>
              <a:t>포인트 지급현황 목록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85111"/>
              </p:ext>
            </p:extLst>
          </p:nvPr>
        </p:nvGraphicFramePr>
        <p:xfrm>
          <a:off x="9007261" y="243858"/>
          <a:ext cx="2508867" cy="695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52759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오픈 숍 주문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주문현황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기능 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159114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지급현황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필터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전체보기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상태값의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지급현황만 목록에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지급 정책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 완료일 기준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+7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 뒤 적립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시에 일괄 지급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지급 상태 값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적립 예정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지급 전인 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적립 완료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지급 완료 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402150"/>
                  </a:ext>
                </a:extLst>
              </a:tr>
              <a:tr h="52759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다운로드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검색된 목록 엑셀 다운로드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지급현황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.xlsx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파일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219889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적립 대상 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 건 중 아래의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가지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모두 만족되는 경우 적립 대상으로 목록 생성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결제상태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결제완료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주문상태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Empty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 목록이 없습니다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거래일시 순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20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출력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n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표기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 항목 기획안 참조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거래일시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구매자의 주문완료 시점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상세화면 없음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83146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거래번호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오픈 숍 주문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지급현황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해당 거래번호의 상세화면 출력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(Target : Blank)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67952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4.2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적립 포인트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 금액에서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14%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를 제외한 금액을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포인트로 적립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결제수수료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(4%),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세금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(10%)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제외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2159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4.3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적립일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거래 완료일 기준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+7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 날짜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275545"/>
                  </a:ext>
                </a:extLst>
              </a:tr>
            </a:tbl>
          </a:graphicData>
        </a:graphic>
      </p:graphicFrame>
      <p:grpSp>
        <p:nvGrpSpPr>
          <p:cNvPr id="11" name="그룹 10">
            <a:extLst>
              <a:ext uri="{FF2B5EF4-FFF2-40B4-BE49-F238E27FC236}">
                <a16:creationId xmlns:a16="http://schemas.microsoft.com/office/drawing/2014/main" id="{72FBC33A-A4E1-A323-B4DB-7E53610CEB11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8804B3-2404-EF8E-64F1-388F713F46C5}"/>
                </a:ext>
              </a:extLst>
            </p:cNvPr>
            <p:cNvSpPr txBox="1"/>
            <p:nvPr/>
          </p:nvSpPr>
          <p:spPr>
            <a:xfrm>
              <a:off x="1565686" y="332656"/>
              <a:ext cx="22284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주문관리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오픈 숍 주문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포인트 지급현황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837634-CC51-77AF-4CE1-0B4A46A6FA6D}"/>
                </a:ext>
              </a:extLst>
            </p:cNvPr>
            <p:cNvSpPr txBox="1"/>
            <p:nvPr/>
          </p:nvSpPr>
          <p:spPr>
            <a:xfrm>
              <a:off x="1565686" y="479698"/>
              <a:ext cx="12548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포인트 지급현황</a:t>
              </a: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D95DCF85-679F-1843-8188-DF4A4D70E5F9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6" name="표 145">
            <a:extLst>
              <a:ext uri="{FF2B5EF4-FFF2-40B4-BE49-F238E27FC236}">
                <a16:creationId xmlns:a16="http://schemas.microsoft.com/office/drawing/2014/main" id="{C6679383-E1CE-D560-1D9E-81235056D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805342"/>
              </p:ext>
            </p:extLst>
          </p:nvPr>
        </p:nvGraphicFramePr>
        <p:xfrm>
          <a:off x="1624613" y="2500707"/>
          <a:ext cx="7164279" cy="3754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01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87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43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4323">
                  <a:extLst>
                    <a:ext uri="{9D8B030D-6E8A-4147-A177-3AD203B41FA5}">
                      <a16:colId xmlns:a16="http://schemas.microsoft.com/office/drawing/2014/main" val="345484174"/>
                    </a:ext>
                  </a:extLst>
                </a:gridCol>
              </a:tblGrid>
              <a:tr h="2989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거래 완료일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거래번호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거래 상품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주문자명</a:t>
                      </a:r>
                      <a:br>
                        <a:rPr lang="en-US" altLang="ko-KR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아이디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판매자명</a:t>
                      </a:r>
                      <a:br>
                        <a:rPr lang="en-US" altLang="ko-KR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아이디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금액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적립 포인트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포인트 적립일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적립 상태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시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분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초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9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9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9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9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9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+</a:t>
                      </a:r>
                    </a:p>
                    <a:p>
                      <a:pPr algn="ctr"/>
                      <a:r>
                        <a:rPr lang="ko-KR" altLang="en-US" sz="900" b="0" u="sng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주문순번</a:t>
                      </a:r>
                      <a:r>
                        <a:rPr lang="en-US" altLang="ko-KR" sz="9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상품명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주문자명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아이디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주문자명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아이디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거래금액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포인트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}P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{YYYY-MM-DD}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적립 상태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2475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19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11:30:21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160801008</a:t>
                      </a:r>
                      <a:endParaRPr lang="ko-KR" altLang="en-US" sz="9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000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운동화 판매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..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홍길동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(user10)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김수현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(seller08)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10,000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8,600P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2022-08-23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적립 예정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99695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18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10:29:21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160801007</a:t>
                      </a:r>
                      <a:endParaRPr lang="ko-KR" altLang="en-US" sz="9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000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운동화 판매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..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김영수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김철수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(seller07)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10,000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8,600P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2022-08-23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적립 예정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34609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17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09:02:21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160801006</a:t>
                      </a:r>
                      <a:endParaRPr lang="ko-KR" altLang="en-US" sz="9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000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운동화 판매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..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홍길동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박민혜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(seller06)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10,000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8,600P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2022-08-23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적립 예정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85712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08:30:21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160801005</a:t>
                      </a:r>
                      <a:endParaRPr lang="ko-KR" altLang="en-US" sz="9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000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운동화 판매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..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김영수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김영수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(seller05)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10,000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8,600P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2022-08-21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적립 완료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7388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15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08:30:21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160801005</a:t>
                      </a:r>
                      <a:endParaRPr lang="ko-KR" altLang="en-US" sz="9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000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운동화 판매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..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이영희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이영희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(seller04)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10,000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8,600P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2022-08-21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적립 완료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89504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14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08:30:21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160801005</a:t>
                      </a:r>
                      <a:endParaRPr lang="ko-KR" altLang="en-US" sz="9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000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운동화 판매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..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김민수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박시윤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(seller03)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10,000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8,600P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2022-08-21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적립 완료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72865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13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2023-08-23</a:t>
                      </a:r>
                    </a:p>
                    <a:p>
                      <a:pPr algn="ctr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08:30:21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160801005</a:t>
                      </a:r>
                      <a:endParaRPr lang="ko-KR" altLang="en-US" sz="9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000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운동화 판매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..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이영희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(user02)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김수현</a:t>
                      </a:r>
                      <a:b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(seller02)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10,000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8,600P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2022-08-21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적립 완료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366575"/>
                  </a:ext>
                </a:extLst>
              </a:tr>
            </a:tbl>
          </a:graphicData>
        </a:graphic>
      </p:graphicFrame>
      <p:sp>
        <p:nvSpPr>
          <p:cNvPr id="58" name="직사각형 57">
            <a:extLst>
              <a:ext uri="{FF2B5EF4-FFF2-40B4-BE49-F238E27FC236}">
                <a16:creationId xmlns:a16="http://schemas.microsoft.com/office/drawing/2014/main" id="{1594164F-204D-27F8-6B38-852EF8C5A7AB}"/>
              </a:ext>
            </a:extLst>
          </p:cNvPr>
          <p:cNvSpPr/>
          <p:nvPr/>
        </p:nvSpPr>
        <p:spPr>
          <a:xfrm>
            <a:off x="3818903" y="6729219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처음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  &lt;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이전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| [1] [2]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[3]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[4] [5] |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다음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&gt;  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마지막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4169243-0EE4-DC69-99A9-0AA6DFC0E607}"/>
              </a:ext>
            </a:extLst>
          </p:cNvPr>
          <p:cNvSpPr/>
          <p:nvPr/>
        </p:nvSpPr>
        <p:spPr>
          <a:xfrm>
            <a:off x="91268" y="2362981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3EE6623-886D-7D0B-9D42-C68FE2DA5EAD}"/>
              </a:ext>
            </a:extLst>
          </p:cNvPr>
          <p:cNvSpPr/>
          <p:nvPr/>
        </p:nvSpPr>
        <p:spPr bwMode="auto">
          <a:xfrm>
            <a:off x="2652881" y="1523945"/>
            <a:ext cx="792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적립 예정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5AABA33-48E0-2352-9ABF-FA1CE8C1E930}"/>
              </a:ext>
            </a:extLst>
          </p:cNvPr>
          <p:cNvSpPr/>
          <p:nvPr/>
        </p:nvSpPr>
        <p:spPr bwMode="auto">
          <a:xfrm>
            <a:off x="3500630" y="1523945"/>
            <a:ext cx="792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적립 완료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B1BDB258-97CA-898C-812E-1C2FD14512B9}"/>
              </a:ext>
            </a:extLst>
          </p:cNvPr>
          <p:cNvSpPr/>
          <p:nvPr/>
        </p:nvSpPr>
        <p:spPr bwMode="auto">
          <a:xfrm>
            <a:off x="7668079" y="2090178"/>
            <a:ext cx="1121317" cy="324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목록 다운로드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C42E168-9740-CB42-491D-D17F7BC94E8F}"/>
              </a:ext>
            </a:extLst>
          </p:cNvPr>
          <p:cNvSpPr txBox="1"/>
          <p:nvPr/>
        </p:nvSpPr>
        <p:spPr>
          <a:xfrm>
            <a:off x="1567263" y="2242074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latin typeface="+mn-ea"/>
              </a:rPr>
              <a:t>총 </a:t>
            </a:r>
            <a:r>
              <a:rPr lang="en-US" altLang="ko-KR" sz="900" dirty="0">
                <a:latin typeface="+mn-ea"/>
              </a:rPr>
              <a:t>00 </a:t>
            </a:r>
            <a:r>
              <a:rPr lang="ko-KR" altLang="en-US" sz="900" dirty="0">
                <a:latin typeface="+mn-ea"/>
              </a:rPr>
              <a:t>건</a:t>
            </a:r>
          </a:p>
        </p:txBody>
      </p:sp>
      <p:grpSp>
        <p:nvGrpSpPr>
          <p:cNvPr id="52" name="Google Shape;1067;p27">
            <a:extLst>
              <a:ext uri="{FF2B5EF4-FFF2-40B4-BE49-F238E27FC236}">
                <a16:creationId xmlns:a16="http://schemas.microsoft.com/office/drawing/2014/main" id="{55B4E0F9-2B38-A57F-06C7-D2DDBFA63B2A}"/>
              </a:ext>
            </a:extLst>
          </p:cNvPr>
          <p:cNvGrpSpPr/>
          <p:nvPr/>
        </p:nvGrpSpPr>
        <p:grpSpPr>
          <a:xfrm>
            <a:off x="1565686" y="6145724"/>
            <a:ext cx="7321139" cy="216000"/>
            <a:chOff x="454585" y="453468"/>
            <a:chExt cx="8868441" cy="502040"/>
          </a:xfrm>
        </p:grpSpPr>
        <p:sp>
          <p:nvSpPr>
            <p:cNvPr id="53" name="Google Shape;1068;p27">
              <a:extLst>
                <a:ext uri="{FF2B5EF4-FFF2-40B4-BE49-F238E27FC236}">
                  <a16:creationId xmlns:a16="http://schemas.microsoft.com/office/drawing/2014/main" id="{90559BFD-EBA9-08F4-2692-7CCCC90221A6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54" name="Google Shape;1069;p27">
              <a:extLst>
                <a:ext uri="{FF2B5EF4-FFF2-40B4-BE49-F238E27FC236}">
                  <a16:creationId xmlns:a16="http://schemas.microsoft.com/office/drawing/2014/main" id="{E9634BE9-539A-1EFE-6D67-1A21779B4426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686BD6CF-203A-4053-8629-28ACEF129ECB}"/>
              </a:ext>
            </a:extLst>
          </p:cNvPr>
          <p:cNvSpPr/>
          <p:nvPr/>
        </p:nvSpPr>
        <p:spPr bwMode="auto">
          <a:xfrm>
            <a:off x="1638785" y="878887"/>
            <a:ext cx="7263213" cy="523782"/>
          </a:xfrm>
          <a:prstGeom prst="roundRect">
            <a:avLst>
              <a:gd name="adj" fmla="val 5523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AEE4DBFF-B2DC-5B0F-478A-F1454BA0AC87}"/>
              </a:ext>
            </a:extLst>
          </p:cNvPr>
          <p:cNvSpPr/>
          <p:nvPr/>
        </p:nvSpPr>
        <p:spPr>
          <a:xfrm>
            <a:off x="3227570" y="1011365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+mn-ea"/>
              </a:rPr>
              <a:t>~</a:t>
            </a:r>
            <a:endParaRPr lang="ko-KR" altLang="en-US" sz="1200" dirty="0">
              <a:latin typeface="+mn-ea"/>
            </a:endParaRPr>
          </a:p>
        </p:txBody>
      </p:sp>
      <p:sp>
        <p:nvSpPr>
          <p:cNvPr id="34" name="모서리가 둥근 직사각형 63">
            <a:extLst>
              <a:ext uri="{FF2B5EF4-FFF2-40B4-BE49-F238E27FC236}">
                <a16:creationId xmlns:a16="http://schemas.microsoft.com/office/drawing/2014/main" id="{F3902A93-58CE-CB6B-CB84-257F33ADFB9F}"/>
              </a:ext>
            </a:extLst>
          </p:cNvPr>
          <p:cNvSpPr/>
          <p:nvPr/>
        </p:nvSpPr>
        <p:spPr>
          <a:xfrm>
            <a:off x="2335191" y="1005864"/>
            <a:ext cx="925170" cy="288000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2" name="Calendar">
            <a:extLst>
              <a:ext uri="{FF2B5EF4-FFF2-40B4-BE49-F238E27FC236}">
                <a16:creationId xmlns:a16="http://schemas.microsoft.com/office/drawing/2014/main" id="{DCEE0F4F-6DE6-6F70-E42B-C6B6AF9E827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391783" y="1068902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50" name="모서리가 둥근 직사각형 63">
            <a:extLst>
              <a:ext uri="{FF2B5EF4-FFF2-40B4-BE49-F238E27FC236}">
                <a16:creationId xmlns:a16="http://schemas.microsoft.com/office/drawing/2014/main" id="{3FCD4D4A-1446-31E4-02A1-023CB13AD2B5}"/>
              </a:ext>
            </a:extLst>
          </p:cNvPr>
          <p:cNvSpPr/>
          <p:nvPr/>
        </p:nvSpPr>
        <p:spPr>
          <a:xfrm>
            <a:off x="3464268" y="1005864"/>
            <a:ext cx="925170" cy="288000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5" name="Calendar">
            <a:extLst>
              <a:ext uri="{FF2B5EF4-FFF2-40B4-BE49-F238E27FC236}">
                <a16:creationId xmlns:a16="http://schemas.microsoft.com/office/drawing/2014/main" id="{4170A30A-99DD-040B-4A4F-346912D8DAB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35029" y="1068902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99C2F789-B8E1-AAD4-8F7D-F612E391F2EB}"/>
              </a:ext>
            </a:extLst>
          </p:cNvPr>
          <p:cNvSpPr/>
          <p:nvPr/>
        </p:nvSpPr>
        <p:spPr bwMode="auto">
          <a:xfrm>
            <a:off x="7531760" y="1005864"/>
            <a:ext cx="648000" cy="288000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9C87C2F4-33C5-BF22-0422-B7A9BF79D6B6}"/>
              </a:ext>
            </a:extLst>
          </p:cNvPr>
          <p:cNvSpPr/>
          <p:nvPr/>
        </p:nvSpPr>
        <p:spPr>
          <a:xfrm>
            <a:off x="4471024" y="1034448"/>
            <a:ext cx="530915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ko-KR" altLang="en-US" sz="900" b="1" dirty="0">
                <a:latin typeface="+mn-ea"/>
              </a:rPr>
              <a:t>키워드</a:t>
            </a:r>
            <a:endParaRPr lang="en-US" altLang="ko-KR" sz="900" b="1" dirty="0">
              <a:latin typeface="+mn-ea"/>
            </a:endParaRPr>
          </a:p>
        </p:txBody>
      </p:sp>
      <p:sp>
        <p:nvSpPr>
          <p:cNvPr id="59" name="모서리가 둥근 직사각형 63">
            <a:extLst>
              <a:ext uri="{FF2B5EF4-FFF2-40B4-BE49-F238E27FC236}">
                <a16:creationId xmlns:a16="http://schemas.microsoft.com/office/drawing/2014/main" id="{C80AA913-1933-34DD-6E13-09256A670DC0}"/>
              </a:ext>
            </a:extLst>
          </p:cNvPr>
          <p:cNvSpPr/>
          <p:nvPr/>
        </p:nvSpPr>
        <p:spPr>
          <a:xfrm>
            <a:off x="4976736" y="1005864"/>
            <a:ext cx="878064" cy="288000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판매자</a:t>
            </a:r>
          </a:p>
        </p:txBody>
      </p:sp>
      <p:sp>
        <p:nvSpPr>
          <p:cNvPr id="60" name="Chevron">
            <a:extLst>
              <a:ext uri="{FF2B5EF4-FFF2-40B4-BE49-F238E27FC236}">
                <a16:creationId xmlns:a16="http://schemas.microsoft.com/office/drawing/2014/main" id="{FCC66EC2-02C2-EEB7-11B9-884C2C4FE24E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661111" y="1117484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61" name="모서리가 둥근 직사각형 63">
            <a:extLst>
              <a:ext uri="{FF2B5EF4-FFF2-40B4-BE49-F238E27FC236}">
                <a16:creationId xmlns:a16="http://schemas.microsoft.com/office/drawing/2014/main" id="{C171F1E1-29CE-33CE-5751-50A0DA90FD5E}"/>
              </a:ext>
            </a:extLst>
          </p:cNvPr>
          <p:cNvSpPr/>
          <p:nvPr/>
        </p:nvSpPr>
        <p:spPr>
          <a:xfrm>
            <a:off x="5911146" y="1005864"/>
            <a:ext cx="1291755" cy="288000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66F610F2-CE7C-A2F3-D167-DA4726802CA7}"/>
              </a:ext>
            </a:extLst>
          </p:cNvPr>
          <p:cNvSpPr/>
          <p:nvPr/>
        </p:nvSpPr>
        <p:spPr>
          <a:xfrm>
            <a:off x="1793061" y="1034448"/>
            <a:ext cx="5707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900" b="1" dirty="0">
                <a:latin typeface="+mn-ea"/>
              </a:rPr>
              <a:t>거래일</a:t>
            </a:r>
            <a:endParaRPr lang="ko-KR" altLang="en-US" sz="900" dirty="0">
              <a:latin typeface="+mn-ea"/>
            </a:endParaRPr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4D8D2FA1-CCFD-1AA1-AD4F-09378DCBB69B}"/>
              </a:ext>
            </a:extLst>
          </p:cNvPr>
          <p:cNvSpPr/>
          <p:nvPr/>
        </p:nvSpPr>
        <p:spPr bwMode="auto">
          <a:xfrm>
            <a:off x="8222435" y="1005864"/>
            <a:ext cx="288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28" name="그림 127">
            <a:extLst>
              <a:ext uri="{FF2B5EF4-FFF2-40B4-BE49-F238E27FC236}">
                <a16:creationId xmlns:a16="http://schemas.microsoft.com/office/drawing/2014/main" id="{9462ECD5-7366-F080-3B1A-2811B48F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19" y="1058458"/>
            <a:ext cx="180000" cy="180000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BC63D248-E4AD-1532-F3C6-2B732653ECB5}"/>
              </a:ext>
            </a:extLst>
          </p:cNvPr>
          <p:cNvSpPr txBox="1"/>
          <p:nvPr/>
        </p:nvSpPr>
        <p:spPr>
          <a:xfrm>
            <a:off x="2471055" y="1041821"/>
            <a:ext cx="843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2022-08-16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840FD89-4755-9B28-56C3-226826764048}"/>
              </a:ext>
            </a:extLst>
          </p:cNvPr>
          <p:cNvSpPr txBox="1"/>
          <p:nvPr/>
        </p:nvSpPr>
        <p:spPr>
          <a:xfrm>
            <a:off x="3593348" y="1033646"/>
            <a:ext cx="843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2023-08-15</a:t>
            </a:r>
          </a:p>
        </p:txBody>
      </p:sp>
      <p:sp>
        <p:nvSpPr>
          <p:cNvPr id="132" name="타원 131">
            <a:extLst>
              <a:ext uri="{FF2B5EF4-FFF2-40B4-BE49-F238E27FC236}">
                <a16:creationId xmlns:a16="http://schemas.microsoft.com/office/drawing/2014/main" id="{42ED24BA-FC3D-F199-42BC-11DDBA3F8A19}"/>
              </a:ext>
            </a:extLst>
          </p:cNvPr>
          <p:cNvSpPr/>
          <p:nvPr/>
        </p:nvSpPr>
        <p:spPr>
          <a:xfrm>
            <a:off x="1523459" y="104581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3" name="타원 132">
            <a:extLst>
              <a:ext uri="{FF2B5EF4-FFF2-40B4-BE49-F238E27FC236}">
                <a16:creationId xmlns:a16="http://schemas.microsoft.com/office/drawing/2014/main" id="{8C172201-B520-4BDE-6F08-5E3B474D1FEA}"/>
              </a:ext>
            </a:extLst>
          </p:cNvPr>
          <p:cNvSpPr/>
          <p:nvPr/>
        </p:nvSpPr>
        <p:spPr>
          <a:xfrm>
            <a:off x="7561301" y="215055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4" name="타원 133">
            <a:extLst>
              <a:ext uri="{FF2B5EF4-FFF2-40B4-BE49-F238E27FC236}">
                <a16:creationId xmlns:a16="http://schemas.microsoft.com/office/drawing/2014/main" id="{6731673B-001B-BB81-64BF-9127F0182161}"/>
              </a:ext>
            </a:extLst>
          </p:cNvPr>
          <p:cNvSpPr/>
          <p:nvPr/>
        </p:nvSpPr>
        <p:spPr>
          <a:xfrm>
            <a:off x="1454432" y="240896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5" name="타원 134">
            <a:extLst>
              <a:ext uri="{FF2B5EF4-FFF2-40B4-BE49-F238E27FC236}">
                <a16:creationId xmlns:a16="http://schemas.microsoft.com/office/drawing/2014/main" id="{AF36DB33-8B2E-FD86-CF34-A7308191D7F2}"/>
              </a:ext>
            </a:extLst>
          </p:cNvPr>
          <p:cNvSpPr/>
          <p:nvPr/>
        </p:nvSpPr>
        <p:spPr>
          <a:xfrm>
            <a:off x="3048881" y="233232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6" name="타원 135">
            <a:extLst>
              <a:ext uri="{FF2B5EF4-FFF2-40B4-BE49-F238E27FC236}">
                <a16:creationId xmlns:a16="http://schemas.microsoft.com/office/drawing/2014/main" id="{AECECFC7-103C-86F4-FCB6-9DA85F971E19}"/>
              </a:ext>
            </a:extLst>
          </p:cNvPr>
          <p:cNvSpPr/>
          <p:nvPr/>
        </p:nvSpPr>
        <p:spPr>
          <a:xfrm>
            <a:off x="6715376" y="233232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4.2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7" name="타원 136">
            <a:extLst>
              <a:ext uri="{FF2B5EF4-FFF2-40B4-BE49-F238E27FC236}">
                <a16:creationId xmlns:a16="http://schemas.microsoft.com/office/drawing/2014/main" id="{86A1FE2E-E857-D0B1-3BD5-FAD9C6352737}"/>
              </a:ext>
            </a:extLst>
          </p:cNvPr>
          <p:cNvSpPr/>
          <p:nvPr/>
        </p:nvSpPr>
        <p:spPr>
          <a:xfrm>
            <a:off x="7531980" y="23319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4.3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655E130-3765-BF05-AD12-E1BD3EDD304B}"/>
              </a:ext>
            </a:extLst>
          </p:cNvPr>
          <p:cNvSpPr/>
          <p:nvPr/>
        </p:nvSpPr>
        <p:spPr bwMode="auto">
          <a:xfrm>
            <a:off x="1654716" y="1525198"/>
            <a:ext cx="792000" cy="36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전체보기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695EDD1-C348-E44F-6600-F37C05FADED1}"/>
              </a:ext>
            </a:extLst>
          </p:cNvPr>
          <p:cNvCxnSpPr/>
          <p:nvPr/>
        </p:nvCxnSpPr>
        <p:spPr>
          <a:xfrm>
            <a:off x="2545496" y="1599277"/>
            <a:ext cx="0" cy="216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376D0DE6-CBF5-63CA-7247-5BFCAEB938DD}"/>
              </a:ext>
            </a:extLst>
          </p:cNvPr>
          <p:cNvSpPr/>
          <p:nvPr/>
        </p:nvSpPr>
        <p:spPr>
          <a:xfrm>
            <a:off x="1521907" y="163012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3506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7CD10F6-FF6E-4057-BABE-49565A693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게시판 관리</a:t>
            </a:r>
            <a:endParaRPr lang="en-US" altLang="ko-KR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3C2FC9-76E5-4BD9-A232-E17063CAF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1239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직사각형 48">
            <a:extLst>
              <a:ext uri="{FF2B5EF4-FFF2-40B4-BE49-F238E27FC236}">
                <a16:creationId xmlns:a16="http://schemas.microsoft.com/office/drawing/2014/main" id="{2B466103-5D41-B306-5EA7-201D3178D0EB}"/>
              </a:ext>
            </a:extLst>
          </p:cNvPr>
          <p:cNvSpPr/>
          <p:nvPr/>
        </p:nvSpPr>
        <p:spPr>
          <a:xfrm>
            <a:off x="1651247" y="872685"/>
            <a:ext cx="7146524" cy="395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CC3C7DD7-15D7-2AAE-9530-08CD4567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P-BE-BM-00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D232C356-84B1-2E78-83AB-ED5A4790A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/>
              <a:t>공지사항 </a:t>
            </a:r>
            <a:r>
              <a:rPr lang="en-US" altLang="ko-KR" dirty="0"/>
              <a:t>&gt; </a:t>
            </a:r>
            <a:r>
              <a:rPr lang="ko-KR" altLang="en-US" dirty="0"/>
              <a:t>스타일 숍 공지</a:t>
            </a:r>
            <a:r>
              <a:rPr lang="en-US" altLang="ko-KR" dirty="0"/>
              <a:t>]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61520"/>
              </p:ext>
            </p:extLst>
          </p:nvPr>
        </p:nvGraphicFramePr>
        <p:xfrm>
          <a:off x="9016139" y="243857"/>
          <a:ext cx="2508867" cy="695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237241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 선택 옵션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공지할 스타일 숍의 카테고리 선택 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Default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에서 생성된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중 첫 번째 카테고리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옵션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에서 생성된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이동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카테고리로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선택된 카테고리에 등록된 글을 시 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[6]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신규 등록 시 화면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선택된 카테고리에 등록된 글이 있을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[7]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수정 화면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160575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 여부 선택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숨김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선택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Textarea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활성화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 옵션 비활성화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 등록 시 이용자 화면에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숨김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선택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Textarea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비활성화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 옵션 비활성화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숨김 선택 시 이용자 화면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093422"/>
                  </a:ext>
                </a:extLst>
              </a:tr>
              <a:tr h="37910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Textarea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(100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 이상 입력되지 않음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145242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 방식 선택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[2]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 여부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숨김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비활성화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[2]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 여부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활성화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카테고리명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에만 등록 선택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[1]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에서 선택한 카테고리에만 등록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모든 카테고리에 동일하게 등록 선택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모든 카테고리에 동일하게 등록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57485"/>
                  </a:ext>
                </a:extLst>
              </a:tr>
              <a:tr h="114576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저장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[2] 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선택 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[3]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 내용을 등록하지 않은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노출할 내용을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 입력 및 수정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설정된 내용을 저장하였습니다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72EC4721-3E2A-1434-7F2B-DD7CE186C010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7DD26A-50AF-1C49-D6B1-658D8B0CDA3B}"/>
                </a:ext>
              </a:extLst>
            </p:cNvPr>
            <p:cNvSpPr txBox="1"/>
            <p:nvPr/>
          </p:nvSpPr>
          <p:spPr>
            <a:xfrm>
              <a:off x="1565686" y="332656"/>
              <a:ext cx="216597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공지사항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스타일 숍 공지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134D1C-0B77-F892-5532-3CBFD6243C4D}"/>
                </a:ext>
              </a:extLst>
            </p:cNvPr>
            <p:cNvSpPr txBox="1"/>
            <p:nvPr/>
          </p:nvSpPr>
          <p:spPr>
            <a:xfrm>
              <a:off x="1565686" y="479698"/>
              <a:ext cx="1217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스타일 숍 공지</a:t>
              </a: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C18BC996-1F8D-C58D-DAD3-F4A0ADC2DCCD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모서리가 둥근 직사각형 19">
            <a:extLst>
              <a:ext uri="{FF2B5EF4-FFF2-40B4-BE49-F238E27FC236}">
                <a16:creationId xmlns:a16="http://schemas.microsoft.com/office/drawing/2014/main" id="{394D4F0D-0F0E-6614-55EF-43A3B01AC343}"/>
              </a:ext>
            </a:extLst>
          </p:cNvPr>
          <p:cNvSpPr/>
          <p:nvPr/>
        </p:nvSpPr>
        <p:spPr>
          <a:xfrm>
            <a:off x="1741901" y="1634695"/>
            <a:ext cx="6953814" cy="107369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ko-KR" altLang="en-US" sz="10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6AF1553-39CF-9268-055C-1EDE3612F3B6}"/>
              </a:ext>
            </a:extLst>
          </p:cNvPr>
          <p:cNvSpPr/>
          <p:nvPr/>
        </p:nvSpPr>
        <p:spPr>
          <a:xfrm>
            <a:off x="1752626" y="1644857"/>
            <a:ext cx="1353946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내용을 입력하세요</a:t>
            </a:r>
            <a:r>
              <a:rPr lang="en-US" altLang="ko-KR" sz="900" dirty="0">
                <a:latin typeface="+mn-ea"/>
              </a:rPr>
              <a:t>!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C84DBF43-871F-4DC8-1F50-2193CC672030}"/>
              </a:ext>
            </a:extLst>
          </p:cNvPr>
          <p:cNvSpPr/>
          <p:nvPr/>
        </p:nvSpPr>
        <p:spPr bwMode="auto">
          <a:xfrm>
            <a:off x="4636554" y="3437067"/>
            <a:ext cx="831185" cy="28810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저장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143DABF-6A4A-F01C-03BA-30821A66181E}"/>
              </a:ext>
            </a:extLst>
          </p:cNvPr>
          <p:cNvGrpSpPr/>
          <p:nvPr/>
        </p:nvGrpSpPr>
        <p:grpSpPr>
          <a:xfrm>
            <a:off x="1755544" y="939199"/>
            <a:ext cx="989234" cy="244800"/>
            <a:chOff x="1638785" y="1019101"/>
            <a:chExt cx="989234" cy="244800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D736E0F-4BE0-2276-BD53-C03A0679F9DE}"/>
                </a:ext>
              </a:extLst>
            </p:cNvPr>
            <p:cNvSpPr/>
            <p:nvPr/>
          </p:nvSpPr>
          <p:spPr bwMode="auto">
            <a:xfrm>
              <a:off x="1638785" y="1019376"/>
              <a:ext cx="987299" cy="244250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Outer</a:t>
              </a:r>
              <a:endPara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D82F010-8BE3-E588-838A-EA204FAD4CE3}"/>
                </a:ext>
              </a:extLst>
            </p:cNvPr>
            <p:cNvSpPr/>
            <p:nvPr/>
          </p:nvSpPr>
          <p:spPr bwMode="auto">
            <a:xfrm>
              <a:off x="2456569" y="1019101"/>
              <a:ext cx="171450" cy="244800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endPara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0DD04784-1935-6397-E4C7-20B1694748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873" y="1108164"/>
              <a:ext cx="857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모서리가 둥근 직사각형 35">
            <a:extLst>
              <a:ext uri="{FF2B5EF4-FFF2-40B4-BE49-F238E27FC236}">
                <a16:creationId xmlns:a16="http://schemas.microsoft.com/office/drawing/2014/main" id="{B52B1106-BBDD-EAC0-7104-8A1990472693}"/>
              </a:ext>
            </a:extLst>
          </p:cNvPr>
          <p:cNvSpPr/>
          <p:nvPr/>
        </p:nvSpPr>
        <p:spPr>
          <a:xfrm>
            <a:off x="1740606" y="4190485"/>
            <a:ext cx="6953814" cy="10779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ko-KR" altLang="en-US" sz="10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2EA8915-6609-79A9-A6F9-740FA2DBC446}"/>
              </a:ext>
            </a:extLst>
          </p:cNvPr>
          <p:cNvSpPr/>
          <p:nvPr/>
        </p:nvSpPr>
        <p:spPr>
          <a:xfrm>
            <a:off x="1760822" y="4214311"/>
            <a:ext cx="580908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{</a:t>
            </a:r>
            <a:r>
              <a:rPr lang="ko-KR" altLang="en-US" sz="1000" dirty="0">
                <a:latin typeface="+mn-ea"/>
              </a:rPr>
              <a:t>등록되어 있던 글 호출</a:t>
            </a:r>
            <a:r>
              <a:rPr lang="en-US" altLang="ko-KR" sz="1000" dirty="0">
                <a:latin typeface="+mn-ea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+mn-ea"/>
              </a:rPr>
              <a:t>[</a:t>
            </a:r>
            <a:r>
              <a:rPr lang="ko-KR" altLang="en-US" sz="1000" b="1" dirty="0">
                <a:latin typeface="+mn-ea"/>
              </a:rPr>
              <a:t>신상품 입고 안내</a:t>
            </a:r>
            <a:r>
              <a:rPr lang="en-US" altLang="ko-KR" sz="1000" b="1" dirty="0">
                <a:latin typeface="+mn-ea"/>
              </a:rPr>
              <a:t>]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기모 티셔츠</a:t>
            </a:r>
            <a:r>
              <a:rPr lang="en-US" altLang="ko-KR" sz="900" dirty="0">
                <a:latin typeface="+mn-ea"/>
              </a:rPr>
              <a:t> </a:t>
            </a:r>
            <a:r>
              <a:rPr lang="ko-KR" altLang="en-US" sz="900" dirty="0">
                <a:latin typeface="+mn-ea"/>
              </a:rPr>
              <a:t>상품이 새로 입고 되었습니다</a:t>
            </a:r>
            <a:r>
              <a:rPr lang="en-US" altLang="ko-KR" sz="900" dirty="0">
                <a:latin typeface="+mn-ea"/>
              </a:rPr>
              <a:t>. </a:t>
            </a:r>
            <a:r>
              <a:rPr lang="ko-KR" altLang="en-US" sz="900" dirty="0">
                <a:latin typeface="+mn-ea"/>
              </a:rPr>
              <a:t>새로 입고된 상품은 </a:t>
            </a:r>
            <a:r>
              <a:rPr lang="en-US" altLang="ko-KR" sz="900" dirty="0">
                <a:latin typeface="+mn-ea"/>
              </a:rPr>
              <a:t>season off </a:t>
            </a:r>
            <a:r>
              <a:rPr lang="ko-KR" altLang="en-US" sz="900" dirty="0">
                <a:latin typeface="+mn-ea"/>
              </a:rPr>
              <a:t>상품이지만 가격대비  품질이 우수하여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고객님들께 선보이게 되었습니다</a:t>
            </a:r>
            <a:r>
              <a:rPr lang="en-US" altLang="ko-KR" sz="900" dirty="0">
                <a:latin typeface="+mn-ea"/>
              </a:rPr>
              <a:t>. </a:t>
            </a:r>
            <a:endParaRPr lang="en-US" altLang="ko-KR" sz="900" b="1" dirty="0">
              <a:latin typeface="+mn-ea"/>
            </a:endParaRPr>
          </a:p>
        </p:txBody>
      </p:sp>
      <p:sp>
        <p:nvSpPr>
          <p:cNvPr id="24" name="모서리가 둥근 직사각형 42">
            <a:extLst>
              <a:ext uri="{FF2B5EF4-FFF2-40B4-BE49-F238E27FC236}">
                <a16:creationId xmlns:a16="http://schemas.microsoft.com/office/drawing/2014/main" id="{28CFAB00-2C4B-C538-F470-0A1C03DD577A}"/>
              </a:ext>
            </a:extLst>
          </p:cNvPr>
          <p:cNvSpPr/>
          <p:nvPr/>
        </p:nvSpPr>
        <p:spPr>
          <a:xfrm>
            <a:off x="1645357" y="1562465"/>
            <a:ext cx="7170169" cy="1376044"/>
          </a:xfrm>
          <a:prstGeom prst="roundRect">
            <a:avLst>
              <a:gd name="adj" fmla="val 0"/>
            </a:avLst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>
              <a:latin typeface="+mn-ea"/>
            </a:endParaRPr>
          </a:p>
        </p:txBody>
      </p:sp>
      <p:sp>
        <p:nvSpPr>
          <p:cNvPr id="25" name="모서리가 둥근 직사각형 43">
            <a:extLst>
              <a:ext uri="{FF2B5EF4-FFF2-40B4-BE49-F238E27FC236}">
                <a16:creationId xmlns:a16="http://schemas.microsoft.com/office/drawing/2014/main" id="{AAB2976D-F1CC-59EA-8B82-6CDA2081206B}"/>
              </a:ext>
            </a:extLst>
          </p:cNvPr>
          <p:cNvSpPr/>
          <p:nvPr/>
        </p:nvSpPr>
        <p:spPr>
          <a:xfrm>
            <a:off x="1645356" y="4074850"/>
            <a:ext cx="7170169" cy="1438182"/>
          </a:xfrm>
          <a:prstGeom prst="roundRect">
            <a:avLst>
              <a:gd name="adj" fmla="val 0"/>
            </a:avLst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>
              <a:latin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EB0F5E-03B3-5D6E-61D3-4E73BE62ADC9}"/>
              </a:ext>
            </a:extLst>
          </p:cNvPr>
          <p:cNvSpPr txBox="1"/>
          <p:nvPr/>
        </p:nvSpPr>
        <p:spPr>
          <a:xfrm>
            <a:off x="2051717" y="2864692"/>
            <a:ext cx="730969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  <a:latin typeface="+mn-ea"/>
              </a:rPr>
              <a:t>신규 등록 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2FE739-9655-9DAD-1CD6-C89D6211AA36}"/>
              </a:ext>
            </a:extLst>
          </p:cNvPr>
          <p:cNvSpPr txBox="1"/>
          <p:nvPr/>
        </p:nvSpPr>
        <p:spPr>
          <a:xfrm>
            <a:off x="2019555" y="5436088"/>
            <a:ext cx="730969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  <a:latin typeface="+mn-ea"/>
              </a:rPr>
              <a:t>내용 수정 시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6918A67-4679-3ED0-A290-35BE9A7118DA}"/>
              </a:ext>
            </a:extLst>
          </p:cNvPr>
          <p:cNvSpPr/>
          <p:nvPr/>
        </p:nvSpPr>
        <p:spPr>
          <a:xfrm>
            <a:off x="7838765" y="2705906"/>
            <a:ext cx="8980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050" dirty="0">
                <a:latin typeface="+mn-ea"/>
              </a:rPr>
              <a:t>0</a:t>
            </a:r>
            <a:r>
              <a:rPr lang="ko-KR" altLang="en-US" sz="1050" dirty="0">
                <a:latin typeface="+mn-ea"/>
              </a:rPr>
              <a:t>자</a:t>
            </a:r>
            <a:r>
              <a:rPr lang="en-US" altLang="ko-KR" sz="1050" dirty="0">
                <a:latin typeface="+mn-ea"/>
              </a:rPr>
              <a:t> / </a:t>
            </a:r>
            <a:r>
              <a:rPr lang="en-US" altLang="ko-KR" sz="10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100</a:t>
            </a:r>
            <a:r>
              <a:rPr lang="ko-KR" altLang="en-US" sz="10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A4DA8D88-485F-1905-9657-B84E390451F3}"/>
              </a:ext>
            </a:extLst>
          </p:cNvPr>
          <p:cNvSpPr/>
          <p:nvPr/>
        </p:nvSpPr>
        <p:spPr>
          <a:xfrm>
            <a:off x="1505514" y="94920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EBB8FC93-BB5F-94E1-BC23-5E80C7A0B28D}"/>
              </a:ext>
            </a:extLst>
          </p:cNvPr>
          <p:cNvSpPr/>
          <p:nvPr/>
        </p:nvSpPr>
        <p:spPr>
          <a:xfrm>
            <a:off x="1777662" y="283363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6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B88511A9-A788-6F4B-5A90-BD577826A25C}"/>
              </a:ext>
            </a:extLst>
          </p:cNvPr>
          <p:cNvSpPr/>
          <p:nvPr/>
        </p:nvSpPr>
        <p:spPr>
          <a:xfrm>
            <a:off x="1756837" y="540503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7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B0DB7E37-B8D3-A13E-0E35-11E981FD4C07}"/>
              </a:ext>
            </a:extLst>
          </p:cNvPr>
          <p:cNvSpPr/>
          <p:nvPr/>
        </p:nvSpPr>
        <p:spPr bwMode="auto">
          <a:xfrm>
            <a:off x="2828659" y="948078"/>
            <a:ext cx="660498" cy="25340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이동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AAFACF-96C0-6AFF-542A-8B8574540718}"/>
              </a:ext>
            </a:extLst>
          </p:cNvPr>
          <p:cNvSpPr txBox="1"/>
          <p:nvPr/>
        </p:nvSpPr>
        <p:spPr>
          <a:xfrm>
            <a:off x="1681709" y="1293207"/>
            <a:ext cx="15746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4C4C4C"/>
                </a:solidFill>
                <a:effectLst/>
                <a:latin typeface="+mn-ea"/>
              </a:rPr>
              <a:t>○ </a:t>
            </a:r>
            <a:r>
              <a:rPr lang="en-US" altLang="ko-KR" sz="1000" kern="0" spc="0" dirty="0" err="1">
                <a:solidFill>
                  <a:srgbClr val="4C4C4C"/>
                </a:solidFill>
                <a:effectLst/>
                <a:latin typeface="+mn-ea"/>
              </a:rPr>
              <a:t>노출</a:t>
            </a:r>
            <a:r>
              <a:rPr lang="en-US" altLang="ko-KR" sz="1200" kern="0" dirty="0">
                <a:solidFill>
                  <a:srgbClr val="4C4C4C"/>
                </a:solidFill>
                <a:latin typeface="+mn-ea"/>
              </a:rPr>
              <a:t>  </a:t>
            </a:r>
            <a:r>
              <a:rPr lang="ko-KR" altLang="en-US" sz="1200" kern="0" spc="0" dirty="0">
                <a:solidFill>
                  <a:srgbClr val="4C4C4C"/>
                </a:solidFill>
                <a:effectLst/>
                <a:latin typeface="+mn-ea"/>
              </a:rPr>
              <a:t>○ </a:t>
            </a:r>
            <a:r>
              <a:rPr lang="en-US" altLang="ko-KR" sz="1000" kern="0" spc="0" dirty="0" err="1">
                <a:solidFill>
                  <a:srgbClr val="4C4C4C"/>
                </a:solidFill>
                <a:effectLst/>
                <a:latin typeface="+mn-ea"/>
              </a:rPr>
              <a:t>숨김</a:t>
            </a:r>
            <a:r>
              <a:rPr lang="en-US" altLang="ko-KR" sz="1200" kern="0" spc="0" dirty="0">
                <a:solidFill>
                  <a:srgbClr val="4C4C4C"/>
                </a:solidFill>
                <a:effectLst/>
                <a:latin typeface="+mn-ea"/>
              </a:rPr>
              <a:t> 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E6423607-66F6-6AF8-3964-C97994A362D8}"/>
              </a:ext>
            </a:extLst>
          </p:cNvPr>
          <p:cNvSpPr/>
          <p:nvPr/>
        </p:nvSpPr>
        <p:spPr>
          <a:xfrm>
            <a:off x="7759545" y="5285266"/>
            <a:ext cx="9717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050" dirty="0">
                <a:latin typeface="+mn-ea"/>
              </a:rPr>
              <a:t>87</a:t>
            </a:r>
            <a:r>
              <a:rPr lang="ko-KR" altLang="en-US" sz="1050" dirty="0">
                <a:latin typeface="+mn-ea"/>
              </a:rPr>
              <a:t>자</a:t>
            </a:r>
            <a:r>
              <a:rPr lang="en-US" altLang="ko-KR" sz="1050" dirty="0">
                <a:latin typeface="+mn-ea"/>
              </a:rPr>
              <a:t> / </a:t>
            </a:r>
            <a:r>
              <a:rPr lang="en-US" altLang="ko-KR" sz="10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100</a:t>
            </a:r>
            <a:r>
              <a:rPr lang="ko-KR" altLang="en-US" sz="10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B654E6F9-A76F-EF0C-9A59-AF1EE767183E}"/>
              </a:ext>
            </a:extLst>
          </p:cNvPr>
          <p:cNvSpPr/>
          <p:nvPr/>
        </p:nvSpPr>
        <p:spPr>
          <a:xfrm>
            <a:off x="1508558" y="132968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108492-6BBA-216B-08FE-322DE224203D}"/>
              </a:ext>
            </a:extLst>
          </p:cNvPr>
          <p:cNvSpPr txBox="1"/>
          <p:nvPr/>
        </p:nvSpPr>
        <p:spPr>
          <a:xfrm>
            <a:off x="1693733" y="3044433"/>
            <a:ext cx="57749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kern="0" spc="0" dirty="0">
                <a:solidFill>
                  <a:srgbClr val="4C4C4C"/>
                </a:solidFill>
                <a:effectLst/>
                <a:latin typeface="+mn-ea"/>
              </a:rPr>
              <a:t>○</a:t>
            </a:r>
            <a:r>
              <a:rPr lang="ko-KR" altLang="en-US" sz="1000" kern="0" spc="0" dirty="0">
                <a:solidFill>
                  <a:srgbClr val="4C4C4C"/>
                </a:solidFill>
                <a:effectLst/>
                <a:latin typeface="+mn-ea"/>
              </a:rPr>
              <a:t> </a:t>
            </a:r>
            <a:r>
              <a:rPr lang="ko-KR" altLang="en-US" sz="1000" dirty="0"/>
              <a:t>{선택한 카테고리명}에만 등록  </a:t>
            </a:r>
            <a:r>
              <a:rPr lang="ko-KR" altLang="en-US" sz="1200" kern="0" spc="0" dirty="0">
                <a:solidFill>
                  <a:srgbClr val="4C4C4C"/>
                </a:solidFill>
                <a:effectLst/>
                <a:latin typeface="+mn-ea"/>
              </a:rPr>
              <a:t>○</a:t>
            </a:r>
            <a:r>
              <a:rPr lang="ko-KR" altLang="en-US" sz="1000" kern="0" spc="0" dirty="0">
                <a:solidFill>
                  <a:srgbClr val="4C4C4C"/>
                </a:solidFill>
                <a:effectLst/>
                <a:latin typeface="+mn-ea"/>
              </a:rPr>
              <a:t> </a:t>
            </a:r>
            <a:r>
              <a:rPr lang="ko-KR" altLang="en-US" sz="1000" dirty="0"/>
              <a:t>모든 카테고리에 동일하게 등록</a:t>
            </a: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0C0D9606-AC97-F02E-B5B1-2A0F9E83E3BF}"/>
              </a:ext>
            </a:extLst>
          </p:cNvPr>
          <p:cNvSpPr/>
          <p:nvPr/>
        </p:nvSpPr>
        <p:spPr>
          <a:xfrm>
            <a:off x="1530785" y="308123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B7BFC3BA-B1D1-5E5D-B8BF-4A76D3CC9617}"/>
              </a:ext>
            </a:extLst>
          </p:cNvPr>
          <p:cNvSpPr/>
          <p:nvPr/>
        </p:nvSpPr>
        <p:spPr>
          <a:xfrm>
            <a:off x="4528554" y="348214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DEC8CA67-0E90-E229-01AD-2EFD78BA6A0B}"/>
              </a:ext>
            </a:extLst>
          </p:cNvPr>
          <p:cNvSpPr/>
          <p:nvPr/>
        </p:nvSpPr>
        <p:spPr>
          <a:xfrm>
            <a:off x="1654972" y="167765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C2F141F-2835-009E-81BA-28146C288E68}"/>
              </a:ext>
            </a:extLst>
          </p:cNvPr>
          <p:cNvSpPr/>
          <p:nvPr/>
        </p:nvSpPr>
        <p:spPr>
          <a:xfrm>
            <a:off x="91268" y="942551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16A651A-D8F4-42BE-D7E1-B62BD7708170}"/>
              </a:ext>
            </a:extLst>
          </p:cNvPr>
          <p:cNvSpPr/>
          <p:nvPr/>
        </p:nvSpPr>
        <p:spPr>
          <a:xfrm>
            <a:off x="2381201" y="141034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037415E2-0097-429A-AE48-F19CE1281274}"/>
              </a:ext>
            </a:extLst>
          </p:cNvPr>
          <p:cNvSpPr/>
          <p:nvPr/>
        </p:nvSpPr>
        <p:spPr>
          <a:xfrm>
            <a:off x="1822540" y="316288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1106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2B1F914C-3D6B-04A8-FAE1-8A6207F26019}"/>
              </a:ext>
            </a:extLst>
          </p:cNvPr>
          <p:cNvSpPr/>
          <p:nvPr/>
        </p:nvSpPr>
        <p:spPr bwMode="auto">
          <a:xfrm>
            <a:off x="1658584" y="992347"/>
            <a:ext cx="7172996" cy="44767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8574EE90-7F2C-18E8-E613-D47CDC7C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P-BE-BM-05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AFFD4C2C-04FB-66AB-1052-2FDFDD012D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/>
              <a:t>공지사항 </a:t>
            </a:r>
            <a:r>
              <a:rPr lang="en-US" altLang="ko-KR" dirty="0"/>
              <a:t>&gt; </a:t>
            </a:r>
            <a:r>
              <a:rPr lang="ko-KR" altLang="en-US" dirty="0"/>
              <a:t>고객센터 공지</a:t>
            </a:r>
            <a:r>
              <a:rPr lang="en-US" altLang="ko-KR" dirty="0"/>
              <a:t>] </a:t>
            </a:r>
            <a:r>
              <a:rPr lang="ko-KR" altLang="en-US" dirty="0"/>
              <a:t>고객센터 공지 목록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577938"/>
              </p:ext>
            </p:extLst>
          </p:nvPr>
        </p:nvGraphicFramePr>
        <p:xfrm>
          <a:off x="9016139" y="252735"/>
          <a:ext cx="2508867" cy="694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Select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(Selected)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미 입력 후 클릭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검색어를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입력 후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[2]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화면에 검색 결과 출력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게시판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게시판 구성 요소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설계 화면 참고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페이지당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최신순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중요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게시판 위쪽에 한 번 더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게시글이 없는 경우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(Empty)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등록된 게시글이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기능은 이용자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공지사항 화면과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기능 동일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공지사항 등록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공지등록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3834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D68F79C3-8837-8A93-D616-9FD9594495C1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D9E385-BB32-29F3-2C65-DCF8B75E8A7F}"/>
                </a:ext>
              </a:extLst>
            </p:cNvPr>
            <p:cNvSpPr txBox="1"/>
            <p:nvPr/>
          </p:nvSpPr>
          <p:spPr>
            <a:xfrm>
              <a:off x="1565686" y="332656"/>
              <a:ext cx="208903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공지사항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고객센터 공지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AE3711-0017-9A9B-B76A-0F67E5E722BA}"/>
                </a:ext>
              </a:extLst>
            </p:cNvPr>
            <p:cNvSpPr txBox="1"/>
            <p:nvPr/>
          </p:nvSpPr>
          <p:spPr>
            <a:xfrm>
              <a:off x="1565686" y="479698"/>
              <a:ext cx="11086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고객센터 공지</a:t>
              </a: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3CDE0FBA-8DC9-6C77-5E77-5F363B56A607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DA12159F-A64A-D412-922D-7498D0ED8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28746"/>
              </p:ext>
            </p:extLst>
          </p:nvPr>
        </p:nvGraphicFramePr>
        <p:xfrm>
          <a:off x="1658584" y="1649611"/>
          <a:ext cx="7134896" cy="4716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84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8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179">
                  <a:extLst>
                    <a:ext uri="{9D8B030D-6E8A-4147-A177-3AD203B41FA5}">
                      <a16:colId xmlns:a16="http://schemas.microsoft.com/office/drawing/2014/main" val="1062123186"/>
                    </a:ext>
                  </a:extLst>
                </a:gridCol>
                <a:gridCol w="1066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제목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작성자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작성일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폭설로 인한 배송 지연안내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admin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10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제목호출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abcde9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작성일 표기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9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err="1">
                          <a:latin typeface="+mn-ea"/>
                          <a:ea typeface="+mn-ea"/>
                        </a:rPr>
                        <a:t>택배사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 물량 폭주로 배송 불가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abcde8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2022-01-15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8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신용카드 무이자 할부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abcde7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2022-01-14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신상품 입고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abcde6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2022-01-13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오픈 숍</a:t>
                      </a:r>
                      <a:r>
                        <a:rPr lang="en-US" altLang="ko-KR" sz="9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aseline="0" dirty="0">
                          <a:latin typeface="+mn-ea"/>
                          <a:ea typeface="+mn-ea"/>
                        </a:rPr>
                        <a:t>이용 시 주의사항 안내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abcde5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2022-01-12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신용카드 무이자 할부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abcde4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2022-01-11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신상품 입고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abcde3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2022-01-10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오픈 숍</a:t>
                      </a:r>
                      <a:r>
                        <a:rPr lang="en-US" altLang="ko-KR" sz="9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aseline="0" dirty="0">
                          <a:latin typeface="+mn-ea"/>
                          <a:ea typeface="+mn-ea"/>
                        </a:rPr>
                        <a:t>이용 시 주의사항 안내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abcde2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2022-01-09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월 신상품 입고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2022-01-02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폭설로 인한 배송 지연안내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6" name="모서리가 둥근 직사각형 11">
            <a:extLst>
              <a:ext uri="{FF2B5EF4-FFF2-40B4-BE49-F238E27FC236}">
                <a16:creationId xmlns:a16="http://schemas.microsoft.com/office/drawing/2014/main" id="{0FE76648-6EF0-E3E4-5738-724500E93502}"/>
              </a:ext>
            </a:extLst>
          </p:cNvPr>
          <p:cNvSpPr/>
          <p:nvPr/>
        </p:nvSpPr>
        <p:spPr>
          <a:xfrm>
            <a:off x="1859540" y="2127826"/>
            <a:ext cx="323286" cy="180986"/>
          </a:xfrm>
          <a:prstGeom prst="roundRect">
            <a:avLst>
              <a:gd name="adj" fmla="val 1222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800" dirty="0">
                <a:latin typeface="+mn-ea"/>
              </a:rPr>
              <a:t>중요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518CEB03-C529-75E6-EB71-5CB0087A7656}"/>
              </a:ext>
            </a:extLst>
          </p:cNvPr>
          <p:cNvSpPr/>
          <p:nvPr/>
        </p:nvSpPr>
        <p:spPr bwMode="auto">
          <a:xfrm>
            <a:off x="7593790" y="1054435"/>
            <a:ext cx="963781" cy="306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>
                <a:solidFill>
                  <a:schemeClr val="bg1"/>
                </a:solidFill>
                <a:latin typeface="+mn-ea"/>
              </a:rPr>
              <a:t>공지사항 등록</a:t>
            </a:r>
            <a:endParaRPr lang="ko-KR" altLang="en-US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BEB00756-08DD-1848-3529-692D2E6737C9}"/>
              </a:ext>
            </a:extLst>
          </p:cNvPr>
          <p:cNvSpPr/>
          <p:nvPr/>
        </p:nvSpPr>
        <p:spPr>
          <a:xfrm>
            <a:off x="7462671" y="108101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06DC5F7F-5E52-9EEC-FCC2-52C9D44FCCD0}"/>
              </a:ext>
            </a:extLst>
          </p:cNvPr>
          <p:cNvSpPr/>
          <p:nvPr/>
        </p:nvSpPr>
        <p:spPr>
          <a:xfrm>
            <a:off x="1658054" y="156320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7D64FD8F-421F-5A27-970B-14E06DC3CD34}"/>
              </a:ext>
            </a:extLst>
          </p:cNvPr>
          <p:cNvSpPr/>
          <p:nvPr/>
        </p:nvSpPr>
        <p:spPr bwMode="auto">
          <a:xfrm>
            <a:off x="4973037" y="1070272"/>
            <a:ext cx="711843" cy="306375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sp>
        <p:nvSpPr>
          <p:cNvPr id="15" name="모서리가 둥근 직사각형 63">
            <a:extLst>
              <a:ext uri="{FF2B5EF4-FFF2-40B4-BE49-F238E27FC236}">
                <a16:creationId xmlns:a16="http://schemas.microsoft.com/office/drawing/2014/main" id="{040F2F65-C585-6444-0197-EEB4D6260B8F}"/>
              </a:ext>
            </a:extLst>
          </p:cNvPr>
          <p:cNvSpPr/>
          <p:nvPr/>
        </p:nvSpPr>
        <p:spPr>
          <a:xfrm>
            <a:off x="1837148" y="1062584"/>
            <a:ext cx="1124966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제목 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+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내용</a:t>
            </a:r>
          </a:p>
        </p:txBody>
      </p:sp>
      <p:sp>
        <p:nvSpPr>
          <p:cNvPr id="16" name="Chevron">
            <a:extLst>
              <a:ext uri="{FF2B5EF4-FFF2-40B4-BE49-F238E27FC236}">
                <a16:creationId xmlns:a16="http://schemas.microsoft.com/office/drawing/2014/main" id="{5E070A7C-2508-DD8E-DA0D-D3CF707A83A2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2741791" y="1190789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7" name="모서리가 둥근 직사각형 63">
            <a:extLst>
              <a:ext uri="{FF2B5EF4-FFF2-40B4-BE49-F238E27FC236}">
                <a16:creationId xmlns:a16="http://schemas.microsoft.com/office/drawing/2014/main" id="{855C75CE-DC66-F863-9F2D-BDC1750A58B7}"/>
              </a:ext>
            </a:extLst>
          </p:cNvPr>
          <p:cNvSpPr/>
          <p:nvPr/>
        </p:nvSpPr>
        <p:spPr>
          <a:xfrm>
            <a:off x="2999056" y="1062457"/>
            <a:ext cx="1944000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검색어를 입력해 주세요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!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768FF691-50A4-CC3F-5096-401C60B4E493}"/>
              </a:ext>
            </a:extLst>
          </p:cNvPr>
          <p:cNvSpPr/>
          <p:nvPr/>
        </p:nvSpPr>
        <p:spPr>
          <a:xfrm>
            <a:off x="1658584" y="111533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44915EB-3E70-7803-D91C-6E1BA713F7DB}"/>
              </a:ext>
            </a:extLst>
          </p:cNvPr>
          <p:cNvSpPr/>
          <p:nvPr/>
        </p:nvSpPr>
        <p:spPr>
          <a:xfrm>
            <a:off x="3468131" y="6762582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latin typeface="+mn-ea"/>
              </a:rPr>
              <a:t>|</a:t>
            </a:r>
            <a:r>
              <a:rPr lang="ko-KR" altLang="en-US" sz="1000" dirty="0">
                <a:latin typeface="+mn-ea"/>
              </a:rPr>
              <a:t>처음</a:t>
            </a:r>
            <a:r>
              <a:rPr lang="en-US" altLang="ko-KR" sz="1000" dirty="0">
                <a:latin typeface="+mn-ea"/>
              </a:rPr>
              <a:t>|  &lt;</a:t>
            </a:r>
            <a:r>
              <a:rPr lang="ko-KR" altLang="en-US" sz="1000" dirty="0">
                <a:latin typeface="+mn-ea"/>
              </a:rPr>
              <a:t>이전</a:t>
            </a:r>
            <a:r>
              <a:rPr lang="en-US" altLang="ko-KR" sz="1000" dirty="0">
                <a:latin typeface="+mn-ea"/>
              </a:rPr>
              <a:t> | [1] [2] </a:t>
            </a:r>
            <a:r>
              <a:rPr lang="en-US" altLang="ko-KR" sz="1200" b="1" dirty="0">
                <a:latin typeface="+mn-ea"/>
              </a:rPr>
              <a:t>[3]</a:t>
            </a:r>
            <a:r>
              <a:rPr lang="en-US" altLang="ko-KR" sz="1000" dirty="0">
                <a:latin typeface="+mn-ea"/>
              </a:rPr>
              <a:t> [4] [5] | </a:t>
            </a:r>
            <a:r>
              <a:rPr lang="ko-KR" altLang="en-US" sz="1000" dirty="0">
                <a:latin typeface="+mn-ea"/>
              </a:rPr>
              <a:t>다음</a:t>
            </a:r>
            <a:r>
              <a:rPr lang="en-US" altLang="ko-KR" sz="1000" dirty="0">
                <a:latin typeface="+mn-ea"/>
              </a:rPr>
              <a:t>&gt;  |</a:t>
            </a:r>
            <a:r>
              <a:rPr lang="ko-KR" altLang="en-US" sz="1000" dirty="0">
                <a:latin typeface="+mn-ea"/>
              </a:rPr>
              <a:t>마지막</a:t>
            </a:r>
            <a:r>
              <a:rPr lang="en-US" altLang="ko-KR" sz="1000" dirty="0">
                <a:latin typeface="+mn-ea"/>
              </a:rPr>
              <a:t>|</a:t>
            </a:r>
            <a:endParaRPr lang="ko-KR" altLang="en-US" sz="1000" dirty="0"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8EED5D5-79BE-DA9A-8315-EF10251CABAF}"/>
              </a:ext>
            </a:extLst>
          </p:cNvPr>
          <p:cNvSpPr/>
          <p:nvPr/>
        </p:nvSpPr>
        <p:spPr>
          <a:xfrm>
            <a:off x="91268" y="1146738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1206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EAEBC467-9857-8A3B-2F0B-28AE0A67961F}"/>
              </a:ext>
            </a:extLst>
          </p:cNvPr>
          <p:cNvSpPr/>
          <p:nvPr/>
        </p:nvSpPr>
        <p:spPr>
          <a:xfrm>
            <a:off x="1702501" y="1013150"/>
            <a:ext cx="7113839" cy="514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B03DD9-1DEA-0C3B-77E4-3F686C77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P-BE-BM-10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24E7A51-5A05-CF9C-BE02-5FFF68D7CB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/>
              <a:t>공지사항 </a:t>
            </a:r>
            <a:r>
              <a:rPr lang="en-US" altLang="ko-KR" dirty="0"/>
              <a:t>&gt; </a:t>
            </a:r>
            <a:r>
              <a:rPr lang="ko-KR" altLang="en-US" dirty="0"/>
              <a:t>고객센터 공지</a:t>
            </a:r>
            <a:r>
              <a:rPr lang="en-US" altLang="ko-KR" dirty="0"/>
              <a:t>] </a:t>
            </a:r>
            <a:r>
              <a:rPr lang="ko-KR" altLang="en-US" dirty="0"/>
              <a:t>고객센터 공지 상세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750878F-BA4B-8133-4113-3AEBB0B4CBC3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29E6EB-7568-239F-BDC4-42D32B51E143}"/>
                </a:ext>
              </a:extLst>
            </p:cNvPr>
            <p:cNvSpPr txBox="1"/>
            <p:nvPr/>
          </p:nvSpPr>
          <p:spPr>
            <a:xfrm>
              <a:off x="1565686" y="332656"/>
              <a:ext cx="208903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공지사항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고객센터 공지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B070E-D759-1BB0-AF2C-A2EE9A69C0E2}"/>
                </a:ext>
              </a:extLst>
            </p:cNvPr>
            <p:cNvSpPr txBox="1"/>
            <p:nvPr/>
          </p:nvSpPr>
          <p:spPr>
            <a:xfrm>
              <a:off x="1565686" y="479698"/>
              <a:ext cx="1162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dirty="0"/>
                <a:t>고객센터 공지</a:t>
              </a:r>
            </a:p>
          </p:txBody>
        </p: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CFE50E23-AFFD-8F18-6B63-2E856290FCB9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8EA4A93-7C22-1EFD-B8E5-C9B94AC85052}"/>
              </a:ext>
            </a:extLst>
          </p:cNvPr>
          <p:cNvSpPr/>
          <p:nvPr/>
        </p:nvSpPr>
        <p:spPr>
          <a:xfrm>
            <a:off x="1920825" y="1134225"/>
            <a:ext cx="36936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</a:rPr>
              <a:t>{</a:t>
            </a:r>
            <a:r>
              <a:rPr lang="ko-KR" altLang="en-US" sz="1100" b="1" dirty="0">
                <a:latin typeface="+mn-ea"/>
              </a:rPr>
              <a:t>제목 표기</a:t>
            </a:r>
            <a:r>
              <a:rPr lang="en-US" altLang="ko-KR" sz="1100" b="1" dirty="0">
                <a:latin typeface="+mn-ea"/>
              </a:rPr>
              <a:t>} </a:t>
            </a:r>
            <a:r>
              <a:rPr lang="ko-KR" altLang="en-US" sz="1100" b="1" dirty="0">
                <a:latin typeface="+mn-ea"/>
              </a:rPr>
              <a:t>택배 회사 추석 물량 폭주로 배송 지연 안내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BF115BE-EE65-CCB5-C6FE-0ED68EEE5FDB}"/>
              </a:ext>
            </a:extLst>
          </p:cNvPr>
          <p:cNvSpPr/>
          <p:nvPr/>
        </p:nvSpPr>
        <p:spPr>
          <a:xfrm>
            <a:off x="1897429" y="1682900"/>
            <a:ext cx="57245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{</a:t>
            </a:r>
            <a:r>
              <a:rPr lang="ko-KR" altLang="en-US" sz="1000" dirty="0">
                <a:latin typeface="+mn-ea"/>
              </a:rPr>
              <a:t>내용표기</a:t>
            </a:r>
            <a:r>
              <a:rPr lang="en-US" altLang="ko-KR" sz="1000" dirty="0">
                <a:latin typeface="+mn-ea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(</a:t>
            </a:r>
            <a:r>
              <a:rPr lang="ko-KR" altLang="en-US" sz="1000" dirty="0">
                <a:latin typeface="+mn-ea"/>
              </a:rPr>
              <a:t>예</a:t>
            </a:r>
            <a:r>
              <a:rPr lang="en-US" altLang="ko-KR" sz="1000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+mn-ea"/>
              </a:rPr>
              <a:t>고객님 안녕하세요</a:t>
            </a:r>
            <a:r>
              <a:rPr lang="en-US" altLang="ko-KR" sz="1000" dirty="0">
                <a:latin typeface="+mn-ea"/>
              </a:rPr>
              <a:t>! </a:t>
            </a:r>
            <a:r>
              <a:rPr lang="ko-KR" altLang="en-US" sz="1000" dirty="0" err="1">
                <a:latin typeface="+mn-ea"/>
              </a:rPr>
              <a:t>라라마켓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>
                <a:latin typeface="+mn-ea"/>
              </a:rPr>
              <a:t>운영자입니다</a:t>
            </a:r>
            <a:r>
              <a:rPr lang="en-US" altLang="ko-KR" sz="10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+mn-ea"/>
              </a:rPr>
              <a:t>설 명절로 인해 배송이 지연되고 있습니다</a:t>
            </a:r>
            <a:r>
              <a:rPr lang="en-US" altLang="ko-KR" sz="10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+mn-ea"/>
              </a:rPr>
              <a:t>이 점 양해를 구합니다</a:t>
            </a:r>
            <a:r>
              <a:rPr lang="en-US" altLang="ko-KR" sz="1000" dirty="0">
                <a:latin typeface="+mn-ea"/>
              </a:rPr>
              <a:t>.</a:t>
            </a:r>
            <a:r>
              <a:rPr lang="ko-KR" altLang="en-US" sz="1000" dirty="0">
                <a:latin typeface="+mn-ea"/>
              </a:rPr>
              <a:t> 아래 안내 사항을 참고해 주세요</a:t>
            </a:r>
            <a:r>
              <a:rPr lang="en-US" altLang="ko-KR" sz="10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+mn-ea"/>
              </a:rPr>
              <a:t>[</a:t>
            </a:r>
            <a:r>
              <a:rPr lang="ko-KR" altLang="en-US" sz="1000" b="1" dirty="0">
                <a:latin typeface="+mn-ea"/>
              </a:rPr>
              <a:t>배송 안내</a:t>
            </a:r>
            <a:r>
              <a:rPr lang="en-US" altLang="ko-KR" sz="1000" b="1" dirty="0">
                <a:latin typeface="+mn-ea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2022-01-19 </a:t>
            </a:r>
            <a:r>
              <a:rPr lang="ko-KR" altLang="en-US" sz="1000" dirty="0">
                <a:latin typeface="+mn-ea"/>
              </a:rPr>
              <a:t>이전 주문</a:t>
            </a:r>
            <a:r>
              <a:rPr lang="en-US" altLang="ko-KR" sz="1000" dirty="0">
                <a:latin typeface="+mn-ea"/>
              </a:rPr>
              <a:t>: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1</a:t>
            </a:r>
            <a:r>
              <a:rPr lang="ko-KR" altLang="en-US" sz="1000" dirty="0">
                <a:latin typeface="+mn-ea"/>
              </a:rPr>
              <a:t>월 </a:t>
            </a:r>
            <a:r>
              <a:rPr lang="en-US" altLang="ko-KR" sz="1000" dirty="0">
                <a:latin typeface="+mn-ea"/>
              </a:rPr>
              <a:t>20</a:t>
            </a:r>
            <a:r>
              <a:rPr lang="ko-KR" altLang="en-US" sz="1000" dirty="0">
                <a:latin typeface="+mn-ea"/>
              </a:rPr>
              <a:t>일에 일괄 발송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2022-01-20 </a:t>
            </a:r>
            <a:r>
              <a:rPr lang="ko-KR" altLang="en-US" sz="1000" dirty="0">
                <a:latin typeface="+mn-ea"/>
              </a:rPr>
              <a:t>이후 주문</a:t>
            </a:r>
            <a:r>
              <a:rPr lang="en-US" altLang="ko-KR" sz="1000" dirty="0">
                <a:latin typeface="+mn-ea"/>
              </a:rPr>
              <a:t>: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1</a:t>
            </a:r>
            <a:r>
              <a:rPr lang="ko-KR" altLang="en-US" sz="1000" dirty="0">
                <a:latin typeface="+mn-ea"/>
              </a:rPr>
              <a:t>월 </a:t>
            </a:r>
            <a:r>
              <a:rPr lang="en-US" altLang="ko-KR" sz="1000" dirty="0">
                <a:latin typeface="+mn-ea"/>
              </a:rPr>
              <a:t>25</a:t>
            </a:r>
            <a:r>
              <a:rPr lang="ko-KR" altLang="en-US" sz="1000" dirty="0">
                <a:latin typeface="+mn-ea"/>
              </a:rPr>
              <a:t>일에 일괄 발송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+mn-ea"/>
              </a:rPr>
              <a:t>행복한 명절 보내시길 바랍니다</a:t>
            </a:r>
            <a:r>
              <a:rPr lang="en-US" altLang="ko-KR" sz="10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+mn-ea"/>
              </a:rPr>
              <a:t>감사합니다</a:t>
            </a:r>
            <a:r>
              <a:rPr lang="en-US" altLang="ko-KR" sz="10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 err="1">
                <a:latin typeface="+mn-ea"/>
              </a:rPr>
              <a:t>라라마켓</a:t>
            </a:r>
            <a:r>
              <a:rPr lang="ko-KR" altLang="en-US" sz="1000" b="1" dirty="0">
                <a:latin typeface="+mn-ea"/>
              </a:rPr>
              <a:t> 드림</a:t>
            </a:r>
            <a:endParaRPr lang="en-US" altLang="ko-KR" sz="1000" b="1" dirty="0">
              <a:latin typeface="+mn-ea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6B8F7CBC-5A1A-4AE7-97A4-3F3BF9EC8953}"/>
              </a:ext>
            </a:extLst>
          </p:cNvPr>
          <p:cNvCxnSpPr/>
          <p:nvPr/>
        </p:nvCxnSpPr>
        <p:spPr>
          <a:xfrm>
            <a:off x="1837171" y="5383510"/>
            <a:ext cx="68572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5F6B4C8-FEDF-A697-B62F-A8645582BF44}"/>
              </a:ext>
            </a:extLst>
          </p:cNvPr>
          <p:cNvSpPr/>
          <p:nvPr/>
        </p:nvSpPr>
        <p:spPr>
          <a:xfrm>
            <a:off x="6522293" y="1149614"/>
            <a:ext cx="21993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{</a:t>
            </a:r>
            <a:r>
              <a:rPr lang="ko-KR" altLang="en-US" sz="1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작성자 </a:t>
            </a:r>
            <a:r>
              <a:rPr lang="en-US" altLang="ko-KR" sz="1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ID </a:t>
            </a:r>
            <a:r>
              <a:rPr lang="ko-KR" altLang="en-US" sz="1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표기</a:t>
            </a:r>
            <a:r>
              <a:rPr lang="en-US" altLang="ko-KR" sz="1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} | </a:t>
            </a:r>
            <a:r>
              <a:rPr lang="en-US" altLang="ko-KR" sz="1000" dirty="0">
                <a:latin typeface="+mn-ea"/>
              </a:rPr>
              <a:t>{</a:t>
            </a:r>
            <a:r>
              <a:rPr lang="ko-KR" altLang="en-US" sz="1000" dirty="0">
                <a:latin typeface="+mn-ea"/>
              </a:rPr>
              <a:t>작성일</a:t>
            </a:r>
            <a:r>
              <a:rPr lang="en-US" altLang="ko-KR" sz="1000" dirty="0">
                <a:latin typeface="+mn-ea"/>
              </a:rPr>
              <a:t>,</a:t>
            </a:r>
            <a:r>
              <a:rPr lang="ko-KR" altLang="en-US" sz="1000" dirty="0">
                <a:latin typeface="+mn-ea"/>
              </a:rPr>
              <a:t> 시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분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초</a:t>
            </a:r>
            <a:r>
              <a:rPr lang="en-US" altLang="ko-KR" sz="1000" dirty="0">
                <a:latin typeface="+mn-ea"/>
              </a:rPr>
              <a:t>}</a:t>
            </a:r>
            <a:endParaRPr lang="ko-KR" altLang="en-US" sz="1000" dirty="0">
              <a:latin typeface="+mn-ea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D6E2FC64-AD34-7201-5615-D8BA225B5F90}"/>
              </a:ext>
            </a:extLst>
          </p:cNvPr>
          <p:cNvSpPr/>
          <p:nvPr/>
        </p:nvSpPr>
        <p:spPr bwMode="auto">
          <a:xfrm>
            <a:off x="7988280" y="5618584"/>
            <a:ext cx="720000" cy="25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삭제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FC1C682C-1945-4283-E05F-EE6FBA4FCFE5}"/>
              </a:ext>
            </a:extLst>
          </p:cNvPr>
          <p:cNvSpPr/>
          <p:nvPr/>
        </p:nvSpPr>
        <p:spPr bwMode="auto">
          <a:xfrm>
            <a:off x="7213186" y="5618584"/>
            <a:ext cx="720000" cy="252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6BB41761-851E-4296-6582-617A70EF99DA}"/>
              </a:ext>
            </a:extLst>
          </p:cNvPr>
          <p:cNvSpPr/>
          <p:nvPr/>
        </p:nvSpPr>
        <p:spPr>
          <a:xfrm>
            <a:off x="7465186" y="544210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7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42FF2A4C-E11B-D75C-BF7C-0E88D8AF48CF}"/>
              </a:ext>
            </a:extLst>
          </p:cNvPr>
          <p:cNvSpPr/>
          <p:nvPr/>
        </p:nvSpPr>
        <p:spPr>
          <a:xfrm>
            <a:off x="8240280" y="544210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8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D08D0942-1028-C612-1783-B12C54F2AAC8}"/>
              </a:ext>
            </a:extLst>
          </p:cNvPr>
          <p:cNvSpPr/>
          <p:nvPr/>
        </p:nvSpPr>
        <p:spPr>
          <a:xfrm>
            <a:off x="6412996" y="117058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모서리가 둥근 직사각형 33">
            <a:extLst>
              <a:ext uri="{FF2B5EF4-FFF2-40B4-BE49-F238E27FC236}">
                <a16:creationId xmlns:a16="http://schemas.microsoft.com/office/drawing/2014/main" id="{0D044726-4007-E233-07B2-BD50D9BCA197}"/>
              </a:ext>
            </a:extLst>
          </p:cNvPr>
          <p:cNvSpPr/>
          <p:nvPr/>
        </p:nvSpPr>
        <p:spPr>
          <a:xfrm>
            <a:off x="1822278" y="5620349"/>
            <a:ext cx="720000" cy="25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목록 보기</a:t>
            </a:r>
          </a:p>
        </p:txBody>
      </p:sp>
      <p:sp>
        <p:nvSpPr>
          <p:cNvPr id="29" name="모서리가 둥근 직사각형 35">
            <a:extLst>
              <a:ext uri="{FF2B5EF4-FFF2-40B4-BE49-F238E27FC236}">
                <a16:creationId xmlns:a16="http://schemas.microsoft.com/office/drawing/2014/main" id="{A3785EFB-DC08-5C6D-9132-49B2CECAA408}"/>
              </a:ext>
            </a:extLst>
          </p:cNvPr>
          <p:cNvSpPr/>
          <p:nvPr/>
        </p:nvSpPr>
        <p:spPr>
          <a:xfrm>
            <a:off x="2604464" y="5620349"/>
            <a:ext cx="720000" cy="25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이전 글</a:t>
            </a:r>
          </a:p>
        </p:txBody>
      </p:sp>
      <p:sp>
        <p:nvSpPr>
          <p:cNvPr id="30" name="모서리가 둥근 직사각형 36">
            <a:extLst>
              <a:ext uri="{FF2B5EF4-FFF2-40B4-BE49-F238E27FC236}">
                <a16:creationId xmlns:a16="http://schemas.microsoft.com/office/drawing/2014/main" id="{195DE217-AA76-C0AC-47D8-C24CFCA478CE}"/>
              </a:ext>
            </a:extLst>
          </p:cNvPr>
          <p:cNvSpPr/>
          <p:nvPr/>
        </p:nvSpPr>
        <p:spPr>
          <a:xfrm>
            <a:off x="3386649" y="5620349"/>
            <a:ext cx="720000" cy="25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다음 글</a:t>
            </a: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EF8FA28C-446F-F8A4-51C1-E75DE516384A}"/>
              </a:ext>
            </a:extLst>
          </p:cNvPr>
          <p:cNvSpPr/>
          <p:nvPr/>
        </p:nvSpPr>
        <p:spPr>
          <a:xfrm>
            <a:off x="2093328" y="544210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8CD5EC9C-2AF0-CACF-675D-D2101E753560}"/>
              </a:ext>
            </a:extLst>
          </p:cNvPr>
          <p:cNvSpPr/>
          <p:nvPr/>
        </p:nvSpPr>
        <p:spPr>
          <a:xfrm>
            <a:off x="2852262" y="544210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3ADB7673-C9F5-EBFE-D767-F8145589B276}"/>
              </a:ext>
            </a:extLst>
          </p:cNvPr>
          <p:cNvSpPr/>
          <p:nvPr/>
        </p:nvSpPr>
        <p:spPr>
          <a:xfrm>
            <a:off x="3638649" y="544210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6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3D22EB44-8AAA-9E8E-C5E3-7870780F4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765169"/>
              </p:ext>
            </p:extLst>
          </p:nvPr>
        </p:nvGraphicFramePr>
        <p:xfrm>
          <a:off x="9016139" y="253085"/>
          <a:ext cx="2508867" cy="6946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38809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공지사항 제목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635200"/>
                  </a:ext>
                </a:extLst>
              </a:tr>
              <a:tr h="54506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작성자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작성한 운영자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초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38809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공지사항 내용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47747"/>
                  </a:ext>
                </a:extLst>
              </a:tr>
              <a:tr h="85900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보기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직전 페이지로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돌아감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예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3P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에서 글을 클릭했다면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처음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(1P)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 아니라 목록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3P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돌아감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70203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이전 글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이전 글 상세 보기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본 글이 첫 번째 글인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70203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다음 글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다음 글 상세 보기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본 글이 마지막 글인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266781"/>
                  </a:ext>
                </a:extLst>
              </a:tr>
              <a:tr h="132991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 여부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로그인 계정과 작성자 계정이 동일한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버튼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로그인 계정과 작성자 계정이 동일하지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않은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버튼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 수정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136778"/>
                  </a:ext>
                </a:extLst>
              </a:tr>
              <a:tr h="148688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공지를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글 삭제 진행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공지사항 목록으로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97950"/>
                  </a:ext>
                </a:extLst>
              </a:tr>
              <a:tr h="54506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※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관리자 화면의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고객센터 공지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화면은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이용자 화면 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공지사항 화면 상세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에서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 [7] [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수정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], [8] [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삭제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 버튼만 추가된 형태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83215"/>
                  </a:ext>
                </a:extLst>
              </a:tr>
            </a:tbl>
          </a:graphicData>
        </a:graphic>
      </p:graphicFrame>
      <p:sp>
        <p:nvSpPr>
          <p:cNvPr id="11" name="타원 10">
            <a:extLst>
              <a:ext uri="{FF2B5EF4-FFF2-40B4-BE49-F238E27FC236}">
                <a16:creationId xmlns:a16="http://schemas.microsoft.com/office/drawing/2014/main" id="{E53F28DA-9606-5D2F-5A7B-7150E3E79FD5}"/>
              </a:ext>
            </a:extLst>
          </p:cNvPr>
          <p:cNvSpPr/>
          <p:nvPr/>
        </p:nvSpPr>
        <p:spPr>
          <a:xfrm>
            <a:off x="1766291" y="115847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7220D8D1-1FAC-D07D-031F-DC827BD46756}"/>
              </a:ext>
            </a:extLst>
          </p:cNvPr>
          <p:cNvSpPr/>
          <p:nvPr/>
        </p:nvSpPr>
        <p:spPr>
          <a:xfrm>
            <a:off x="1766291" y="173030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2A61E20-3241-7C92-E20B-8A6A00DDBEB1}"/>
              </a:ext>
            </a:extLst>
          </p:cNvPr>
          <p:cNvSpPr/>
          <p:nvPr/>
        </p:nvSpPr>
        <p:spPr>
          <a:xfrm>
            <a:off x="91268" y="1146738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6697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9AB6F64-7360-6669-C1D8-C405E4B0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P-BE-BM-15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948D10B-1B4C-1693-2088-552A6056BD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/>
              <a:t>공지사항 </a:t>
            </a:r>
            <a:r>
              <a:rPr lang="en-US" altLang="ko-KR" dirty="0"/>
              <a:t>&gt; </a:t>
            </a:r>
            <a:r>
              <a:rPr lang="ko-KR" altLang="en-US" dirty="0"/>
              <a:t>고객센터 공지</a:t>
            </a:r>
            <a:r>
              <a:rPr lang="en-US" altLang="ko-KR" dirty="0"/>
              <a:t>] </a:t>
            </a:r>
            <a:r>
              <a:rPr lang="ko-KR" altLang="en-US" dirty="0"/>
              <a:t>고객센터 공지 등록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529651"/>
              </p:ext>
            </p:extLst>
          </p:nvPr>
        </p:nvGraphicFramePr>
        <p:xfrm>
          <a:off x="9016139" y="252735"/>
          <a:ext cx="2508867" cy="696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중요 공지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게시판 상단에 한 번 더 노출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글자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(50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 이상 입력되지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않음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에디터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HTML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기능 제공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36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작성완료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Validation Check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제목을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내용을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Validation Check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 시 글 등록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글이 등록되었습니다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확인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화면으로 이동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작성된 내용 저장되지 않음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3096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CEFF5339-0971-C51B-EA7F-1CEA55CE1BC8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68D399-06C3-3DEB-68C1-DC7932E1C0D2}"/>
                </a:ext>
              </a:extLst>
            </p:cNvPr>
            <p:cNvSpPr txBox="1"/>
            <p:nvPr/>
          </p:nvSpPr>
          <p:spPr>
            <a:xfrm>
              <a:off x="1565686" y="332656"/>
              <a:ext cx="205216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공지사항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고객센터 공지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3968C0-CB4C-4B3E-D297-80C2EA842F6C}"/>
                </a:ext>
              </a:extLst>
            </p:cNvPr>
            <p:cNvSpPr txBox="1"/>
            <p:nvPr/>
          </p:nvSpPr>
          <p:spPr>
            <a:xfrm>
              <a:off x="1565686" y="479698"/>
              <a:ext cx="15247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고객센터 공지 등록</a:t>
              </a: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A68DF3F-9C58-1093-78F0-2B3D26548C52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6EDC7A0-9BD7-D7D2-DC2B-551B226D7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177" y="1761504"/>
            <a:ext cx="6966623" cy="3292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00" dirty="0">
                <a:latin typeface="맑은 고딕" panose="020B0503020000020004" pitchFamily="50" charset="-127"/>
              </a:rPr>
              <a:t>에디터</a:t>
            </a:r>
            <a:r>
              <a:rPr lang="en-US" altLang="ko-KR" sz="1000" dirty="0">
                <a:latin typeface="맑은 고딕" panose="020B0503020000020004" pitchFamily="50" charset="-127"/>
              </a:rPr>
              <a:t>(Editor)</a:t>
            </a:r>
            <a:r>
              <a:rPr lang="ko-KR" altLang="en-US" sz="1000" dirty="0">
                <a:latin typeface="맑은 고딕" panose="020B0503020000020004" pitchFamily="50" charset="-127"/>
              </a:rPr>
              <a:t> 기능 노출</a:t>
            </a:r>
            <a:endParaRPr lang="en-US" altLang="ko-KR" sz="1000" dirty="0">
              <a:latin typeface="맑은 고딕" panose="020B050302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07C0E48-F5B4-913E-EE96-A8F3D5AE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382" y="1743803"/>
            <a:ext cx="6974418" cy="4237888"/>
          </a:xfrm>
          <a:prstGeom prst="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800">
              <a:latin typeface="+mn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F4F4660-B56A-A8CA-0662-158F1F0D0F44}"/>
              </a:ext>
            </a:extLst>
          </p:cNvPr>
          <p:cNvSpPr/>
          <p:nvPr/>
        </p:nvSpPr>
        <p:spPr>
          <a:xfrm>
            <a:off x="1787326" y="2185109"/>
            <a:ext cx="14654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내용을 입력해 주세요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!</a:t>
            </a:r>
          </a:p>
        </p:txBody>
      </p:sp>
      <p:sp>
        <p:nvSpPr>
          <p:cNvPr id="26" name="양쪽 모서리가 둥근 사각형 28">
            <a:extLst>
              <a:ext uri="{FF2B5EF4-FFF2-40B4-BE49-F238E27FC236}">
                <a16:creationId xmlns:a16="http://schemas.microsoft.com/office/drawing/2014/main" id="{5086B0A0-00D7-1635-751F-3FB01A1D470F}"/>
              </a:ext>
            </a:extLst>
          </p:cNvPr>
          <p:cNvSpPr/>
          <p:nvPr/>
        </p:nvSpPr>
        <p:spPr bwMode="auto">
          <a:xfrm>
            <a:off x="7918630" y="5764839"/>
            <a:ext cx="764679" cy="214511"/>
          </a:xfrm>
          <a:prstGeom prst="round2Same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1000" dirty="0">
                <a:latin typeface="+mn-ea"/>
              </a:rPr>
              <a:t>HTML</a:t>
            </a:r>
            <a:endParaRPr lang="ko-KR" altLang="en-US" sz="1000" dirty="0">
              <a:latin typeface="+mn-ea"/>
            </a:endParaRPr>
          </a:p>
        </p:txBody>
      </p:sp>
      <p:sp>
        <p:nvSpPr>
          <p:cNvPr id="27" name="양쪽 모서리가 둥근 사각형 29">
            <a:extLst>
              <a:ext uri="{FF2B5EF4-FFF2-40B4-BE49-F238E27FC236}">
                <a16:creationId xmlns:a16="http://schemas.microsoft.com/office/drawing/2014/main" id="{7D35E47B-47C7-D325-0498-749A299E392A}"/>
              </a:ext>
            </a:extLst>
          </p:cNvPr>
          <p:cNvSpPr/>
          <p:nvPr/>
        </p:nvSpPr>
        <p:spPr bwMode="auto">
          <a:xfrm>
            <a:off x="7147105" y="5764839"/>
            <a:ext cx="764679" cy="214511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ko-KR" altLang="en-US" sz="1000" dirty="0">
                <a:latin typeface="+mn-ea"/>
              </a:rPr>
              <a:t>에디터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B5BB6BD-3299-CD01-46AD-888484FA18BA}"/>
              </a:ext>
            </a:extLst>
          </p:cNvPr>
          <p:cNvSpPr/>
          <p:nvPr/>
        </p:nvSpPr>
        <p:spPr>
          <a:xfrm>
            <a:off x="1844110" y="971808"/>
            <a:ext cx="7040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중요 공지</a:t>
            </a:r>
            <a:endParaRPr lang="en-US" altLang="ko-KR" sz="1000" b="1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C96C51A9-709C-247E-6690-B79653B7C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70" y="1021628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타원 32">
            <a:extLst>
              <a:ext uri="{FF2B5EF4-FFF2-40B4-BE49-F238E27FC236}">
                <a16:creationId xmlns:a16="http://schemas.microsoft.com/office/drawing/2014/main" id="{62148193-D405-AE73-7115-26D1F6A39120}"/>
              </a:ext>
            </a:extLst>
          </p:cNvPr>
          <p:cNvSpPr/>
          <p:nvPr/>
        </p:nvSpPr>
        <p:spPr>
          <a:xfrm>
            <a:off x="1482828" y="98506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모서리가 둥근 직사각형 151">
            <a:extLst>
              <a:ext uri="{FF2B5EF4-FFF2-40B4-BE49-F238E27FC236}">
                <a16:creationId xmlns:a16="http://schemas.microsoft.com/office/drawing/2014/main" id="{1FEE1F12-E698-6991-3EE8-6F9EE437B863}"/>
              </a:ext>
            </a:extLst>
          </p:cNvPr>
          <p:cNvSpPr/>
          <p:nvPr/>
        </p:nvSpPr>
        <p:spPr>
          <a:xfrm>
            <a:off x="3873456" y="6394920"/>
            <a:ext cx="1286223" cy="35605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작성완료</a:t>
            </a:r>
          </a:p>
        </p:txBody>
      </p:sp>
      <p:sp>
        <p:nvSpPr>
          <p:cNvPr id="36" name="모서리가 둥근 직사각형 152">
            <a:extLst>
              <a:ext uri="{FF2B5EF4-FFF2-40B4-BE49-F238E27FC236}">
                <a16:creationId xmlns:a16="http://schemas.microsoft.com/office/drawing/2014/main" id="{DD496C9A-1DDD-9C68-76E6-904E9E3065D3}"/>
              </a:ext>
            </a:extLst>
          </p:cNvPr>
          <p:cNvSpPr/>
          <p:nvPr/>
        </p:nvSpPr>
        <p:spPr>
          <a:xfrm>
            <a:off x="5253601" y="6387316"/>
            <a:ext cx="1286223" cy="3560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53BA6423-F1C3-D90F-B878-A0621D2435AD}"/>
              </a:ext>
            </a:extLst>
          </p:cNvPr>
          <p:cNvSpPr/>
          <p:nvPr/>
        </p:nvSpPr>
        <p:spPr>
          <a:xfrm>
            <a:off x="3920590" y="647082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A8E55117-B7EA-55B1-AB9E-A06DA11D5D2B}"/>
              </a:ext>
            </a:extLst>
          </p:cNvPr>
          <p:cNvSpPr/>
          <p:nvPr/>
        </p:nvSpPr>
        <p:spPr>
          <a:xfrm>
            <a:off x="5354062" y="647082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모서리가 둥근 직사각형 63">
            <a:extLst>
              <a:ext uri="{FF2B5EF4-FFF2-40B4-BE49-F238E27FC236}">
                <a16:creationId xmlns:a16="http://schemas.microsoft.com/office/drawing/2014/main" id="{A5819E76-963B-DE25-FC5D-B3D137731F0A}"/>
              </a:ext>
            </a:extLst>
          </p:cNvPr>
          <p:cNvSpPr/>
          <p:nvPr/>
        </p:nvSpPr>
        <p:spPr>
          <a:xfrm>
            <a:off x="1701679" y="1312383"/>
            <a:ext cx="6210105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제목을 입력해 주세요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!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121E6EBD-CD81-0D50-1ACF-48771B6E3664}"/>
              </a:ext>
            </a:extLst>
          </p:cNvPr>
          <p:cNvSpPr/>
          <p:nvPr/>
        </p:nvSpPr>
        <p:spPr>
          <a:xfrm>
            <a:off x="1481483" y="137047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C98D45B-3F8B-FCB5-42D9-977895193BE9}"/>
              </a:ext>
            </a:extLst>
          </p:cNvPr>
          <p:cNvSpPr/>
          <p:nvPr/>
        </p:nvSpPr>
        <p:spPr>
          <a:xfrm>
            <a:off x="7918630" y="1355646"/>
            <a:ext cx="7745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50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4BA972A3-64D4-73E5-8CC9-E10D27952776}"/>
              </a:ext>
            </a:extLst>
          </p:cNvPr>
          <p:cNvSpPr/>
          <p:nvPr/>
        </p:nvSpPr>
        <p:spPr>
          <a:xfrm>
            <a:off x="1492186" y="180928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FD38EAA-1545-69EB-7798-D30A1B5372DF}"/>
              </a:ext>
            </a:extLst>
          </p:cNvPr>
          <p:cNvSpPr/>
          <p:nvPr/>
        </p:nvSpPr>
        <p:spPr>
          <a:xfrm>
            <a:off x="91268" y="1146738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6184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3E64DC7E-280F-9919-3835-B1FF8BB7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P-BE-BM-20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C9DF0AF-25EB-BE24-B7E7-4E41E7ABE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/>
              <a:t>커뮤니티</a:t>
            </a:r>
            <a:r>
              <a:rPr lang="en-US" altLang="ko-KR" dirty="0"/>
              <a:t>] </a:t>
            </a:r>
            <a:r>
              <a:rPr lang="ko-KR" altLang="en-US" dirty="0"/>
              <a:t>커뮤니티 목록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924166"/>
              </p:ext>
            </p:extLst>
          </p:nvPr>
        </p:nvGraphicFramePr>
        <p:xfrm>
          <a:off x="9016139" y="243857"/>
          <a:ext cx="2508867" cy="695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16204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Select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(Selected)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미 입력 후 클릭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검색어를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입력 후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[2]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화면에 검색 결과 출력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게시판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게시판 구성 요소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설계 화면 참고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페이지당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최신순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게시글이 없는 경우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(Empty)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등록된 게시글이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기능은 이용자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커뮤니티 목록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화면과 기능 동일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 등록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커뮤니티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글등록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3996000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F882CCD8-15B8-4B83-9209-3354000EEBD7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496500-E625-EA64-698C-FD9C9C11E343}"/>
                </a:ext>
              </a:extLst>
            </p:cNvPr>
            <p:cNvSpPr txBox="1"/>
            <p:nvPr/>
          </p:nvSpPr>
          <p:spPr>
            <a:xfrm>
              <a:off x="1565686" y="332656"/>
              <a:ext cx="12907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커뮤니티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47A6C6-0624-B7F7-E622-BBBDF39AB12B}"/>
                </a:ext>
              </a:extLst>
            </p:cNvPr>
            <p:cNvSpPr txBox="1"/>
            <p:nvPr/>
          </p:nvSpPr>
          <p:spPr>
            <a:xfrm>
              <a:off x="1565686" y="479698"/>
              <a:ext cx="11086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커뮤니티 목록</a:t>
              </a: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D0D65B64-F710-362E-71E2-70DB4EB8A715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8" name="표 37">
            <a:extLst>
              <a:ext uri="{FF2B5EF4-FFF2-40B4-BE49-F238E27FC236}">
                <a16:creationId xmlns:a16="http://schemas.microsoft.com/office/drawing/2014/main" id="{4844E868-6C13-CA36-2413-EEC599D07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052249"/>
              </p:ext>
            </p:extLst>
          </p:nvPr>
        </p:nvGraphicFramePr>
        <p:xfrm>
          <a:off x="1658583" y="1649611"/>
          <a:ext cx="7172994" cy="4320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88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4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224">
                  <a:extLst>
                    <a:ext uri="{9D8B030D-6E8A-4147-A177-3AD203B41FA5}">
                      <a16:colId xmlns:a16="http://schemas.microsoft.com/office/drawing/2014/main" val="15996730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제목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작성자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작성일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폭설로 인한 배송 지연안내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admin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9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err="1">
                          <a:latin typeface="+mn-ea"/>
                          <a:ea typeface="+mn-ea"/>
                        </a:rPr>
                        <a:t>모바일에서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 결제를 하면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9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aseline="0" dirty="0">
                          <a:latin typeface="+mn-ea"/>
                          <a:ea typeface="+mn-ea"/>
                        </a:rPr>
                        <a:t>상품 주문이 되었다고 했는데</a:t>
                      </a:r>
                      <a:r>
                        <a:rPr lang="en-US" altLang="ko-KR" sz="900" baseline="0" dirty="0">
                          <a:latin typeface="+mn-ea"/>
                          <a:ea typeface="+mn-ea"/>
                        </a:rPr>
                        <a:t>...     [1]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abcde9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2022-01-01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8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오픈 숍에서 구매를 했는데요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입금은 어떻게 하면 되나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...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abcde8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2022-01-01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주문 취소 했는데 결제한 카드는 언제 취소되나요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?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abcde7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2022-01-01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err="1">
                          <a:latin typeface="+mn-ea"/>
                          <a:ea typeface="+mn-ea"/>
                        </a:rPr>
                        <a:t>상품평을</a:t>
                      </a:r>
                      <a:r>
                        <a:rPr lang="ko-KR" altLang="en-US" sz="900" baseline="0" dirty="0">
                          <a:latin typeface="+mn-ea"/>
                          <a:ea typeface="+mn-ea"/>
                        </a:rPr>
                        <a:t> 등록 하려고 하는데</a:t>
                      </a:r>
                      <a:r>
                        <a:rPr lang="en-US" altLang="ko-KR" sz="900" baseline="0" dirty="0"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주문내용을 확인할 수 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...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abcde6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2022-01-01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주문 취소 했는데 결제한 카드는 언제 취소되나요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?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abcde5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2022-01-01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구매 했는데 적립금이 적립이 안되었어요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!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abcde4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2022-01-01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포인트는 어떻게 사용하나요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?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abcde3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2022-01-01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제주도인데 배송이 되나요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?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abcde2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2022-01-01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옷이 사진과 많이 다른데 환불이 가능한가요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?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2022-01-01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" name="타원 44">
            <a:extLst>
              <a:ext uri="{FF2B5EF4-FFF2-40B4-BE49-F238E27FC236}">
                <a16:creationId xmlns:a16="http://schemas.microsoft.com/office/drawing/2014/main" id="{6CD3C3CE-B92B-0EBB-94BA-F9578A401913}"/>
              </a:ext>
            </a:extLst>
          </p:cNvPr>
          <p:cNvSpPr/>
          <p:nvPr/>
        </p:nvSpPr>
        <p:spPr>
          <a:xfrm>
            <a:off x="1602862" y="168934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B03F2DF-12DF-7632-1164-E1F6EF279759}"/>
              </a:ext>
            </a:extLst>
          </p:cNvPr>
          <p:cNvSpPr/>
          <p:nvPr/>
        </p:nvSpPr>
        <p:spPr bwMode="auto">
          <a:xfrm>
            <a:off x="1658584" y="992347"/>
            <a:ext cx="7172996" cy="44767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CD7861A0-4853-E371-4B5E-96C39A2BC4EB}"/>
              </a:ext>
            </a:extLst>
          </p:cNvPr>
          <p:cNvSpPr/>
          <p:nvPr/>
        </p:nvSpPr>
        <p:spPr bwMode="auto">
          <a:xfrm>
            <a:off x="7593790" y="1054435"/>
            <a:ext cx="963781" cy="306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글 등록</a:t>
            </a: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196FD1F5-C143-7F71-6C35-B8A81420D8F9}"/>
              </a:ext>
            </a:extLst>
          </p:cNvPr>
          <p:cNvSpPr/>
          <p:nvPr/>
        </p:nvSpPr>
        <p:spPr>
          <a:xfrm>
            <a:off x="7462671" y="109876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D84C7699-BB27-DEDC-B359-E90125AA31DA}"/>
              </a:ext>
            </a:extLst>
          </p:cNvPr>
          <p:cNvSpPr/>
          <p:nvPr/>
        </p:nvSpPr>
        <p:spPr bwMode="auto">
          <a:xfrm>
            <a:off x="4981915" y="1070272"/>
            <a:ext cx="711843" cy="306375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sp>
        <p:nvSpPr>
          <p:cNvPr id="19" name="모서리가 둥근 직사각형 63">
            <a:extLst>
              <a:ext uri="{FF2B5EF4-FFF2-40B4-BE49-F238E27FC236}">
                <a16:creationId xmlns:a16="http://schemas.microsoft.com/office/drawing/2014/main" id="{265B9A90-552A-36E0-E20A-D33996CC7107}"/>
              </a:ext>
            </a:extLst>
          </p:cNvPr>
          <p:cNvSpPr/>
          <p:nvPr/>
        </p:nvSpPr>
        <p:spPr>
          <a:xfrm>
            <a:off x="1837148" y="1062584"/>
            <a:ext cx="1124966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제목 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+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내용</a:t>
            </a:r>
          </a:p>
        </p:txBody>
      </p:sp>
      <p:sp>
        <p:nvSpPr>
          <p:cNvPr id="20" name="Chevron">
            <a:extLst>
              <a:ext uri="{FF2B5EF4-FFF2-40B4-BE49-F238E27FC236}">
                <a16:creationId xmlns:a16="http://schemas.microsoft.com/office/drawing/2014/main" id="{A74F1C98-3B50-E828-56D4-88BFBD8E8616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2741791" y="1190789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21" name="모서리가 둥근 직사각형 63">
            <a:extLst>
              <a:ext uri="{FF2B5EF4-FFF2-40B4-BE49-F238E27FC236}">
                <a16:creationId xmlns:a16="http://schemas.microsoft.com/office/drawing/2014/main" id="{7FE664DA-0CD1-13E3-D367-984E6037D20D}"/>
              </a:ext>
            </a:extLst>
          </p:cNvPr>
          <p:cNvSpPr/>
          <p:nvPr/>
        </p:nvSpPr>
        <p:spPr>
          <a:xfrm>
            <a:off x="2999056" y="1062457"/>
            <a:ext cx="1944000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검색어를 입력해 주세요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!</a:t>
            </a: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D5CB4855-AABD-2C0D-EAFA-5828ABE7555E}"/>
              </a:ext>
            </a:extLst>
          </p:cNvPr>
          <p:cNvSpPr/>
          <p:nvPr/>
        </p:nvSpPr>
        <p:spPr>
          <a:xfrm>
            <a:off x="1658584" y="111533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6D73C69-D8C3-486C-C116-EE9A33789F5F}"/>
              </a:ext>
            </a:extLst>
          </p:cNvPr>
          <p:cNvSpPr/>
          <p:nvPr/>
        </p:nvSpPr>
        <p:spPr>
          <a:xfrm>
            <a:off x="3692443" y="6206966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latin typeface="+mn-ea"/>
              </a:rPr>
              <a:t>|</a:t>
            </a:r>
            <a:r>
              <a:rPr lang="ko-KR" altLang="en-US" sz="1000" dirty="0">
                <a:latin typeface="+mn-ea"/>
              </a:rPr>
              <a:t>처음</a:t>
            </a:r>
            <a:r>
              <a:rPr lang="en-US" altLang="ko-KR" sz="1000" dirty="0">
                <a:latin typeface="+mn-ea"/>
              </a:rPr>
              <a:t>|  &lt;</a:t>
            </a:r>
            <a:r>
              <a:rPr lang="ko-KR" altLang="en-US" sz="1000" dirty="0">
                <a:latin typeface="+mn-ea"/>
              </a:rPr>
              <a:t>이전</a:t>
            </a:r>
            <a:r>
              <a:rPr lang="en-US" altLang="ko-KR" sz="1000" dirty="0">
                <a:latin typeface="+mn-ea"/>
              </a:rPr>
              <a:t> | [1] [2] </a:t>
            </a:r>
            <a:r>
              <a:rPr lang="en-US" altLang="ko-KR" sz="1200" b="1" dirty="0">
                <a:latin typeface="+mn-ea"/>
              </a:rPr>
              <a:t>[3]</a:t>
            </a:r>
            <a:r>
              <a:rPr lang="en-US" altLang="ko-KR" sz="1000" dirty="0">
                <a:latin typeface="+mn-ea"/>
              </a:rPr>
              <a:t> [4] [5] | </a:t>
            </a:r>
            <a:r>
              <a:rPr lang="ko-KR" altLang="en-US" sz="1000" dirty="0">
                <a:latin typeface="+mn-ea"/>
              </a:rPr>
              <a:t>다음</a:t>
            </a:r>
            <a:r>
              <a:rPr lang="en-US" altLang="ko-KR" sz="1000" dirty="0">
                <a:latin typeface="+mn-ea"/>
              </a:rPr>
              <a:t>&gt;  |</a:t>
            </a:r>
            <a:r>
              <a:rPr lang="ko-KR" altLang="en-US" sz="1000" dirty="0">
                <a:latin typeface="+mn-ea"/>
              </a:rPr>
              <a:t>마지막</a:t>
            </a:r>
            <a:r>
              <a:rPr lang="en-US" altLang="ko-KR" sz="1000" dirty="0">
                <a:latin typeface="+mn-ea"/>
              </a:rPr>
              <a:t>|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46704F7-DC7B-E702-9EF0-50E22F2323CD}"/>
              </a:ext>
            </a:extLst>
          </p:cNvPr>
          <p:cNvSpPr/>
          <p:nvPr/>
        </p:nvSpPr>
        <p:spPr>
          <a:xfrm>
            <a:off x="91268" y="1342050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928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2A76156-950D-40CE-BAE6-58A824268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886330"/>
              </p:ext>
            </p:extLst>
          </p:nvPr>
        </p:nvGraphicFramePr>
        <p:xfrm>
          <a:off x="465910" y="1219357"/>
          <a:ext cx="10571620" cy="2822367"/>
        </p:xfrm>
        <a:graphic>
          <a:graphicData uri="http://schemas.openxmlformats.org/drawingml/2006/table">
            <a:tbl>
              <a:tblPr firstRow="1" bandRow="1">
                <a:effectLst/>
                <a:tableStyleId>{8EC20E35-A176-4012-BC5E-935CFFF8708E}</a:tableStyleId>
              </a:tblPr>
              <a:tblGrid>
                <a:gridCol w="2114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4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주문관리</a:t>
                      </a:r>
                      <a:endParaRPr lang="en-US" altLang="ko-KR" sz="900" b="1" kern="120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게시판 관리</a:t>
                      </a:r>
                      <a:endParaRPr lang="en-US" altLang="ko-KR" sz="900" b="1" kern="120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회원관리</a:t>
                      </a:r>
                      <a:endParaRPr lang="en-US" altLang="ko-KR" sz="900" b="1" kern="120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메인상품 관리</a:t>
                      </a:r>
                      <a:endParaRPr lang="en-US" altLang="ko-KR" sz="900" b="1" kern="120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배너관리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2335">
                <a:tc>
                  <a:txBody>
                    <a:bodyPr/>
                    <a:lstStyle/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6000" lvl="0" indent="0" defTabSz="999073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</a:rPr>
                        <a:t>-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</a:rPr>
                        <a:t>주문관리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36000" lvl="0" indent="0" defTabSz="999073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</a:rPr>
                        <a:t>-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</a:rPr>
                        <a:t>주문취소관리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36000" lvl="0" indent="0" defTabSz="999073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</a:rPr>
                        <a:t>-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</a:rPr>
                        <a:t>교환신청관리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36000" lvl="0" indent="0" defTabSz="999073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</a:rPr>
                        <a:t>-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</a:rPr>
                        <a:t> 환불신청관리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오픈 숍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defTabSz="999073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</a:rPr>
                        <a:t>-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</a:rPr>
                        <a:t>주문현황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36000" indent="0" defTabSz="999073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</a:rPr>
                        <a:t>-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</a:rPr>
                        <a:t>포인트 지급현황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공지사항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 공지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고객센터 공지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커뮤니티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상품문의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1:1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상품리뷰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자주묻는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질문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이벤트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허위 상품 접수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게시판 구분 관리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가입회원 관리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탈퇴회원 관리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메일관리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SMS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대량 메일 발송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라라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'Pick'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코디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요즘 유행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오픈 숍 품질 굿 상품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-108000" defTabSz="999073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메인 배너</a:t>
                      </a:r>
                    </a:p>
                    <a:p>
                      <a:pPr marL="144000" indent="-108000" defTabSz="999073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스타일 숍 목록 배너</a:t>
                      </a:r>
                    </a:p>
                    <a:p>
                      <a:pPr marL="144000" indent="-108000" defTabSz="999073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오픈 숍 목록 배너</a:t>
                      </a:r>
                    </a:p>
                    <a:p>
                      <a:pPr marL="144000" indent="-108000" defTabSz="999073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커뮤니티 목록 배너</a:t>
                      </a:r>
                    </a:p>
                    <a:p>
                      <a:pPr marL="144000" indent="-108000" defTabSz="999073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고객센터 상단 배너</a:t>
                      </a:r>
                    </a:p>
                    <a:p>
                      <a:pPr marL="144000" indent="-108000" defTabSz="999073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상품 주문완료 배너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877F6E5-29A2-4836-9E39-18F4B392BA48}"/>
              </a:ext>
            </a:extLst>
          </p:cNvPr>
          <p:cNvSpPr txBox="1"/>
          <p:nvPr/>
        </p:nvSpPr>
        <p:spPr>
          <a:xfrm>
            <a:off x="486491" y="357959"/>
            <a:ext cx="3678892" cy="461665"/>
          </a:xfrm>
          <a:prstGeom prst="rect">
            <a:avLst/>
          </a:prstGeom>
          <a:noFill/>
          <a:effectLst>
            <a:outerShdw sx="102000" sy="102000" algn="ctr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 spc="-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r>
              <a:rPr lang="en-US" altLang="ko-KR" dirty="0"/>
              <a:t>Information Architecture</a:t>
            </a:r>
            <a:endParaRPr lang="ko-KR" altLang="en-US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12EB4ECD-C907-A25B-A2B8-98084FC47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736622"/>
              </p:ext>
            </p:extLst>
          </p:nvPr>
        </p:nvGraphicFramePr>
        <p:xfrm>
          <a:off x="465910" y="4290976"/>
          <a:ext cx="10571620" cy="2179314"/>
        </p:xfrm>
        <a:graphic>
          <a:graphicData uri="http://schemas.openxmlformats.org/drawingml/2006/table">
            <a:tbl>
              <a:tblPr firstRow="1" bandRow="1">
                <a:effectLst/>
                <a:tableStyleId>{8EC20E35-A176-4012-BC5E-935CFFF8708E}</a:tableStyleId>
              </a:tblPr>
              <a:tblGrid>
                <a:gridCol w="2114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4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상품관리</a:t>
                      </a:r>
                    </a:p>
                  </a:txBody>
                  <a:tcPr marL="83127" marR="8312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통계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기본정책 관리</a:t>
                      </a:r>
                      <a:endParaRPr lang="en-US" altLang="ko-KR" sz="900" b="1" kern="120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사내 게시판</a:t>
                      </a:r>
                      <a:endParaRPr lang="en-US" altLang="ko-KR" sz="900" b="1" kern="120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메인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9282">
                <a:tc>
                  <a:txBody>
                    <a:bodyPr/>
                    <a:lstStyle/>
                    <a:p>
                      <a:pPr marL="144000" indent="-108000" defTabSz="999073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상품등록</a:t>
                      </a:r>
                    </a:p>
                    <a:p>
                      <a:pPr marL="144000" indent="-108000" defTabSz="999073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상품목록</a:t>
                      </a:r>
                    </a:p>
                    <a:p>
                      <a:pPr marL="36000" algn="l" defTabSz="999073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스타일 숍 상품</a:t>
                      </a:r>
                    </a:p>
                    <a:p>
                      <a:pPr marL="36000" algn="l" defTabSz="999073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오픈 숍 상품</a:t>
                      </a:r>
                    </a:p>
                    <a:p>
                      <a:pPr marL="144000" indent="-108000" defTabSz="999073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카테고리 관리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36000" marR="0" lvl="0" indent="0" algn="l" defTabSz="999073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스타일 숍 카테고리</a:t>
                      </a:r>
                    </a:p>
                    <a:p>
                      <a:pPr marL="36000" marR="0" lvl="0" indent="0" algn="l" defTabSz="999073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오픈 숍 카테고리</a:t>
                      </a:r>
                    </a:p>
                  </a:txBody>
                  <a:tcPr marL="83127" marR="8312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-108000" defTabSz="999073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방문자 수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144000" indent="-108000" defTabSz="999073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페이지 뷰</a:t>
                      </a:r>
                    </a:p>
                    <a:p>
                      <a:pPr marL="144000" indent="-108000" defTabSz="999073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회원 수</a:t>
                      </a:r>
                    </a:p>
                    <a:p>
                      <a:pPr marL="144000" indent="-108000" algn="l" defTabSz="999073" rtl="0" eaLnBrk="1" latin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조회수</a:t>
                      </a:r>
                    </a:p>
                    <a:p>
                      <a:pPr marL="144000" indent="-108000" algn="l" defTabSz="999073" rtl="0" eaLnBrk="1" latin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 조회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latin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상품 판매 순위</a:t>
                      </a:r>
                    </a:p>
                    <a:p>
                      <a:pPr marL="144000" indent="-108000" defTabSz="999073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포인트 통계</a:t>
                      </a:r>
                    </a:p>
                    <a:p>
                      <a:pPr marL="144000" indent="-108000" defTabSz="999073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탈퇴 사유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약관관리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정책관리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결제방법 설정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회원등급 및 접근권한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-108000" defTabSz="999073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공지사항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144000" indent="-108000" defTabSz="999073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사이트 개선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144000" indent="-108000" defTabSz="999073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업무 매뉴얼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08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관리자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메인 화면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타원 1">
            <a:extLst>
              <a:ext uri="{FF2B5EF4-FFF2-40B4-BE49-F238E27FC236}">
                <a16:creationId xmlns:a16="http://schemas.microsoft.com/office/drawing/2014/main" id="{153029E2-6CEA-E374-2A3C-42DA4C0160BB}"/>
              </a:ext>
            </a:extLst>
          </p:cNvPr>
          <p:cNvSpPr/>
          <p:nvPr/>
        </p:nvSpPr>
        <p:spPr>
          <a:xfrm>
            <a:off x="952007" y="133257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131A877E-9A4B-8937-F7EB-C16A859AB7BA}"/>
              </a:ext>
            </a:extLst>
          </p:cNvPr>
          <p:cNvSpPr/>
          <p:nvPr/>
        </p:nvSpPr>
        <p:spPr>
          <a:xfrm>
            <a:off x="3021982" y="133257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60273A12-199C-A448-C238-6F2BFD0E6B59}"/>
              </a:ext>
            </a:extLst>
          </p:cNvPr>
          <p:cNvSpPr/>
          <p:nvPr/>
        </p:nvSpPr>
        <p:spPr>
          <a:xfrm>
            <a:off x="5154103" y="133257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0438D5E-83C6-FF13-8E27-1926E25C6F9F}"/>
              </a:ext>
            </a:extLst>
          </p:cNvPr>
          <p:cNvSpPr/>
          <p:nvPr/>
        </p:nvSpPr>
        <p:spPr>
          <a:xfrm>
            <a:off x="7178224" y="133257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CA8B9505-7CCF-D8C7-0786-2BCFE7FCCF19}"/>
              </a:ext>
            </a:extLst>
          </p:cNvPr>
          <p:cNvSpPr/>
          <p:nvPr/>
        </p:nvSpPr>
        <p:spPr>
          <a:xfrm>
            <a:off x="9407999" y="133257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DA940D0-10CF-636D-975A-B3A6FCE45877}"/>
              </a:ext>
            </a:extLst>
          </p:cNvPr>
          <p:cNvSpPr/>
          <p:nvPr/>
        </p:nvSpPr>
        <p:spPr>
          <a:xfrm>
            <a:off x="998468" y="439706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6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FEEF8768-6EB1-763B-262C-E02CFEC0E0C0}"/>
              </a:ext>
            </a:extLst>
          </p:cNvPr>
          <p:cNvSpPr/>
          <p:nvPr/>
        </p:nvSpPr>
        <p:spPr>
          <a:xfrm>
            <a:off x="3237982" y="439706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7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AB343C4B-1384-137C-7D46-BD38B26F13F6}"/>
              </a:ext>
            </a:extLst>
          </p:cNvPr>
          <p:cNvSpPr/>
          <p:nvPr/>
        </p:nvSpPr>
        <p:spPr>
          <a:xfrm>
            <a:off x="5091957" y="439706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8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B98B36EC-87F3-A992-78DD-D5CCA2361DF4}"/>
              </a:ext>
            </a:extLst>
          </p:cNvPr>
          <p:cNvSpPr/>
          <p:nvPr/>
        </p:nvSpPr>
        <p:spPr>
          <a:xfrm>
            <a:off x="7286224" y="439706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9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EB3CF66-8D36-13E3-A3DD-4403F80B1CC3}"/>
              </a:ext>
            </a:extLst>
          </p:cNvPr>
          <p:cNvSpPr/>
          <p:nvPr/>
        </p:nvSpPr>
        <p:spPr>
          <a:xfrm>
            <a:off x="9597365" y="439706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10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2153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직사각형 51">
            <a:extLst>
              <a:ext uri="{FF2B5EF4-FFF2-40B4-BE49-F238E27FC236}">
                <a16:creationId xmlns:a16="http://schemas.microsoft.com/office/drawing/2014/main" id="{55F0DE1C-A35B-A9B5-1B39-547F0BE57D8F}"/>
              </a:ext>
            </a:extLst>
          </p:cNvPr>
          <p:cNvSpPr/>
          <p:nvPr/>
        </p:nvSpPr>
        <p:spPr>
          <a:xfrm>
            <a:off x="1702501" y="912251"/>
            <a:ext cx="7113839" cy="51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2CE7BFB9-8829-3620-CF4D-FC71770E9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P-BE-BM-25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BA0F2E81-8999-0535-9E3F-9F150A69B6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/>
              <a:t>커뮤니티</a:t>
            </a:r>
            <a:r>
              <a:rPr lang="en-US" altLang="ko-KR" dirty="0"/>
              <a:t>] </a:t>
            </a:r>
            <a:r>
              <a:rPr lang="ko-KR" altLang="en-US" dirty="0"/>
              <a:t>커뮤니티 상세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985120"/>
              </p:ext>
            </p:extLst>
          </p:nvPr>
        </p:nvGraphicFramePr>
        <p:xfrm>
          <a:off x="9016139" y="243857"/>
          <a:ext cx="2508867" cy="697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커뮤니티 제목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386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작성자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작성한 이용자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or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운영자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초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커뮤니티 글 내용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650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4~6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보기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이전글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다음글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공지사항 상세 기능과 동일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958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 여부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로그인 계정과 작성자 계정이 동일한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버튼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로그인 계정과 작성자 계정이 동일하지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않은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버튼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 수정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794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글 삭제 진행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공지사항 목록으로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관리자 권한으로 이용자 글 삭제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20663"/>
                  </a:ext>
                </a:extLst>
              </a:tr>
              <a:tr h="21056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댓글 작성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원영자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 작성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커뮤니티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작성된 댓글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작성된 댓글 나열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관리자 권한으로 이용자 댓글 삭제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기능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커뮤니티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※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이용자 화면과 기능이 동일하되 운영자 권한에 따라 삭제 권한이 달라집니다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684000"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:a16="http://schemas.microsoft.com/office/drawing/2014/main" id="{8CB1181B-AD46-51CA-07C0-E279F297CCD9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D92C8D-CDA6-888A-8212-1EBEFAAD86DE}"/>
                </a:ext>
              </a:extLst>
            </p:cNvPr>
            <p:cNvSpPr txBox="1"/>
            <p:nvPr/>
          </p:nvSpPr>
          <p:spPr>
            <a:xfrm>
              <a:off x="1565686" y="332656"/>
              <a:ext cx="125386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커뮤니티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BC408A-6301-4BDD-82C2-F8B18B7D6F6B}"/>
                </a:ext>
              </a:extLst>
            </p:cNvPr>
            <p:cNvSpPr txBox="1"/>
            <p:nvPr/>
          </p:nvSpPr>
          <p:spPr>
            <a:xfrm>
              <a:off x="1565686" y="479698"/>
              <a:ext cx="1162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커뮤니티 상세</a:t>
              </a: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365BCA04-04DE-2E0F-355F-E865F4E7397D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C0E7C88-99D0-9E82-3EE9-5A5EC3D1FB7E}"/>
              </a:ext>
            </a:extLst>
          </p:cNvPr>
          <p:cNvSpPr/>
          <p:nvPr/>
        </p:nvSpPr>
        <p:spPr>
          <a:xfrm>
            <a:off x="1804237" y="1044799"/>
            <a:ext cx="23589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{</a:t>
            </a:r>
            <a:r>
              <a:rPr lang="ko-KR" altLang="en-US" sz="105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제목 표기</a:t>
            </a:r>
            <a:r>
              <a:rPr lang="en-US" altLang="ko-KR" sz="105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} </a:t>
            </a:r>
            <a:r>
              <a:rPr lang="ko-KR" altLang="en-US" sz="105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운영자님께 문의 드립니다</a:t>
            </a:r>
            <a:r>
              <a:rPr lang="en-US" altLang="ko-KR" sz="105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050" b="1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85EA5B6-A36B-1849-591F-4F8F827B3E59}"/>
              </a:ext>
            </a:extLst>
          </p:cNvPr>
          <p:cNvSpPr/>
          <p:nvPr/>
        </p:nvSpPr>
        <p:spPr>
          <a:xfrm>
            <a:off x="1822545" y="1559486"/>
            <a:ext cx="6647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latin typeface="+mn-ea"/>
              </a:rPr>
              <a:t>{</a:t>
            </a:r>
            <a:r>
              <a:rPr lang="ko-KR" altLang="en-US" sz="900" dirty="0">
                <a:latin typeface="+mn-ea"/>
              </a:rPr>
              <a:t>내용표기</a:t>
            </a:r>
            <a:r>
              <a:rPr lang="en-US" altLang="ko-KR" sz="900" dirty="0">
                <a:latin typeface="+mn-ea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상품을 판매하려고 오픈 숍에 상품 등록 버튼을 클릭하면</a:t>
            </a:r>
            <a:r>
              <a:rPr lang="en-US" altLang="ko-KR" sz="900" dirty="0">
                <a:latin typeface="+mn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이용 가능한 등급이 아니라고 합니다</a:t>
            </a:r>
            <a:r>
              <a:rPr lang="en-US" altLang="ko-KR" sz="900" dirty="0">
                <a:latin typeface="+mn-ea"/>
              </a:rPr>
              <a:t>. </a:t>
            </a:r>
            <a:r>
              <a:rPr lang="ko-KR" altLang="en-US" sz="900" dirty="0">
                <a:latin typeface="+mn-ea"/>
              </a:rPr>
              <a:t>어떻게 하면 이용 할 수 있는 등급이 되나요</a:t>
            </a:r>
            <a:r>
              <a:rPr lang="en-US" altLang="ko-KR" sz="900" dirty="0">
                <a:latin typeface="+mn-ea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빠른 답변 부탁드립니다</a:t>
            </a:r>
            <a:r>
              <a:rPr lang="en-US" altLang="ko-KR" sz="900" dirty="0">
                <a:latin typeface="+mn-ea"/>
              </a:rPr>
              <a:t>.</a:t>
            </a: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2F97AD0B-370A-48FB-D0C6-97DD46DB91A6}"/>
              </a:ext>
            </a:extLst>
          </p:cNvPr>
          <p:cNvSpPr/>
          <p:nvPr/>
        </p:nvSpPr>
        <p:spPr>
          <a:xfrm>
            <a:off x="1629907" y="106813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4777AA95-A249-606E-D680-30D7BD326CD6}"/>
              </a:ext>
            </a:extLst>
          </p:cNvPr>
          <p:cNvCxnSpPr>
            <a:cxnSpLocks/>
          </p:cNvCxnSpPr>
          <p:nvPr/>
        </p:nvCxnSpPr>
        <p:spPr>
          <a:xfrm>
            <a:off x="1781033" y="2620438"/>
            <a:ext cx="69145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모서리가 둥근 직사각형 33">
            <a:extLst>
              <a:ext uri="{FF2B5EF4-FFF2-40B4-BE49-F238E27FC236}">
                <a16:creationId xmlns:a16="http://schemas.microsoft.com/office/drawing/2014/main" id="{BCA2B639-7018-0263-8842-726996EFFC6B}"/>
              </a:ext>
            </a:extLst>
          </p:cNvPr>
          <p:cNvSpPr/>
          <p:nvPr/>
        </p:nvSpPr>
        <p:spPr>
          <a:xfrm>
            <a:off x="1810364" y="2891677"/>
            <a:ext cx="720000" cy="25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목록 보기</a:t>
            </a:r>
          </a:p>
        </p:txBody>
      </p:sp>
      <p:sp>
        <p:nvSpPr>
          <p:cNvPr id="65" name="모서리가 둥근 직사각형 35">
            <a:extLst>
              <a:ext uri="{FF2B5EF4-FFF2-40B4-BE49-F238E27FC236}">
                <a16:creationId xmlns:a16="http://schemas.microsoft.com/office/drawing/2014/main" id="{557A6F01-9076-F34C-B00F-36661C7B858E}"/>
              </a:ext>
            </a:extLst>
          </p:cNvPr>
          <p:cNvSpPr/>
          <p:nvPr/>
        </p:nvSpPr>
        <p:spPr>
          <a:xfrm>
            <a:off x="2592550" y="2891677"/>
            <a:ext cx="720000" cy="25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이전 글</a:t>
            </a:r>
          </a:p>
        </p:txBody>
      </p:sp>
      <p:sp>
        <p:nvSpPr>
          <p:cNvPr id="66" name="모서리가 둥근 직사각형 36">
            <a:extLst>
              <a:ext uri="{FF2B5EF4-FFF2-40B4-BE49-F238E27FC236}">
                <a16:creationId xmlns:a16="http://schemas.microsoft.com/office/drawing/2014/main" id="{307AECF1-9913-6B1A-8207-04F844811F72}"/>
              </a:ext>
            </a:extLst>
          </p:cNvPr>
          <p:cNvSpPr/>
          <p:nvPr/>
        </p:nvSpPr>
        <p:spPr>
          <a:xfrm>
            <a:off x="3374735" y="2891677"/>
            <a:ext cx="720000" cy="25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다음 글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B81C353-1BE2-9A4B-0CE2-727EBD04A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643" y="3558051"/>
            <a:ext cx="6937615" cy="1197684"/>
          </a:xfrm>
          <a:prstGeom prst="roundRect">
            <a:avLst>
              <a:gd name="adj" fmla="val 8122"/>
            </a:avLst>
          </a:prstGeom>
          <a:solidFill>
            <a:schemeClr val="bg1"/>
          </a:solidFill>
          <a:ln w="31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1000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857D525-15D0-3463-068B-C6A405A76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6" y="3911467"/>
            <a:ext cx="5390403" cy="63817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최대 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500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자까지 작성이 가능합니다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.(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띄어쓰기 포함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)</a:t>
            </a:r>
          </a:p>
          <a:p>
            <a:pPr>
              <a:lnSpc>
                <a:spcPts val="1300"/>
              </a:lnSpc>
            </a:pP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※ 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욕설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영업에 방해되는 글은 관리자에 의해 삭제 됩니다</a:t>
            </a:r>
            <a:endParaRPr lang="en-US" altLang="ko-KR" sz="10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8" name="모서리가 둥근 직사각형 90">
            <a:extLst>
              <a:ext uri="{FF2B5EF4-FFF2-40B4-BE49-F238E27FC236}">
                <a16:creationId xmlns:a16="http://schemas.microsoft.com/office/drawing/2014/main" id="{1F48483B-748C-FF06-1451-B4AEA12DAEBE}"/>
              </a:ext>
            </a:extLst>
          </p:cNvPr>
          <p:cNvSpPr/>
          <p:nvPr/>
        </p:nvSpPr>
        <p:spPr>
          <a:xfrm>
            <a:off x="7348447" y="3912403"/>
            <a:ext cx="1222572" cy="467576"/>
          </a:xfrm>
          <a:prstGeom prst="roundRect">
            <a:avLst>
              <a:gd name="adj" fmla="val 517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등록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A00E362-9EFB-0E4D-C922-6D1FFCE5889D}"/>
              </a:ext>
            </a:extLst>
          </p:cNvPr>
          <p:cNvSpPr/>
          <p:nvPr/>
        </p:nvSpPr>
        <p:spPr>
          <a:xfrm>
            <a:off x="1898741" y="3628450"/>
            <a:ext cx="10679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ko-KR" altLang="en-US" sz="12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댓글 작성 </a:t>
            </a:r>
            <a:endParaRPr lang="en-US" altLang="ko-KR" sz="1200" spc="-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07DFC13-CAD9-22A5-7EA7-A14653D4BC85}"/>
              </a:ext>
            </a:extLst>
          </p:cNvPr>
          <p:cNvSpPr/>
          <p:nvPr/>
        </p:nvSpPr>
        <p:spPr>
          <a:xfrm>
            <a:off x="7290640" y="4379979"/>
            <a:ext cx="7986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latin typeface="+mn-ea"/>
              </a:rPr>
              <a:t>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500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5F9827C-3AF6-312C-9FA1-5DC8973DC7BD}"/>
              </a:ext>
            </a:extLst>
          </p:cNvPr>
          <p:cNvSpPr/>
          <p:nvPr/>
        </p:nvSpPr>
        <p:spPr>
          <a:xfrm>
            <a:off x="1626323" y="350993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</a:rPr>
              <a:t>9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C1E63143-E1DC-F2E9-FB6E-2807CE0FADCF}"/>
              </a:ext>
            </a:extLst>
          </p:cNvPr>
          <p:cNvSpPr/>
          <p:nvPr/>
        </p:nvSpPr>
        <p:spPr bwMode="auto">
          <a:xfrm>
            <a:off x="7917141" y="2891677"/>
            <a:ext cx="720000" cy="25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삭제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32557D65-0707-8FDE-A4C9-A932240365FA}"/>
              </a:ext>
            </a:extLst>
          </p:cNvPr>
          <p:cNvSpPr/>
          <p:nvPr/>
        </p:nvSpPr>
        <p:spPr bwMode="auto">
          <a:xfrm>
            <a:off x="7142047" y="2891677"/>
            <a:ext cx="720000" cy="252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3D94D734-E933-C016-6BE8-3D4C4D29DF7F}"/>
              </a:ext>
            </a:extLst>
          </p:cNvPr>
          <p:cNvSpPr/>
          <p:nvPr/>
        </p:nvSpPr>
        <p:spPr>
          <a:xfrm>
            <a:off x="7394047" y="272793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7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D82D7D8A-0858-1F14-5CE6-E664A5448804}"/>
              </a:ext>
            </a:extLst>
          </p:cNvPr>
          <p:cNvSpPr/>
          <p:nvPr/>
        </p:nvSpPr>
        <p:spPr>
          <a:xfrm>
            <a:off x="8169141" y="272793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8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0155E70E-0899-3D90-8CE4-788794D846D5}"/>
              </a:ext>
            </a:extLst>
          </p:cNvPr>
          <p:cNvSpPr/>
          <p:nvPr/>
        </p:nvSpPr>
        <p:spPr>
          <a:xfrm>
            <a:off x="1862267" y="4953453"/>
            <a:ext cx="224292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ko-KR" altLang="en-US" sz="105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작성된 댓글 </a:t>
            </a:r>
            <a:r>
              <a:rPr lang="en-US" altLang="ko-KR" sz="105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({</a:t>
            </a:r>
            <a:r>
              <a:rPr lang="ko-KR" altLang="en-US" sz="105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댓글 수</a:t>
            </a:r>
            <a:r>
              <a:rPr lang="en-US" altLang="ko-KR" sz="105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}</a:t>
            </a:r>
            <a:r>
              <a:rPr lang="ko-KR" altLang="en-US" sz="105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개</a:t>
            </a:r>
            <a:r>
              <a:rPr lang="en-US" altLang="ko-KR" sz="105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9AA6ECA0-E718-2E17-951F-BD2D9E08F653}"/>
              </a:ext>
            </a:extLst>
          </p:cNvPr>
          <p:cNvCxnSpPr>
            <a:cxnSpLocks/>
          </p:cNvCxnSpPr>
          <p:nvPr/>
        </p:nvCxnSpPr>
        <p:spPr>
          <a:xfrm>
            <a:off x="1851591" y="5167594"/>
            <a:ext cx="681831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9C6D140E-04BD-D1EA-4EFE-1A61F75BD4EA}"/>
              </a:ext>
            </a:extLst>
          </p:cNvPr>
          <p:cNvSpPr/>
          <p:nvPr/>
        </p:nvSpPr>
        <p:spPr>
          <a:xfrm>
            <a:off x="1921720" y="6173752"/>
            <a:ext cx="29813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develop 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2020-06-10 14:10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12224898-A805-ABC7-3224-1F8596035572}"/>
              </a:ext>
            </a:extLst>
          </p:cNvPr>
          <p:cNvCxnSpPr>
            <a:cxnSpLocks/>
          </p:cNvCxnSpPr>
          <p:nvPr/>
        </p:nvCxnSpPr>
        <p:spPr>
          <a:xfrm>
            <a:off x="1878294" y="6811809"/>
            <a:ext cx="68349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F7FC320F-DCA7-5227-8C1D-E531782F9FA6}"/>
              </a:ext>
            </a:extLst>
          </p:cNvPr>
          <p:cNvSpPr/>
          <p:nvPr/>
        </p:nvSpPr>
        <p:spPr>
          <a:xfrm>
            <a:off x="2002215" y="6367407"/>
            <a:ext cx="2981325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본인인증을 해보셨나요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?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본인인증을 해보시면 됩니다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0E3C19AE-5A3B-C3CC-E697-4299183D863B}"/>
              </a:ext>
            </a:extLst>
          </p:cNvPr>
          <p:cNvSpPr/>
          <p:nvPr/>
        </p:nvSpPr>
        <p:spPr>
          <a:xfrm>
            <a:off x="1878294" y="5270852"/>
            <a:ext cx="29813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{</a:t>
            </a: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작성자 아이디</a:t>
            </a: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}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{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작성 년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월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일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시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분 표기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}</a:t>
            </a: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91095B1B-CF5F-7E99-22A2-B81ECF075368}"/>
              </a:ext>
            </a:extLst>
          </p:cNvPr>
          <p:cNvSpPr/>
          <p:nvPr/>
        </p:nvSpPr>
        <p:spPr>
          <a:xfrm>
            <a:off x="1955559" y="5510231"/>
            <a:ext cx="29813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{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작성내용 표기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}</a:t>
            </a:r>
          </a:p>
        </p:txBody>
      </p: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3287AC1F-DBD9-12D3-2965-619707AC4114}"/>
              </a:ext>
            </a:extLst>
          </p:cNvPr>
          <p:cNvCxnSpPr>
            <a:cxnSpLocks/>
          </p:cNvCxnSpPr>
          <p:nvPr/>
        </p:nvCxnSpPr>
        <p:spPr>
          <a:xfrm>
            <a:off x="1862267" y="6014300"/>
            <a:ext cx="68349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모서리가 둥근 직사각형 72">
            <a:extLst>
              <a:ext uri="{FF2B5EF4-FFF2-40B4-BE49-F238E27FC236}">
                <a16:creationId xmlns:a16="http://schemas.microsoft.com/office/drawing/2014/main" id="{859AA75B-F1DA-7100-78C5-AE4180CCB27C}"/>
              </a:ext>
            </a:extLst>
          </p:cNvPr>
          <p:cNvSpPr/>
          <p:nvPr/>
        </p:nvSpPr>
        <p:spPr>
          <a:xfrm>
            <a:off x="4461545" y="5310656"/>
            <a:ext cx="391177" cy="180986"/>
          </a:xfrm>
          <a:prstGeom prst="roundRect">
            <a:avLst>
              <a:gd name="adj" fmla="val 12223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삭제</a:t>
            </a: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97A06797-9856-539D-5E78-F46A49FE4E8F}"/>
              </a:ext>
            </a:extLst>
          </p:cNvPr>
          <p:cNvSpPr/>
          <p:nvPr/>
        </p:nvSpPr>
        <p:spPr>
          <a:xfrm>
            <a:off x="6513937" y="1034607"/>
            <a:ext cx="21993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{</a:t>
            </a:r>
            <a:r>
              <a:rPr lang="ko-KR" altLang="en-US" sz="1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작성자 </a:t>
            </a:r>
            <a:r>
              <a:rPr lang="en-US" altLang="ko-KR" sz="1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ID </a:t>
            </a:r>
            <a:r>
              <a:rPr lang="ko-KR" altLang="en-US" sz="1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표기</a:t>
            </a:r>
            <a:r>
              <a:rPr lang="en-US" altLang="ko-KR" sz="1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} | </a:t>
            </a:r>
            <a:r>
              <a:rPr lang="en-US" altLang="ko-KR" sz="1000" dirty="0">
                <a:latin typeface="+mn-ea"/>
              </a:rPr>
              <a:t>{</a:t>
            </a:r>
            <a:r>
              <a:rPr lang="ko-KR" altLang="en-US" sz="1000" dirty="0">
                <a:latin typeface="+mn-ea"/>
              </a:rPr>
              <a:t>작성일</a:t>
            </a:r>
            <a:r>
              <a:rPr lang="en-US" altLang="ko-KR" sz="1000" dirty="0">
                <a:latin typeface="+mn-ea"/>
              </a:rPr>
              <a:t>,</a:t>
            </a:r>
            <a:r>
              <a:rPr lang="ko-KR" altLang="en-US" sz="1000" dirty="0">
                <a:latin typeface="+mn-ea"/>
              </a:rPr>
              <a:t> 시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분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초</a:t>
            </a:r>
            <a:r>
              <a:rPr lang="en-US" altLang="ko-KR" sz="1000" dirty="0">
                <a:latin typeface="+mn-ea"/>
              </a:rPr>
              <a:t>}</a:t>
            </a:r>
            <a:endParaRPr lang="ko-KR" altLang="en-US" sz="1000" dirty="0">
              <a:latin typeface="+mn-ea"/>
            </a:endParaRP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1A4311F2-C436-9737-4DB7-7AA6BCC267D9}"/>
              </a:ext>
            </a:extLst>
          </p:cNvPr>
          <p:cNvSpPr/>
          <p:nvPr/>
        </p:nvSpPr>
        <p:spPr>
          <a:xfrm>
            <a:off x="6339437" y="105277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7" name="타원 76">
            <a:extLst>
              <a:ext uri="{FF2B5EF4-FFF2-40B4-BE49-F238E27FC236}">
                <a16:creationId xmlns:a16="http://schemas.microsoft.com/office/drawing/2014/main" id="{2CCE7BF9-0B9F-5883-B44F-08EF3EF028A6}"/>
              </a:ext>
            </a:extLst>
          </p:cNvPr>
          <p:cNvSpPr/>
          <p:nvPr/>
        </p:nvSpPr>
        <p:spPr>
          <a:xfrm>
            <a:off x="1638785" y="159563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8" name="타원 77">
            <a:extLst>
              <a:ext uri="{FF2B5EF4-FFF2-40B4-BE49-F238E27FC236}">
                <a16:creationId xmlns:a16="http://schemas.microsoft.com/office/drawing/2014/main" id="{282769AC-B39B-F88C-81FD-5EF8EA9F47CF}"/>
              </a:ext>
            </a:extLst>
          </p:cNvPr>
          <p:cNvSpPr/>
          <p:nvPr/>
        </p:nvSpPr>
        <p:spPr>
          <a:xfrm>
            <a:off x="2093328" y="271665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9" name="타원 78">
            <a:extLst>
              <a:ext uri="{FF2B5EF4-FFF2-40B4-BE49-F238E27FC236}">
                <a16:creationId xmlns:a16="http://schemas.microsoft.com/office/drawing/2014/main" id="{1212DD62-7DE5-8B8D-F9E0-2EE75951B734}"/>
              </a:ext>
            </a:extLst>
          </p:cNvPr>
          <p:cNvSpPr/>
          <p:nvPr/>
        </p:nvSpPr>
        <p:spPr>
          <a:xfrm>
            <a:off x="2852262" y="271665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AA5D9A0C-00DF-A1D1-B359-8AA09E9CF5C4}"/>
              </a:ext>
            </a:extLst>
          </p:cNvPr>
          <p:cNvSpPr/>
          <p:nvPr/>
        </p:nvSpPr>
        <p:spPr>
          <a:xfrm>
            <a:off x="3638649" y="271665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6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1" name="타원 80">
            <a:extLst>
              <a:ext uri="{FF2B5EF4-FFF2-40B4-BE49-F238E27FC236}">
                <a16:creationId xmlns:a16="http://schemas.microsoft.com/office/drawing/2014/main" id="{922F708A-26F2-413C-7CB5-D8557B6B49E0}"/>
              </a:ext>
            </a:extLst>
          </p:cNvPr>
          <p:cNvSpPr/>
          <p:nvPr/>
        </p:nvSpPr>
        <p:spPr>
          <a:xfrm>
            <a:off x="1635591" y="492531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</a:rPr>
              <a:t>10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E2D4BE6-D898-B95B-F171-1ED0C0E2A9F6}"/>
              </a:ext>
            </a:extLst>
          </p:cNvPr>
          <p:cNvSpPr/>
          <p:nvPr/>
        </p:nvSpPr>
        <p:spPr>
          <a:xfrm>
            <a:off x="91268" y="1342050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3164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7192941-7BDB-1962-3156-25BF8653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P-BE-BM-30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BB4B41F2-2F41-C339-DFCE-3DEF808F66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/>
              <a:t>커뮤니티</a:t>
            </a:r>
            <a:r>
              <a:rPr lang="en-US" altLang="ko-KR" dirty="0"/>
              <a:t>] </a:t>
            </a:r>
            <a:r>
              <a:rPr lang="ko-KR" altLang="en-US" dirty="0"/>
              <a:t>커뮤니티 등록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89671"/>
              </p:ext>
            </p:extLst>
          </p:nvPr>
        </p:nvGraphicFramePr>
        <p:xfrm>
          <a:off x="9016139" y="243857"/>
          <a:ext cx="2508867" cy="69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글자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(50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 이상 입력되지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않음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에디터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HTML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기능 제공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작성완료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Validation Check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제목을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내용을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Validation Check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 시 글 등록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글이 등록되었습니다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확인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화면으로 이동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작성된 내용 저장되지 않음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3618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:a16="http://schemas.microsoft.com/office/drawing/2014/main" id="{47E90C16-E34D-BD43-7BC1-8FD35E18964F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B657D1-7B70-1C4D-382E-DBEF77FDFB0D}"/>
                </a:ext>
              </a:extLst>
            </p:cNvPr>
            <p:cNvSpPr txBox="1"/>
            <p:nvPr/>
          </p:nvSpPr>
          <p:spPr>
            <a:xfrm>
              <a:off x="1565686" y="332656"/>
              <a:ext cx="125386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커뮤니티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DAE77C-A8B9-40B7-6050-39B9C38A0D49}"/>
                </a:ext>
              </a:extLst>
            </p:cNvPr>
            <p:cNvSpPr txBox="1"/>
            <p:nvPr/>
          </p:nvSpPr>
          <p:spPr>
            <a:xfrm>
              <a:off x="1565686" y="479698"/>
              <a:ext cx="11086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커뮤니티 등록</a:t>
              </a: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6C81BBBC-4A22-654F-205C-C6CB90E9AF17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9718351-9AD2-E686-51C5-47AF9DECC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177" y="1370885"/>
            <a:ext cx="6966623" cy="3292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00" dirty="0">
                <a:latin typeface="맑은 고딕" panose="020B0503020000020004" pitchFamily="50" charset="-127"/>
              </a:rPr>
              <a:t>에디터</a:t>
            </a:r>
            <a:r>
              <a:rPr lang="en-US" altLang="ko-KR" sz="1000" dirty="0">
                <a:latin typeface="맑은 고딕" panose="020B0503020000020004" pitchFamily="50" charset="-127"/>
              </a:rPr>
              <a:t>(editor)</a:t>
            </a:r>
            <a:r>
              <a:rPr lang="ko-KR" altLang="en-US" sz="1000" dirty="0">
                <a:latin typeface="맑은 고딕" panose="020B0503020000020004" pitchFamily="50" charset="-127"/>
              </a:rPr>
              <a:t> 기능 노출</a:t>
            </a:r>
            <a:endParaRPr lang="en-US" altLang="ko-KR" sz="1000" dirty="0">
              <a:latin typeface="맑은 고딕" panose="020B050302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9AB49C5-8094-63BB-3FFF-3F8E2DB8B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382" y="1362061"/>
            <a:ext cx="6974418" cy="4617285"/>
          </a:xfrm>
          <a:prstGeom prst="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800"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3D6D8C5-56FA-AE7F-F8C3-FB912E401F4C}"/>
              </a:ext>
            </a:extLst>
          </p:cNvPr>
          <p:cNvSpPr/>
          <p:nvPr/>
        </p:nvSpPr>
        <p:spPr>
          <a:xfrm>
            <a:off x="1787326" y="1803368"/>
            <a:ext cx="14654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내용을 입력해 주세요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!</a:t>
            </a:r>
          </a:p>
        </p:txBody>
      </p:sp>
      <p:sp>
        <p:nvSpPr>
          <p:cNvPr id="30" name="모서리가 둥근 직사각형 151">
            <a:extLst>
              <a:ext uri="{FF2B5EF4-FFF2-40B4-BE49-F238E27FC236}">
                <a16:creationId xmlns:a16="http://schemas.microsoft.com/office/drawing/2014/main" id="{1E376AF7-FC1C-B5B0-BE7B-FBE333DA1C92}"/>
              </a:ext>
            </a:extLst>
          </p:cNvPr>
          <p:cNvSpPr/>
          <p:nvPr/>
        </p:nvSpPr>
        <p:spPr>
          <a:xfrm>
            <a:off x="3873456" y="6394920"/>
            <a:ext cx="1286223" cy="35605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작성완료</a:t>
            </a:r>
          </a:p>
        </p:txBody>
      </p:sp>
      <p:sp>
        <p:nvSpPr>
          <p:cNvPr id="31" name="모서리가 둥근 직사각형 152">
            <a:extLst>
              <a:ext uri="{FF2B5EF4-FFF2-40B4-BE49-F238E27FC236}">
                <a16:creationId xmlns:a16="http://schemas.microsoft.com/office/drawing/2014/main" id="{ECEECD8F-CBD4-6AF2-99B1-7F5440A8B7D0}"/>
              </a:ext>
            </a:extLst>
          </p:cNvPr>
          <p:cNvSpPr/>
          <p:nvPr/>
        </p:nvSpPr>
        <p:spPr>
          <a:xfrm>
            <a:off x="5253601" y="6387316"/>
            <a:ext cx="1286223" cy="3560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작성취소</a:t>
            </a: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A5A5AEEA-1003-C2B5-D70E-CDF6BF629686}"/>
              </a:ext>
            </a:extLst>
          </p:cNvPr>
          <p:cNvSpPr/>
          <p:nvPr/>
        </p:nvSpPr>
        <p:spPr>
          <a:xfrm>
            <a:off x="3920590" y="647082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E67758FB-EEE4-FB2B-EE8F-A765510B2830}"/>
              </a:ext>
            </a:extLst>
          </p:cNvPr>
          <p:cNvSpPr/>
          <p:nvPr/>
        </p:nvSpPr>
        <p:spPr>
          <a:xfrm>
            <a:off x="5354062" y="647082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모서리가 둥근 직사각형 63">
            <a:extLst>
              <a:ext uri="{FF2B5EF4-FFF2-40B4-BE49-F238E27FC236}">
                <a16:creationId xmlns:a16="http://schemas.microsoft.com/office/drawing/2014/main" id="{87026ED2-99BB-7EDC-4E5E-14F73D2F18AF}"/>
              </a:ext>
            </a:extLst>
          </p:cNvPr>
          <p:cNvSpPr/>
          <p:nvPr/>
        </p:nvSpPr>
        <p:spPr>
          <a:xfrm>
            <a:off x="1701679" y="912888"/>
            <a:ext cx="6210105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제목을 입력해 주세요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!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E408C88-9D5C-4B57-99CD-D09780A49539}"/>
              </a:ext>
            </a:extLst>
          </p:cNvPr>
          <p:cNvSpPr/>
          <p:nvPr/>
        </p:nvSpPr>
        <p:spPr>
          <a:xfrm>
            <a:off x="7918630" y="956151"/>
            <a:ext cx="7745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50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24" name="양쪽 모서리가 둥근 사각형 28">
            <a:extLst>
              <a:ext uri="{FF2B5EF4-FFF2-40B4-BE49-F238E27FC236}">
                <a16:creationId xmlns:a16="http://schemas.microsoft.com/office/drawing/2014/main" id="{5E4761BA-E054-8094-B7C4-CF5FD3037379}"/>
              </a:ext>
            </a:extLst>
          </p:cNvPr>
          <p:cNvSpPr/>
          <p:nvPr/>
        </p:nvSpPr>
        <p:spPr bwMode="auto">
          <a:xfrm>
            <a:off x="7918630" y="5764839"/>
            <a:ext cx="764679" cy="214511"/>
          </a:xfrm>
          <a:prstGeom prst="round2Same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1000" dirty="0">
                <a:latin typeface="+mn-ea"/>
              </a:rPr>
              <a:t>HTML</a:t>
            </a:r>
            <a:endParaRPr lang="ko-KR" altLang="en-US" sz="1000" dirty="0">
              <a:latin typeface="+mn-ea"/>
            </a:endParaRPr>
          </a:p>
        </p:txBody>
      </p:sp>
      <p:sp>
        <p:nvSpPr>
          <p:cNvPr id="26" name="양쪽 모서리가 둥근 사각형 29">
            <a:extLst>
              <a:ext uri="{FF2B5EF4-FFF2-40B4-BE49-F238E27FC236}">
                <a16:creationId xmlns:a16="http://schemas.microsoft.com/office/drawing/2014/main" id="{F24FC45C-F7B8-F1D6-5D9B-D905BB46CB97}"/>
              </a:ext>
            </a:extLst>
          </p:cNvPr>
          <p:cNvSpPr/>
          <p:nvPr/>
        </p:nvSpPr>
        <p:spPr bwMode="auto">
          <a:xfrm>
            <a:off x="7147105" y="5764839"/>
            <a:ext cx="764679" cy="214511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ko-KR" altLang="en-US" sz="1000" dirty="0">
                <a:latin typeface="+mn-ea"/>
              </a:rPr>
              <a:t>에디터</a:t>
            </a: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80CFAE71-157A-6D83-D9DD-3AFED2BD42F4}"/>
              </a:ext>
            </a:extLst>
          </p:cNvPr>
          <p:cNvSpPr/>
          <p:nvPr/>
        </p:nvSpPr>
        <p:spPr>
          <a:xfrm>
            <a:off x="1482828" y="98506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2F118724-0DB7-C61F-2009-BB3C7D7FCE8D}"/>
              </a:ext>
            </a:extLst>
          </p:cNvPr>
          <p:cNvSpPr/>
          <p:nvPr/>
        </p:nvSpPr>
        <p:spPr>
          <a:xfrm>
            <a:off x="1476536" y="140252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C7795E9-D563-E199-59C5-91360AA08878}"/>
              </a:ext>
            </a:extLst>
          </p:cNvPr>
          <p:cNvSpPr/>
          <p:nvPr/>
        </p:nvSpPr>
        <p:spPr>
          <a:xfrm>
            <a:off x="91268" y="1342050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8869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직사각형 78">
            <a:extLst>
              <a:ext uri="{FF2B5EF4-FFF2-40B4-BE49-F238E27FC236}">
                <a16:creationId xmlns:a16="http://schemas.microsoft.com/office/drawing/2014/main" id="{E228E6AA-861F-17A1-0EF4-69490C2ADFCD}"/>
              </a:ext>
            </a:extLst>
          </p:cNvPr>
          <p:cNvSpPr/>
          <p:nvPr/>
        </p:nvSpPr>
        <p:spPr bwMode="auto">
          <a:xfrm>
            <a:off x="1658584" y="870252"/>
            <a:ext cx="7172996" cy="446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34F2BF48-FB22-D190-72CF-642A9E47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P-BE-BM-35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0494172-F8DC-FF10-96A9-DD56E19718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/>
              <a:t>상품문의</a:t>
            </a:r>
            <a:r>
              <a:rPr lang="en-US" altLang="ko-KR" dirty="0"/>
              <a:t>] </a:t>
            </a:r>
            <a:r>
              <a:rPr lang="ko-KR" altLang="en-US" dirty="0"/>
              <a:t>상품문의 목록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291608"/>
              </p:ext>
            </p:extLst>
          </p:nvPr>
        </p:nvGraphicFramePr>
        <p:xfrm>
          <a:off x="9016139" y="234978"/>
          <a:ext cx="2508867" cy="6965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131806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</a:rPr>
                        <a:t>카테고리 선택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</a:rPr>
                        <a:t>-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</a:rPr>
                        <a:t>상품 카테고리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</a:rPr>
                        <a:t>검색범위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</a:rPr>
                        <a:t>: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</a:rPr>
                        <a:t>상품명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</a:rPr>
                        <a:t>,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질문내용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답변내용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검색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버튼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 검색어 입력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검색 결과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 검색어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미입력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Alert 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검색어를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84110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답변여부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Select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option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답변여부 전체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(Selected)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모두 보기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답변완료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 완료된 문의만 필터링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미답변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답변이 없는 문의만 필터링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26662"/>
                  </a:ext>
                </a:extLst>
              </a:tr>
              <a:tr h="222438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게시판 목록 구성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문의답변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문의에 답변이 없는 경우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[4]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상품문의 답변 팝업 호출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답변수정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문의에 답변이 있는 경우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상품문의 답변 등록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 팝업 호출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Confirm</a:t>
                      </a:r>
                    </a:p>
                    <a:p>
                      <a:pPr marL="36000" marR="0" lvl="0" indent="0" algn="l" defTabSz="999073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작성된 문의를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marR="0" lvl="0" indent="0" algn="l" defTabSz="999073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진행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문의</a:t>
                      </a:r>
                      <a:r>
                        <a:rPr lang="ko-KR" altLang="en-US" sz="900" dirty="0">
                          <a:latin typeface="+mn-ea"/>
                        </a:rPr>
                        <a:t>가 삭제되었습니다</a:t>
                      </a:r>
                      <a:r>
                        <a:rPr lang="en-US" altLang="ko-KR" sz="900" dirty="0">
                          <a:latin typeface="+mn-ea"/>
                        </a:rPr>
                        <a:t>.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운영자의 권한으로 삭제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2448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900617"/>
                  </a:ext>
                </a:extLst>
              </a:tr>
            </a:tbl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:a16="http://schemas.microsoft.com/office/drawing/2014/main" id="{0E4DD5B8-094E-D957-C03F-4C72E1091638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2D21A8-F3D7-5B37-71FB-975D29FECBF0}"/>
                </a:ext>
              </a:extLst>
            </p:cNvPr>
            <p:cNvSpPr txBox="1"/>
            <p:nvPr/>
          </p:nvSpPr>
          <p:spPr>
            <a:xfrm>
              <a:off x="1565686" y="332656"/>
              <a:ext cx="125386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상품문의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8D32C3-F7F3-A4BA-9FF9-B364140B9B87}"/>
                </a:ext>
              </a:extLst>
            </p:cNvPr>
            <p:cNvSpPr txBox="1"/>
            <p:nvPr/>
          </p:nvSpPr>
          <p:spPr>
            <a:xfrm>
              <a:off x="1565686" y="479698"/>
              <a:ext cx="11086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상품문의 목록</a:t>
              </a: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B9C25613-7EA9-F9D1-D53D-75443FCCD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65EC2B5-F959-B09A-BAE4-D2969650DF93}"/>
              </a:ext>
            </a:extLst>
          </p:cNvPr>
          <p:cNvSpPr/>
          <p:nvPr/>
        </p:nvSpPr>
        <p:spPr bwMode="auto">
          <a:xfrm>
            <a:off x="5674370" y="937107"/>
            <a:ext cx="711843" cy="306375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sp>
        <p:nvSpPr>
          <p:cNvPr id="13" name="모서리가 둥근 직사각형 63">
            <a:extLst>
              <a:ext uri="{FF2B5EF4-FFF2-40B4-BE49-F238E27FC236}">
                <a16:creationId xmlns:a16="http://schemas.microsoft.com/office/drawing/2014/main" id="{DD4816B6-3A35-1727-3F1B-64B74A635849}"/>
              </a:ext>
            </a:extLst>
          </p:cNvPr>
          <p:cNvSpPr/>
          <p:nvPr/>
        </p:nvSpPr>
        <p:spPr>
          <a:xfrm>
            <a:off x="3327530" y="929292"/>
            <a:ext cx="2285938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상품명 또는 질문 키워드를 입력하세요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15" name="모서리가 둥근 직사각형 63">
            <a:extLst>
              <a:ext uri="{FF2B5EF4-FFF2-40B4-BE49-F238E27FC236}">
                <a16:creationId xmlns:a16="http://schemas.microsoft.com/office/drawing/2014/main" id="{87A56513-7908-E2D8-C615-B0914079A163}"/>
              </a:ext>
            </a:extLst>
          </p:cNvPr>
          <p:cNvSpPr/>
          <p:nvPr/>
        </p:nvSpPr>
        <p:spPr>
          <a:xfrm>
            <a:off x="1808209" y="930031"/>
            <a:ext cx="1459556" cy="316800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카테고리 전체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Chevron">
            <a:extLst>
              <a:ext uri="{FF2B5EF4-FFF2-40B4-BE49-F238E27FC236}">
                <a16:creationId xmlns:a16="http://schemas.microsoft.com/office/drawing/2014/main" id="{00B95999-41EB-F0CE-175D-B548F76734F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056251" y="1072433"/>
            <a:ext cx="104535" cy="58940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18E72BA-11D0-4DB2-F8C2-7FBA7C7CA8FC}"/>
              </a:ext>
            </a:extLst>
          </p:cNvPr>
          <p:cNvSpPr/>
          <p:nvPr/>
        </p:nvSpPr>
        <p:spPr>
          <a:xfrm>
            <a:off x="2953453" y="2304024"/>
            <a:ext cx="2249891" cy="60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Q. {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문의 글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상단 내용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줄 표기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}</a:t>
            </a:r>
          </a:p>
          <a:p>
            <a:pPr>
              <a:lnSpc>
                <a:spcPct val="20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A.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등록된 답변이 없습니다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D34F8D8A-7DAE-39F0-2664-54DF5F894A01}"/>
              </a:ext>
            </a:extLst>
          </p:cNvPr>
          <p:cNvCxnSpPr>
            <a:cxnSpLocks/>
          </p:cNvCxnSpPr>
          <p:nvPr/>
        </p:nvCxnSpPr>
        <p:spPr>
          <a:xfrm>
            <a:off x="1744266" y="1848906"/>
            <a:ext cx="705683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FC050F8-C1A1-1C88-20A3-935A331A96D7}"/>
              </a:ext>
            </a:extLst>
          </p:cNvPr>
          <p:cNvSpPr/>
          <p:nvPr/>
        </p:nvSpPr>
        <p:spPr>
          <a:xfrm>
            <a:off x="1717600" y="1958487"/>
            <a:ext cx="3527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+mn-ea"/>
              </a:rPr>
              <a:t>10.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AC2D03C-3DB9-9E5D-A845-D848EF95B26E}"/>
              </a:ext>
            </a:extLst>
          </p:cNvPr>
          <p:cNvSpPr/>
          <p:nvPr/>
        </p:nvSpPr>
        <p:spPr>
          <a:xfrm>
            <a:off x="2936998" y="1990952"/>
            <a:ext cx="15584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[{</a:t>
            </a:r>
            <a:r>
              <a:rPr lang="ko-KR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카테고리 명 </a:t>
            </a:r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&gt; </a:t>
            </a:r>
            <a:r>
              <a:rPr lang="ko-KR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상품명 표기</a:t>
            </a:r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}]</a:t>
            </a:r>
            <a:endParaRPr lang="ko-KR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24ACC0C4-777B-C919-5099-0648696AAC22}"/>
              </a:ext>
            </a:extLst>
          </p:cNvPr>
          <p:cNvCxnSpPr>
            <a:cxnSpLocks/>
          </p:cNvCxnSpPr>
          <p:nvPr/>
        </p:nvCxnSpPr>
        <p:spPr>
          <a:xfrm>
            <a:off x="1744266" y="3249081"/>
            <a:ext cx="705683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C6B6C0B-672B-E380-4D88-4F111C03264F}"/>
              </a:ext>
            </a:extLst>
          </p:cNvPr>
          <p:cNvSpPr/>
          <p:nvPr/>
        </p:nvSpPr>
        <p:spPr>
          <a:xfrm>
            <a:off x="1717600" y="3387714"/>
            <a:ext cx="3527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+mn-ea"/>
              </a:rPr>
              <a:t>9.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21D495A-73FC-51B8-BDF5-8A4255966063}"/>
              </a:ext>
            </a:extLst>
          </p:cNvPr>
          <p:cNvSpPr/>
          <p:nvPr/>
        </p:nvSpPr>
        <p:spPr>
          <a:xfrm>
            <a:off x="2963345" y="3402380"/>
            <a:ext cx="10839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[Top&gt;</a:t>
            </a:r>
            <a:r>
              <a:rPr lang="ko-KR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기모</a:t>
            </a:r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티셔츠</a:t>
            </a:r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]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F1F4FFA-1134-C1EC-944F-BAAFF80FC04A}"/>
              </a:ext>
            </a:extLst>
          </p:cNvPr>
          <p:cNvGrpSpPr/>
          <p:nvPr/>
        </p:nvGrpSpPr>
        <p:grpSpPr>
          <a:xfrm>
            <a:off x="2100633" y="1990274"/>
            <a:ext cx="804829" cy="876991"/>
            <a:chOff x="2469932" y="3943754"/>
            <a:chExt cx="708502" cy="857287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8254A6A-E68C-28FE-3C16-C1F8C39363B9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32B49DFE-BB06-63C5-1039-D70F4BF84338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BB84CF12-90AF-8BE1-1137-2D9F19B109DB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93F1E3B1-D70A-A8BF-36DF-33996B2D6A4F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629343-D3A6-07C7-EFF5-09D0C1FC6041}"/>
                </a:ext>
              </a:extLst>
            </p:cNvPr>
            <p:cNvSpPr txBox="1"/>
            <p:nvPr/>
          </p:nvSpPr>
          <p:spPr>
            <a:xfrm>
              <a:off x="2534933" y="4272909"/>
              <a:ext cx="575304" cy="230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{Thumbnail image}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17E2E73-E806-6D89-F722-B2925FEECC9D}"/>
              </a:ext>
            </a:extLst>
          </p:cNvPr>
          <p:cNvGrpSpPr/>
          <p:nvPr/>
        </p:nvGrpSpPr>
        <p:grpSpPr>
          <a:xfrm>
            <a:off x="2106620" y="3392946"/>
            <a:ext cx="804829" cy="876991"/>
            <a:chOff x="2469932" y="3943754"/>
            <a:chExt cx="708502" cy="857287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555D8BFA-BCD9-73EC-D75D-AC092E5934F0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C8709631-C1B5-3231-B4CC-1D0206F09530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36" name="직선 연결선 35">
                <a:extLst>
                  <a:ext uri="{FF2B5EF4-FFF2-40B4-BE49-F238E27FC236}">
                    <a16:creationId xmlns:a16="http://schemas.microsoft.com/office/drawing/2014/main" id="{B0A06E0A-BA08-AD23-22EA-7076A188E027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id="{4B85F5BF-DC05-81B7-FE83-E1E758C05437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0CCE2D6-CC18-D306-51B1-E4659A80406A}"/>
                </a:ext>
              </a:extLst>
            </p:cNvPr>
            <p:cNvSpPr txBox="1"/>
            <p:nvPr/>
          </p:nvSpPr>
          <p:spPr>
            <a:xfrm>
              <a:off x="2534933" y="4272909"/>
              <a:ext cx="575304" cy="230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{Thumbnail image}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1860DC2-113A-014F-B4FC-AF9CF6C98138}"/>
              </a:ext>
            </a:extLst>
          </p:cNvPr>
          <p:cNvSpPr txBox="1"/>
          <p:nvPr/>
        </p:nvSpPr>
        <p:spPr>
          <a:xfrm>
            <a:off x="2963930" y="3624931"/>
            <a:ext cx="5161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200000"/>
              </a:lnSpc>
            </a:pPr>
            <a:r>
              <a:rPr lang="en-US" altLang="ko-KR" sz="900" b="0" i="0" u="none" strike="noStrike" dirty="0">
                <a:solidFill>
                  <a:srgbClr val="000000"/>
                </a:solidFill>
                <a:effectLst/>
                <a:latin typeface="+mn-ea"/>
              </a:rPr>
              <a:t>Q. </a:t>
            </a:r>
            <a:r>
              <a:rPr lang="ko-KR" altLang="en-US" sz="900" b="0" i="0" u="none" strike="noStrike" dirty="0">
                <a:solidFill>
                  <a:srgbClr val="000000"/>
                </a:solidFill>
                <a:effectLst/>
                <a:latin typeface="+mn-ea"/>
              </a:rPr>
              <a:t>이 옷은 어떻게 세탁을 하면 되나요</a:t>
            </a:r>
            <a:r>
              <a:rPr lang="en-US" altLang="ko-KR" sz="900" b="0" i="0" u="none" strike="noStrike" dirty="0">
                <a:solidFill>
                  <a:srgbClr val="000000"/>
                </a:solidFill>
                <a:effectLst/>
                <a:latin typeface="+mn-ea"/>
              </a:rPr>
              <a:t>? </a:t>
            </a:r>
            <a:r>
              <a:rPr lang="ko-KR" altLang="en-US" sz="900" dirty="0">
                <a:latin typeface="+mn-ea"/>
              </a:rPr>
              <a:t>사진으로 보기에는 손빨래를 해야 할 것 같은데</a:t>
            </a:r>
            <a:r>
              <a:rPr lang="en-US" altLang="ko-KR" sz="900" dirty="0">
                <a:latin typeface="+mn-ea"/>
              </a:rPr>
              <a:t>…</a:t>
            </a:r>
            <a:endParaRPr lang="en-US" altLang="ko-KR" sz="900" b="0" i="0" u="none" strike="noStrike" dirty="0">
              <a:solidFill>
                <a:srgbClr val="000000"/>
              </a:solidFill>
              <a:effectLst/>
              <a:latin typeface="+mn-ea"/>
            </a:endParaRPr>
          </a:p>
          <a:p>
            <a:pPr fontAlgn="ctr">
              <a:lnSpc>
                <a:spcPct val="200000"/>
              </a:lnSpc>
            </a:pPr>
            <a:r>
              <a:rPr lang="en-US" altLang="ko-KR" sz="900" b="0" i="0" u="none" strike="noStrike" dirty="0">
                <a:solidFill>
                  <a:srgbClr val="000000"/>
                </a:solidFill>
                <a:effectLst/>
                <a:latin typeface="+mn-ea"/>
              </a:rPr>
              <a:t>A. </a:t>
            </a:r>
            <a:r>
              <a:rPr lang="ko-KR" altLang="en-US" sz="900" b="0" i="0" u="none" strike="noStrike" dirty="0">
                <a:solidFill>
                  <a:srgbClr val="000000"/>
                </a:solidFill>
                <a:effectLst/>
                <a:latin typeface="+mn-ea"/>
              </a:rPr>
              <a:t>안녕하세요</a:t>
            </a:r>
            <a:r>
              <a:rPr lang="en-US" altLang="ko-KR" sz="900" b="0" i="0" u="none" strike="noStrike" dirty="0">
                <a:solidFill>
                  <a:srgbClr val="000000"/>
                </a:solidFill>
                <a:effectLst/>
                <a:latin typeface="+mn-ea"/>
              </a:rPr>
              <a:t>~ </a:t>
            </a:r>
            <a:r>
              <a:rPr lang="ko-KR" altLang="en-US" sz="900" b="0" i="0" u="none" strike="noStrike" dirty="0">
                <a:solidFill>
                  <a:srgbClr val="000000"/>
                </a:solidFill>
                <a:effectLst/>
                <a:latin typeface="+mn-ea"/>
              </a:rPr>
              <a:t>고객님</a:t>
            </a:r>
            <a:r>
              <a:rPr lang="en-US" altLang="ko-KR" sz="900" b="0" i="0" u="none" strike="noStrike" dirty="0">
                <a:solidFill>
                  <a:srgbClr val="000000"/>
                </a:solidFill>
                <a:effectLst/>
                <a:latin typeface="+mn-ea"/>
              </a:rPr>
              <a:t>! </a:t>
            </a:r>
            <a:r>
              <a:rPr lang="ko-KR" altLang="en-US" sz="900" dirty="0">
                <a:latin typeface="+mn-ea"/>
              </a:rPr>
              <a:t>본 상품의 원단은 세탁기로 돌려도 원단이 손상되지 않는 상품이지만</a:t>
            </a:r>
            <a:r>
              <a:rPr lang="en-US" altLang="ko-KR" sz="900" dirty="0">
                <a:latin typeface="+mn-ea"/>
              </a:rPr>
              <a:t>…</a:t>
            </a: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C61A278C-B09B-89A0-C40C-A6B294B7A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77702" y="3352805"/>
            <a:ext cx="193664" cy="216000"/>
          </a:xfrm>
          <a:prstGeom prst="rect">
            <a:avLst/>
          </a:prstGeom>
        </p:spPr>
      </p:pic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45EE37C7-3C14-2A80-5301-A5AC97629A16}"/>
              </a:ext>
            </a:extLst>
          </p:cNvPr>
          <p:cNvCxnSpPr>
            <a:cxnSpLocks/>
          </p:cNvCxnSpPr>
          <p:nvPr/>
        </p:nvCxnSpPr>
        <p:spPr>
          <a:xfrm>
            <a:off x="2126029" y="4708960"/>
            <a:ext cx="655959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8159F8E4-17C4-BB6C-6826-92DDD64CA052}"/>
              </a:ext>
            </a:extLst>
          </p:cNvPr>
          <p:cNvSpPr/>
          <p:nvPr/>
        </p:nvSpPr>
        <p:spPr>
          <a:xfrm>
            <a:off x="3955327" y="3397384"/>
            <a:ext cx="10807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2023-01-01 12:48</a:t>
            </a:r>
            <a:endParaRPr lang="ko-KR" altLang="en-US" sz="8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50B3D230-9222-B340-AE3D-0A0340A21CC4}"/>
              </a:ext>
            </a:extLst>
          </p:cNvPr>
          <p:cNvSpPr/>
          <p:nvPr/>
        </p:nvSpPr>
        <p:spPr>
          <a:xfrm>
            <a:off x="4321853" y="1975467"/>
            <a:ext cx="12779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{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작성 년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, 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월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, 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일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, 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시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, 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분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}</a:t>
            </a:r>
            <a:endParaRPr lang="ko-KR" altLang="en-US" sz="8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E2F98004-B5EF-0DB4-8ECD-2C66745209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77702" y="1941964"/>
            <a:ext cx="193664" cy="216000"/>
          </a:xfrm>
          <a:prstGeom prst="rect">
            <a:avLst/>
          </a:prstGeom>
        </p:spPr>
      </p:pic>
      <p:sp>
        <p:nvSpPr>
          <p:cNvPr id="44" name="모서리가 둥근 직사각형 151">
            <a:extLst>
              <a:ext uri="{FF2B5EF4-FFF2-40B4-BE49-F238E27FC236}">
                <a16:creationId xmlns:a16="http://schemas.microsoft.com/office/drawing/2014/main" id="{1BE7A9B8-BB99-3BF5-A965-FE7F817669B5}"/>
              </a:ext>
            </a:extLst>
          </p:cNvPr>
          <p:cNvSpPr/>
          <p:nvPr/>
        </p:nvSpPr>
        <p:spPr>
          <a:xfrm>
            <a:off x="7440090" y="2938665"/>
            <a:ext cx="772606" cy="23097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800" b="1" dirty="0">
                <a:solidFill>
                  <a:schemeClr val="bg1"/>
                </a:solidFill>
                <a:latin typeface="+mn-ea"/>
              </a:rPr>
              <a:t>문의답변</a:t>
            </a:r>
          </a:p>
        </p:txBody>
      </p:sp>
      <p:sp>
        <p:nvSpPr>
          <p:cNvPr id="45" name="모서리가 둥근 직사각형 152">
            <a:extLst>
              <a:ext uri="{FF2B5EF4-FFF2-40B4-BE49-F238E27FC236}">
                <a16:creationId xmlns:a16="http://schemas.microsoft.com/office/drawing/2014/main" id="{1DD17B8E-9C73-D108-8FFE-422208DCB8D5}"/>
              </a:ext>
            </a:extLst>
          </p:cNvPr>
          <p:cNvSpPr/>
          <p:nvPr/>
        </p:nvSpPr>
        <p:spPr>
          <a:xfrm>
            <a:off x="8237770" y="2938737"/>
            <a:ext cx="434045" cy="2225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삭제</a:t>
            </a:r>
          </a:p>
        </p:txBody>
      </p:sp>
      <p:sp>
        <p:nvSpPr>
          <p:cNvPr id="48" name="모서리가 둥근 직사각형 152">
            <a:extLst>
              <a:ext uri="{FF2B5EF4-FFF2-40B4-BE49-F238E27FC236}">
                <a16:creationId xmlns:a16="http://schemas.microsoft.com/office/drawing/2014/main" id="{4E0DC88B-E6C4-A6F0-C51B-30B09BDDE576}"/>
              </a:ext>
            </a:extLst>
          </p:cNvPr>
          <p:cNvSpPr/>
          <p:nvPr/>
        </p:nvSpPr>
        <p:spPr>
          <a:xfrm>
            <a:off x="8212695" y="4386928"/>
            <a:ext cx="434045" cy="2225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삭제</a:t>
            </a: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35A20EB8-A5D2-FA8A-54D7-2D90A92E5AE8}"/>
              </a:ext>
            </a:extLst>
          </p:cNvPr>
          <p:cNvSpPr/>
          <p:nvPr/>
        </p:nvSpPr>
        <p:spPr>
          <a:xfrm>
            <a:off x="1637413" y="97879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2" name="모서리가 둥근 직사각형 151">
            <a:extLst>
              <a:ext uri="{FF2B5EF4-FFF2-40B4-BE49-F238E27FC236}">
                <a16:creationId xmlns:a16="http://schemas.microsoft.com/office/drawing/2014/main" id="{3F4E17E5-BC38-7D8B-94E4-9FB51AE4D329}"/>
              </a:ext>
            </a:extLst>
          </p:cNvPr>
          <p:cNvSpPr/>
          <p:nvPr/>
        </p:nvSpPr>
        <p:spPr>
          <a:xfrm>
            <a:off x="7440090" y="4386928"/>
            <a:ext cx="743468" cy="23097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800" b="1" dirty="0">
                <a:solidFill>
                  <a:schemeClr val="bg1"/>
                </a:solidFill>
                <a:latin typeface="+mn-ea"/>
              </a:rPr>
              <a:t>답변수정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699DBBD3-0C2C-EBF3-FBA4-EE1BF00F502C}"/>
              </a:ext>
            </a:extLst>
          </p:cNvPr>
          <p:cNvSpPr/>
          <p:nvPr/>
        </p:nvSpPr>
        <p:spPr>
          <a:xfrm>
            <a:off x="2126029" y="4814197"/>
            <a:ext cx="6519141" cy="20393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07E6E59E-0FB8-32F2-DA75-C4CC8BAD6AD7}"/>
              </a:ext>
            </a:extLst>
          </p:cNvPr>
          <p:cNvSpPr/>
          <p:nvPr/>
        </p:nvSpPr>
        <p:spPr>
          <a:xfrm>
            <a:off x="2296765" y="4883684"/>
            <a:ext cx="398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US" altLang="ko-KR" dirty="0">
                <a:solidFill>
                  <a:srgbClr val="000000"/>
                </a:solidFill>
                <a:latin typeface="+mn-ea"/>
              </a:rPr>
              <a:t>Q.</a:t>
            </a:r>
            <a:endParaRPr lang="ko-KR" altLang="en-US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C156EB47-E820-0E17-F9E7-8CF0B9E99696}"/>
              </a:ext>
            </a:extLst>
          </p:cNvPr>
          <p:cNvSpPr/>
          <p:nvPr/>
        </p:nvSpPr>
        <p:spPr>
          <a:xfrm>
            <a:off x="2981551" y="5086105"/>
            <a:ext cx="4234166" cy="481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이 옷은 어떻게 세탁하면 되나요</a:t>
            </a:r>
            <a:r>
              <a:rPr lang="en-US" altLang="ko-KR" sz="900" dirty="0">
                <a:latin typeface="+mn-ea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사진으로 보기에는 손빨래를 해야 할 것 같은데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세탁기를 써도 되나요</a:t>
            </a:r>
            <a:r>
              <a:rPr lang="en-US" altLang="ko-KR" sz="900" dirty="0">
                <a:latin typeface="+mn-ea"/>
              </a:rPr>
              <a:t>?</a:t>
            </a:r>
            <a:endParaRPr lang="ko-KR" altLang="en-US" sz="900" dirty="0">
              <a:latin typeface="+mn-ea"/>
            </a:endParaRPr>
          </a:p>
        </p:txBody>
      </p: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76F0FDDC-1933-38B5-78FC-E4A85468624F}"/>
              </a:ext>
            </a:extLst>
          </p:cNvPr>
          <p:cNvCxnSpPr/>
          <p:nvPr/>
        </p:nvCxnSpPr>
        <p:spPr>
          <a:xfrm>
            <a:off x="2370593" y="5683654"/>
            <a:ext cx="601163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0B0612FF-9C2D-8466-7280-089DAC607864}"/>
              </a:ext>
            </a:extLst>
          </p:cNvPr>
          <p:cNvSpPr/>
          <p:nvPr/>
        </p:nvSpPr>
        <p:spPr>
          <a:xfrm>
            <a:off x="2981551" y="5777406"/>
            <a:ext cx="4846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안녕하세요</a:t>
            </a:r>
            <a:r>
              <a:rPr lang="en-US" altLang="ko-KR" sz="900" dirty="0">
                <a:latin typeface="+mn-ea"/>
              </a:rPr>
              <a:t>~ </a:t>
            </a:r>
            <a:r>
              <a:rPr lang="ko-KR" altLang="en-US" sz="900" dirty="0">
                <a:latin typeface="+mn-ea"/>
              </a:rPr>
              <a:t>고객님</a:t>
            </a:r>
            <a:r>
              <a:rPr lang="en-US" altLang="ko-KR" sz="900" dirty="0">
                <a:latin typeface="+mn-ea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본 상품의 원단은 세탁기로 돌려도 원단이 손상되지 않는 상품이지만</a:t>
            </a:r>
            <a:r>
              <a:rPr lang="en-US" altLang="ko-KR" sz="900" dirty="0">
                <a:latin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900" dirty="0" err="1">
                <a:latin typeface="+mn-ea"/>
              </a:rPr>
              <a:t>세탁망을</a:t>
            </a:r>
            <a:r>
              <a:rPr lang="ko-KR" altLang="en-US" sz="900" dirty="0">
                <a:latin typeface="+mn-ea"/>
              </a:rPr>
              <a:t> 이용하여 세탁하시면 옷감 손상을 줄일 수 있습니다</a:t>
            </a:r>
            <a:r>
              <a:rPr lang="en-US" altLang="ko-KR" sz="900" dirty="0">
                <a:latin typeface="+mn-ea"/>
              </a:rPr>
              <a:t>.</a:t>
            </a:r>
            <a:r>
              <a:rPr lang="ko-KR" altLang="en-US" sz="900" dirty="0">
                <a:latin typeface="+mn-ea"/>
              </a:rPr>
              <a:t> 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이용해 주셔서 감사합니다</a:t>
            </a:r>
            <a:r>
              <a:rPr lang="en-US" altLang="ko-KR" sz="900" dirty="0">
                <a:latin typeface="+mn-ea"/>
              </a:rPr>
              <a:t>.</a:t>
            </a:r>
            <a:endParaRPr lang="ko-KR" altLang="en-US" sz="900" dirty="0">
              <a:latin typeface="+mn-ea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D9FF60FD-9C4D-EDA4-A088-A11487A65737}"/>
              </a:ext>
            </a:extLst>
          </p:cNvPr>
          <p:cNvSpPr/>
          <p:nvPr/>
        </p:nvSpPr>
        <p:spPr>
          <a:xfrm>
            <a:off x="2857125" y="4912794"/>
            <a:ext cx="19252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└</a:t>
            </a:r>
            <a:r>
              <a:rPr lang="en-US" altLang="ko-KR" sz="8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2022-01-01 12:48</a:t>
            </a:r>
            <a:endParaRPr lang="ko-KR" altLang="en-US" sz="8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94" name="타원 93">
            <a:extLst>
              <a:ext uri="{FF2B5EF4-FFF2-40B4-BE49-F238E27FC236}">
                <a16:creationId xmlns:a16="http://schemas.microsoft.com/office/drawing/2014/main" id="{5E6488CB-622C-F955-E03E-C49E1807B3CB}"/>
              </a:ext>
            </a:extLst>
          </p:cNvPr>
          <p:cNvSpPr/>
          <p:nvPr/>
        </p:nvSpPr>
        <p:spPr>
          <a:xfrm>
            <a:off x="1561051" y="197491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모서리가 둥근 직사각형 63">
            <a:extLst>
              <a:ext uri="{FF2B5EF4-FFF2-40B4-BE49-F238E27FC236}">
                <a16:creationId xmlns:a16="http://schemas.microsoft.com/office/drawing/2014/main" id="{90B653AA-40D5-47CB-2C4E-8E2D2AB16DF6}"/>
              </a:ext>
            </a:extLst>
          </p:cNvPr>
          <p:cNvSpPr/>
          <p:nvPr/>
        </p:nvSpPr>
        <p:spPr>
          <a:xfrm>
            <a:off x="7494219" y="1487871"/>
            <a:ext cx="1219076" cy="249272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답변여부 전체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Chevron">
            <a:extLst>
              <a:ext uri="{FF2B5EF4-FFF2-40B4-BE49-F238E27FC236}">
                <a16:creationId xmlns:a16="http://schemas.microsoft.com/office/drawing/2014/main" id="{F1EC4533-052A-08EE-D145-92DC1A78CE0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8496624" y="1587561"/>
            <a:ext cx="104535" cy="58940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14D343D4-8FD3-E823-4CC6-CEDEFD0FA655}"/>
              </a:ext>
            </a:extLst>
          </p:cNvPr>
          <p:cNvSpPr/>
          <p:nvPr/>
        </p:nvSpPr>
        <p:spPr>
          <a:xfrm>
            <a:off x="7276183" y="150305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83E1171-2B2E-C838-63BE-19BD2F6BBAB1}"/>
              </a:ext>
            </a:extLst>
          </p:cNvPr>
          <p:cNvSpPr/>
          <p:nvPr/>
        </p:nvSpPr>
        <p:spPr>
          <a:xfrm>
            <a:off x="91268" y="1555116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648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34F2BF48-FB22-D190-72CF-642A9E47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P-BE-BM-40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0494172-F8DC-FF10-96A9-DD56E19718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/>
              <a:t>상품문의</a:t>
            </a:r>
            <a:r>
              <a:rPr lang="en-US" altLang="ko-KR" dirty="0"/>
              <a:t>] </a:t>
            </a:r>
            <a:r>
              <a:rPr lang="ko-KR" altLang="en-US" dirty="0"/>
              <a:t>상품문의 답변 등록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476656"/>
              </p:ext>
            </p:extLst>
          </p:nvPr>
        </p:nvGraphicFramePr>
        <p:xfrm>
          <a:off x="9016139" y="234978"/>
          <a:ext cx="2508867" cy="69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131806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상품문의 답변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수정하기 팝업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작성완료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Validation Check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미입력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시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답변을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!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Validation Check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 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답변이 등록되었습니다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&gt;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팝업 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작성을 취소 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팝업 닫힘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 글 저장하지 않음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4464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26662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8AB1D133-C49A-9F37-8FA3-877C199A8496}"/>
              </a:ext>
            </a:extLst>
          </p:cNvPr>
          <p:cNvSpPr/>
          <p:nvPr/>
        </p:nvSpPr>
        <p:spPr>
          <a:xfrm>
            <a:off x="186428" y="1576751"/>
            <a:ext cx="1210712" cy="190227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686C67DF-7963-30B0-CBFB-43FD1E6CA511}"/>
              </a:ext>
            </a:extLst>
          </p:cNvPr>
          <p:cNvGrpSpPr/>
          <p:nvPr/>
        </p:nvGrpSpPr>
        <p:grpSpPr>
          <a:xfrm>
            <a:off x="1565686" y="332656"/>
            <a:ext cx="7321139" cy="6700773"/>
            <a:chOff x="1565686" y="332656"/>
            <a:chExt cx="7321139" cy="6700773"/>
          </a:xfrm>
        </p:grpSpPr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E228E6AA-861F-17A1-0EF4-69490C2ADFCD}"/>
                </a:ext>
              </a:extLst>
            </p:cNvPr>
            <p:cNvSpPr/>
            <p:nvPr/>
          </p:nvSpPr>
          <p:spPr bwMode="auto">
            <a:xfrm>
              <a:off x="1658584" y="870252"/>
              <a:ext cx="7172996" cy="446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0E4DD5B8-094E-D957-C03F-4C72E1091638}"/>
                </a:ext>
              </a:extLst>
            </p:cNvPr>
            <p:cNvGrpSpPr/>
            <p:nvPr/>
          </p:nvGrpSpPr>
          <p:grpSpPr>
            <a:xfrm>
              <a:off x="1565686" y="332656"/>
              <a:ext cx="7321139" cy="450944"/>
              <a:chOff x="1565686" y="332656"/>
              <a:chExt cx="7321139" cy="45094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2D21A8-F3D7-5B37-71FB-975D29FECBF0}"/>
                  </a:ext>
                </a:extLst>
              </p:cNvPr>
              <p:cNvSpPr txBox="1"/>
              <p:nvPr/>
            </p:nvSpPr>
            <p:spPr>
              <a:xfrm>
                <a:off x="1565686" y="332656"/>
                <a:ext cx="125386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800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게시판관리 </a:t>
                </a:r>
                <a:r>
                  <a:rPr lang="en-US" altLang="ko-KR" sz="800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&gt; </a:t>
                </a:r>
                <a:r>
                  <a:rPr lang="ko-KR" altLang="en-US" sz="800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상품문의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8D32C3-F7F3-A4BA-9FF9-B364140B9B87}"/>
                  </a:ext>
                </a:extLst>
              </p:cNvPr>
              <p:cNvSpPr txBox="1"/>
              <p:nvPr/>
            </p:nvSpPr>
            <p:spPr>
              <a:xfrm>
                <a:off x="1565686" y="479698"/>
                <a:ext cx="11086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1200" b="1" spc="-60">
                    <a:latin typeface="+mn-ea"/>
                  </a:defRPr>
                </a:lvl1pPr>
              </a:lstStyle>
              <a:p>
                <a:r>
                  <a:rPr lang="ko-KR" altLang="en-US" dirty="0"/>
                  <a:t>상품문의 목록</a:t>
                </a:r>
              </a:p>
            </p:txBody>
          </p:sp>
          <p:cxnSp>
            <p:nvCxnSpPr>
              <p:cNvPr id="12" name="직선 연결선 11">
                <a:extLst>
                  <a:ext uri="{FF2B5EF4-FFF2-40B4-BE49-F238E27FC236}">
                    <a16:creationId xmlns:a16="http://schemas.microsoft.com/office/drawing/2014/main" id="{B9C25613-7EA9-F9D1-D53D-75443FCCDE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8785" y="783600"/>
                <a:ext cx="724804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365EC2B5-F959-B09A-BAE4-D2969650DF93}"/>
                </a:ext>
              </a:extLst>
            </p:cNvPr>
            <p:cNvSpPr/>
            <p:nvPr/>
          </p:nvSpPr>
          <p:spPr bwMode="auto">
            <a:xfrm>
              <a:off x="5674370" y="937107"/>
              <a:ext cx="711843" cy="306375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ko-KR" altLang="en-US" sz="900" b="1" dirty="0">
                  <a:solidFill>
                    <a:schemeClr val="bg1"/>
                  </a:solidFill>
                  <a:latin typeface="+mn-ea"/>
                </a:rPr>
                <a:t>검색</a:t>
              </a:r>
            </a:p>
          </p:txBody>
        </p:sp>
        <p:sp>
          <p:nvSpPr>
            <p:cNvPr id="13" name="모서리가 둥근 직사각형 63">
              <a:extLst>
                <a:ext uri="{FF2B5EF4-FFF2-40B4-BE49-F238E27FC236}">
                  <a16:creationId xmlns:a16="http://schemas.microsoft.com/office/drawing/2014/main" id="{DD4816B6-3A35-1727-3F1B-64B74A635849}"/>
                </a:ext>
              </a:extLst>
            </p:cNvPr>
            <p:cNvSpPr/>
            <p:nvPr/>
          </p:nvSpPr>
          <p:spPr>
            <a:xfrm>
              <a:off x="3327530" y="929292"/>
              <a:ext cx="2285938" cy="317359"/>
            </a:xfrm>
            <a:prstGeom prst="roundRect">
              <a:avLst>
                <a:gd name="adj" fmla="val 13192"/>
              </a:avLst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상품명 또는 질문 키워드를 입력하세요</a:t>
              </a:r>
              <a:r>
                <a:rPr lang="en-US" altLang="ko-K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.</a:t>
              </a:r>
            </a:p>
          </p:txBody>
        </p:sp>
        <p:sp>
          <p:nvSpPr>
            <p:cNvPr id="15" name="모서리가 둥근 직사각형 63">
              <a:extLst>
                <a:ext uri="{FF2B5EF4-FFF2-40B4-BE49-F238E27FC236}">
                  <a16:creationId xmlns:a16="http://schemas.microsoft.com/office/drawing/2014/main" id="{87A56513-7908-E2D8-C615-B0914079A163}"/>
                </a:ext>
              </a:extLst>
            </p:cNvPr>
            <p:cNvSpPr/>
            <p:nvPr/>
          </p:nvSpPr>
          <p:spPr>
            <a:xfrm>
              <a:off x="1808209" y="930031"/>
              <a:ext cx="1459556" cy="316800"/>
            </a:xfrm>
            <a:prstGeom prst="roundRect">
              <a:avLst>
                <a:gd name="adj" fmla="val 13192"/>
              </a:avLst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900" dirty="0">
                  <a:solidFill>
                    <a:schemeClr val="tx1"/>
                  </a:solidFill>
                  <a:latin typeface="+mn-ea"/>
                </a:rPr>
                <a:t>카테고리 전체</a:t>
              </a:r>
              <a:endParaRPr lang="en-US" altLang="ko-KR" sz="9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6" name="Chevron">
              <a:extLst>
                <a:ext uri="{FF2B5EF4-FFF2-40B4-BE49-F238E27FC236}">
                  <a16:creationId xmlns:a16="http://schemas.microsoft.com/office/drawing/2014/main" id="{00B95999-41EB-F0CE-175D-B548F76734F5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3056251" y="1072433"/>
              <a:ext cx="104535" cy="5894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+mn-ea"/>
                <a:cs typeface="Segoe UI" panose="020B0502040204020203" pitchFamily="34" charset="0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218E72BA-11D0-4DB2-F8C2-7FBA7C7CA8FC}"/>
                </a:ext>
              </a:extLst>
            </p:cNvPr>
            <p:cNvSpPr/>
            <p:nvPr/>
          </p:nvSpPr>
          <p:spPr>
            <a:xfrm>
              <a:off x="2953453" y="2304024"/>
              <a:ext cx="2249891" cy="602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Q. {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문의 글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상단 내용 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1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줄 표기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}</a:t>
              </a:r>
            </a:p>
            <a:p>
              <a:pPr>
                <a:lnSpc>
                  <a:spcPct val="200000"/>
                </a:lnSpc>
              </a:pP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A. 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등록된 답변이 없습니다</a:t>
              </a:r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D34F8D8A-7DAE-39F0-2664-54DF5F894A01}"/>
                </a:ext>
              </a:extLst>
            </p:cNvPr>
            <p:cNvCxnSpPr>
              <a:cxnSpLocks/>
            </p:cNvCxnSpPr>
            <p:nvPr/>
          </p:nvCxnSpPr>
          <p:spPr>
            <a:xfrm>
              <a:off x="1744266" y="1848906"/>
              <a:ext cx="705683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0FC050F8-C1A1-1C88-20A3-935A331A96D7}"/>
                </a:ext>
              </a:extLst>
            </p:cNvPr>
            <p:cNvSpPr/>
            <p:nvPr/>
          </p:nvSpPr>
          <p:spPr>
            <a:xfrm>
              <a:off x="1717600" y="1958487"/>
              <a:ext cx="3527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latin typeface="+mn-ea"/>
                </a:rPr>
                <a:t>10.</a:t>
              </a:r>
              <a:endParaRPr lang="ko-KR" altLang="en-US" sz="1000" dirty="0">
                <a:latin typeface="+mn-ea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FAC2D03C-3DB9-9E5D-A845-D848EF95B26E}"/>
                </a:ext>
              </a:extLst>
            </p:cNvPr>
            <p:cNvSpPr/>
            <p:nvPr/>
          </p:nvSpPr>
          <p:spPr>
            <a:xfrm>
              <a:off x="2936998" y="1990952"/>
              <a:ext cx="155844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[{</a:t>
              </a:r>
              <a:r>
                <a:rPr lang="ko-KR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카테고리 명 </a:t>
              </a:r>
              <a:r>
                <a:rPr lang="en-US" altLang="ko-KR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상품명 표기</a:t>
              </a:r>
              <a:r>
                <a:rPr lang="en-US" altLang="ko-KR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}]</a:t>
              </a:r>
              <a:endParaRPr lang="ko-KR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24ACC0C4-777B-C919-5099-0648696AAC22}"/>
                </a:ext>
              </a:extLst>
            </p:cNvPr>
            <p:cNvCxnSpPr>
              <a:cxnSpLocks/>
            </p:cNvCxnSpPr>
            <p:nvPr/>
          </p:nvCxnSpPr>
          <p:spPr>
            <a:xfrm>
              <a:off x="1744266" y="3249081"/>
              <a:ext cx="705683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CC6B6C0B-672B-E380-4D88-4F111C03264F}"/>
                </a:ext>
              </a:extLst>
            </p:cNvPr>
            <p:cNvSpPr/>
            <p:nvPr/>
          </p:nvSpPr>
          <p:spPr>
            <a:xfrm>
              <a:off x="1717600" y="3387714"/>
              <a:ext cx="3527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latin typeface="+mn-ea"/>
                </a:rPr>
                <a:t>9.</a:t>
              </a:r>
              <a:endParaRPr lang="ko-KR" altLang="en-US" sz="1000" dirty="0">
                <a:latin typeface="+mn-ea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521D495A-73FC-51B8-BDF5-8A4255966063}"/>
                </a:ext>
              </a:extLst>
            </p:cNvPr>
            <p:cNvSpPr/>
            <p:nvPr/>
          </p:nvSpPr>
          <p:spPr>
            <a:xfrm>
              <a:off x="2963345" y="3402380"/>
              <a:ext cx="108395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[Top&gt;</a:t>
              </a:r>
              <a:r>
                <a:rPr lang="ko-KR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기모</a:t>
              </a:r>
              <a:r>
                <a:rPr lang="en-US" altLang="ko-KR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r>
                <a:rPr lang="ko-KR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티셔츠</a:t>
              </a:r>
              <a:r>
                <a:rPr lang="en-US" altLang="ko-KR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]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AF1F4FFA-1134-C1EC-944F-BAAFF80FC04A}"/>
                </a:ext>
              </a:extLst>
            </p:cNvPr>
            <p:cNvGrpSpPr/>
            <p:nvPr/>
          </p:nvGrpSpPr>
          <p:grpSpPr>
            <a:xfrm>
              <a:off x="2100633" y="1990274"/>
              <a:ext cx="804829" cy="876991"/>
              <a:chOff x="2469932" y="3943754"/>
              <a:chExt cx="708502" cy="857287"/>
            </a:xfrm>
          </p:grpSpPr>
          <p:grpSp>
            <p:nvGrpSpPr>
              <p:cNvPr id="27" name="그룹 26">
                <a:extLst>
                  <a:ext uri="{FF2B5EF4-FFF2-40B4-BE49-F238E27FC236}">
                    <a16:creationId xmlns:a16="http://schemas.microsoft.com/office/drawing/2014/main" id="{98254A6A-E68C-28FE-3C16-C1F8C39363B9}"/>
                  </a:ext>
                </a:extLst>
              </p:cNvPr>
              <p:cNvGrpSpPr/>
              <p:nvPr/>
            </p:nvGrpSpPr>
            <p:grpSpPr>
              <a:xfrm>
                <a:off x="2469932" y="3943754"/>
                <a:ext cx="708502" cy="857287"/>
                <a:chOff x="2352675" y="3900889"/>
                <a:chExt cx="943016" cy="943016"/>
              </a:xfrm>
            </p:grpSpPr>
            <p:sp>
              <p:nvSpPr>
                <p:cNvPr id="29" name="직사각형 28">
                  <a:extLst>
                    <a:ext uri="{FF2B5EF4-FFF2-40B4-BE49-F238E27FC236}">
                      <a16:creationId xmlns:a16="http://schemas.microsoft.com/office/drawing/2014/main" id="{32B49DFE-BB06-63C5-1039-D70F4BF84338}"/>
                    </a:ext>
                  </a:extLst>
                </p:cNvPr>
                <p:cNvSpPr/>
                <p:nvPr/>
              </p:nvSpPr>
              <p:spPr>
                <a:xfrm>
                  <a:off x="2352675" y="3900889"/>
                  <a:ext cx="943016" cy="9430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endParaRPr lang="en-US" altLang="ko-KR" sz="90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</a:endParaRPr>
                </a:p>
              </p:txBody>
            </p:sp>
            <p:cxnSp>
              <p:nvCxnSpPr>
                <p:cNvPr id="30" name="직선 연결선 29">
                  <a:extLst>
                    <a:ext uri="{FF2B5EF4-FFF2-40B4-BE49-F238E27FC236}">
                      <a16:creationId xmlns:a16="http://schemas.microsoft.com/office/drawing/2014/main" id="{BB84CF12-90AF-8BE1-1137-2D9F19B109DB}"/>
                    </a:ext>
                  </a:extLst>
                </p:cNvPr>
                <p:cNvCxnSpPr/>
                <p:nvPr/>
              </p:nvCxnSpPr>
              <p:spPr>
                <a:xfrm>
                  <a:off x="2352675" y="3900889"/>
                  <a:ext cx="943016" cy="94301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직선 연결선 30">
                  <a:extLst>
                    <a:ext uri="{FF2B5EF4-FFF2-40B4-BE49-F238E27FC236}">
                      <a16:creationId xmlns:a16="http://schemas.microsoft.com/office/drawing/2014/main" id="{93F1E3B1-D70A-A8BF-36DF-33996B2D6A4F}"/>
                    </a:ext>
                  </a:extLst>
                </p:cNvPr>
                <p:cNvCxnSpPr/>
                <p:nvPr/>
              </p:nvCxnSpPr>
              <p:spPr>
                <a:xfrm flipH="1">
                  <a:off x="2352675" y="3900889"/>
                  <a:ext cx="943016" cy="94301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F629343-D3A6-07C7-EFF5-09D0C1FC6041}"/>
                  </a:ext>
                </a:extLst>
              </p:cNvPr>
              <p:cNvSpPr txBox="1"/>
              <p:nvPr/>
            </p:nvSpPr>
            <p:spPr>
              <a:xfrm>
                <a:off x="2534933" y="4272909"/>
                <a:ext cx="575304" cy="2308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{Thumbnail image}</a:t>
                </a:r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017E2E73-E806-6D89-F722-B2925FEECC9D}"/>
                </a:ext>
              </a:extLst>
            </p:cNvPr>
            <p:cNvGrpSpPr/>
            <p:nvPr/>
          </p:nvGrpSpPr>
          <p:grpSpPr>
            <a:xfrm>
              <a:off x="2106620" y="3392946"/>
              <a:ext cx="804829" cy="876991"/>
              <a:chOff x="2469932" y="3943754"/>
              <a:chExt cx="708502" cy="857287"/>
            </a:xfrm>
          </p:grpSpPr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555D8BFA-BCD9-73EC-D75D-AC092E5934F0}"/>
                  </a:ext>
                </a:extLst>
              </p:cNvPr>
              <p:cNvGrpSpPr/>
              <p:nvPr/>
            </p:nvGrpSpPr>
            <p:grpSpPr>
              <a:xfrm>
                <a:off x="2469932" y="3943754"/>
                <a:ext cx="708502" cy="857287"/>
                <a:chOff x="2352675" y="3900889"/>
                <a:chExt cx="943016" cy="943016"/>
              </a:xfrm>
            </p:grpSpPr>
            <p:sp>
              <p:nvSpPr>
                <p:cNvPr id="35" name="직사각형 34">
                  <a:extLst>
                    <a:ext uri="{FF2B5EF4-FFF2-40B4-BE49-F238E27FC236}">
                      <a16:creationId xmlns:a16="http://schemas.microsoft.com/office/drawing/2014/main" id="{C8709631-C1B5-3231-B4CC-1D0206F09530}"/>
                    </a:ext>
                  </a:extLst>
                </p:cNvPr>
                <p:cNvSpPr/>
                <p:nvPr/>
              </p:nvSpPr>
              <p:spPr>
                <a:xfrm>
                  <a:off x="2352675" y="3900889"/>
                  <a:ext cx="943016" cy="9430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endParaRPr lang="en-US" altLang="ko-KR" sz="90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</a:endParaRPr>
                </a:p>
              </p:txBody>
            </p:sp>
            <p:cxnSp>
              <p:nvCxnSpPr>
                <p:cNvPr id="36" name="직선 연결선 35">
                  <a:extLst>
                    <a:ext uri="{FF2B5EF4-FFF2-40B4-BE49-F238E27FC236}">
                      <a16:creationId xmlns:a16="http://schemas.microsoft.com/office/drawing/2014/main" id="{B0A06E0A-BA08-AD23-22EA-7076A188E027}"/>
                    </a:ext>
                  </a:extLst>
                </p:cNvPr>
                <p:cNvCxnSpPr/>
                <p:nvPr/>
              </p:nvCxnSpPr>
              <p:spPr>
                <a:xfrm>
                  <a:off x="2352675" y="3900889"/>
                  <a:ext cx="943016" cy="94301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직선 연결선 36">
                  <a:extLst>
                    <a:ext uri="{FF2B5EF4-FFF2-40B4-BE49-F238E27FC236}">
                      <a16:creationId xmlns:a16="http://schemas.microsoft.com/office/drawing/2014/main" id="{4B85F5BF-DC05-81B7-FE83-E1E758C05437}"/>
                    </a:ext>
                  </a:extLst>
                </p:cNvPr>
                <p:cNvCxnSpPr/>
                <p:nvPr/>
              </p:nvCxnSpPr>
              <p:spPr>
                <a:xfrm flipH="1">
                  <a:off x="2352675" y="3900889"/>
                  <a:ext cx="943016" cy="94301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CCE2D6-CC18-D306-51B1-E4659A80406A}"/>
                  </a:ext>
                </a:extLst>
              </p:cNvPr>
              <p:cNvSpPr txBox="1"/>
              <p:nvPr/>
            </p:nvSpPr>
            <p:spPr>
              <a:xfrm>
                <a:off x="2534933" y="4272909"/>
                <a:ext cx="575304" cy="2308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{Thumbnail image}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1860DC2-113A-014F-B4FC-AF9CF6C98138}"/>
                </a:ext>
              </a:extLst>
            </p:cNvPr>
            <p:cNvSpPr txBox="1"/>
            <p:nvPr/>
          </p:nvSpPr>
          <p:spPr>
            <a:xfrm>
              <a:off x="2963930" y="3624931"/>
              <a:ext cx="51619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ctr">
                <a:lnSpc>
                  <a:spcPct val="200000"/>
                </a:lnSpc>
              </a:pPr>
              <a:r>
                <a:rPr lang="en-US" altLang="ko-KR" sz="900" b="0" i="0" u="none" strike="noStrike" dirty="0">
                  <a:solidFill>
                    <a:srgbClr val="000000"/>
                  </a:solidFill>
                  <a:effectLst/>
                  <a:latin typeface="+mn-ea"/>
                </a:rPr>
                <a:t>Q. </a:t>
              </a:r>
              <a:r>
                <a:rPr lang="ko-KR" altLang="en-US" sz="900" b="0" i="0" u="none" strike="noStrike" dirty="0">
                  <a:solidFill>
                    <a:srgbClr val="000000"/>
                  </a:solidFill>
                  <a:effectLst/>
                  <a:latin typeface="+mn-ea"/>
                </a:rPr>
                <a:t>이 옷은 어떻게 세탁을 하면 되나요</a:t>
              </a:r>
              <a:r>
                <a:rPr lang="en-US" altLang="ko-KR" sz="900" b="0" i="0" u="none" strike="noStrike" dirty="0">
                  <a:solidFill>
                    <a:srgbClr val="000000"/>
                  </a:solidFill>
                  <a:effectLst/>
                  <a:latin typeface="+mn-ea"/>
                </a:rPr>
                <a:t>? </a:t>
              </a:r>
              <a:r>
                <a:rPr lang="ko-KR" altLang="en-US" sz="900" dirty="0">
                  <a:latin typeface="+mn-ea"/>
                </a:rPr>
                <a:t>사진으로 보기에는 손빨래를 해야 할 것 같은데</a:t>
              </a:r>
              <a:r>
                <a:rPr lang="en-US" altLang="ko-KR" sz="900" dirty="0">
                  <a:latin typeface="+mn-ea"/>
                </a:rPr>
                <a:t>…</a:t>
              </a:r>
              <a:endParaRPr lang="en-US" altLang="ko-KR" sz="900" b="0" i="0" u="none" strike="noStrike" dirty="0">
                <a:solidFill>
                  <a:srgbClr val="000000"/>
                </a:solidFill>
                <a:effectLst/>
                <a:latin typeface="+mn-ea"/>
              </a:endParaRPr>
            </a:p>
            <a:p>
              <a:pPr fontAlgn="ctr">
                <a:lnSpc>
                  <a:spcPct val="200000"/>
                </a:lnSpc>
              </a:pPr>
              <a:r>
                <a:rPr lang="en-US" altLang="ko-KR" sz="900" b="0" i="0" u="none" strike="noStrike" dirty="0">
                  <a:solidFill>
                    <a:srgbClr val="000000"/>
                  </a:solidFill>
                  <a:effectLst/>
                  <a:latin typeface="+mn-ea"/>
                </a:rPr>
                <a:t>A. </a:t>
              </a:r>
              <a:r>
                <a:rPr lang="ko-KR" altLang="en-US" sz="900" b="0" i="0" u="none" strike="noStrike" dirty="0">
                  <a:solidFill>
                    <a:srgbClr val="000000"/>
                  </a:solidFill>
                  <a:effectLst/>
                  <a:latin typeface="+mn-ea"/>
                </a:rPr>
                <a:t>안녕하세요</a:t>
              </a:r>
              <a:r>
                <a:rPr lang="en-US" altLang="ko-KR" sz="900" b="0" i="0" u="none" strike="noStrike" dirty="0">
                  <a:solidFill>
                    <a:srgbClr val="000000"/>
                  </a:solidFill>
                  <a:effectLst/>
                  <a:latin typeface="+mn-ea"/>
                </a:rPr>
                <a:t>~ </a:t>
              </a:r>
              <a:r>
                <a:rPr lang="ko-KR" altLang="en-US" sz="900" b="0" i="0" u="none" strike="noStrike" dirty="0">
                  <a:solidFill>
                    <a:srgbClr val="000000"/>
                  </a:solidFill>
                  <a:effectLst/>
                  <a:latin typeface="+mn-ea"/>
                </a:rPr>
                <a:t>고객님</a:t>
              </a:r>
              <a:r>
                <a:rPr lang="en-US" altLang="ko-KR" sz="900" b="0" i="0" u="none" strike="noStrike" dirty="0">
                  <a:solidFill>
                    <a:srgbClr val="000000"/>
                  </a:solidFill>
                  <a:effectLst/>
                  <a:latin typeface="+mn-ea"/>
                </a:rPr>
                <a:t>! </a:t>
              </a:r>
              <a:r>
                <a:rPr lang="ko-KR" altLang="en-US" sz="900" dirty="0">
                  <a:latin typeface="+mn-ea"/>
                </a:rPr>
                <a:t>본 상품의 원단은 세탁기로 돌려도 원단이 손상되지 않는 상품이지만</a:t>
              </a:r>
              <a:r>
                <a:rPr lang="en-US" altLang="ko-KR" sz="900" dirty="0">
                  <a:latin typeface="+mn-ea"/>
                </a:rPr>
                <a:t>…</a:t>
              </a:r>
            </a:p>
          </p:txBody>
        </p:sp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C61A278C-B09B-89A0-C40C-A6B294B7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53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477702" y="3352805"/>
              <a:ext cx="193664" cy="216000"/>
            </a:xfrm>
            <a:prstGeom prst="rect">
              <a:avLst/>
            </a:prstGeom>
          </p:spPr>
        </p:pic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45EE37C7-3C14-2A80-5301-A5AC97629A16}"/>
                </a:ext>
              </a:extLst>
            </p:cNvPr>
            <p:cNvCxnSpPr>
              <a:cxnSpLocks/>
            </p:cNvCxnSpPr>
            <p:nvPr/>
          </p:nvCxnSpPr>
          <p:spPr>
            <a:xfrm>
              <a:off x="2126029" y="4664570"/>
              <a:ext cx="6559593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8159F8E4-17C4-BB6C-6826-92DDD64CA052}"/>
                </a:ext>
              </a:extLst>
            </p:cNvPr>
            <p:cNvSpPr/>
            <p:nvPr/>
          </p:nvSpPr>
          <p:spPr>
            <a:xfrm>
              <a:off x="3955327" y="3397384"/>
              <a:ext cx="108074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800" b="1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2023-01-01 12:48</a:t>
              </a:r>
              <a:endParaRPr lang="ko-KR" altLang="en-US" sz="800" b="1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50B3D230-9222-B340-AE3D-0A0340A21CC4}"/>
                </a:ext>
              </a:extLst>
            </p:cNvPr>
            <p:cNvSpPr/>
            <p:nvPr/>
          </p:nvSpPr>
          <p:spPr>
            <a:xfrm>
              <a:off x="4321853" y="1975467"/>
              <a:ext cx="127791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 {</a:t>
              </a:r>
              <a:r>
                <a:rPr lang="ko-KR" altLang="en-US" sz="8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작성 년</a:t>
              </a:r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, </a:t>
              </a:r>
              <a:r>
                <a:rPr lang="ko-KR" altLang="en-US" sz="8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월</a:t>
              </a:r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, </a:t>
              </a:r>
              <a:r>
                <a:rPr lang="ko-KR" altLang="en-US" sz="8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일</a:t>
              </a:r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, </a:t>
              </a:r>
              <a:r>
                <a:rPr lang="ko-KR" altLang="en-US" sz="8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시</a:t>
              </a:r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, </a:t>
              </a:r>
              <a:r>
                <a:rPr lang="ko-KR" altLang="en-US" sz="8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분</a:t>
              </a:r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}</a:t>
              </a:r>
              <a:endPara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E2F98004-B5EF-0DB4-8ECD-2C667452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53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477702" y="1941964"/>
              <a:ext cx="193664" cy="216000"/>
            </a:xfrm>
            <a:prstGeom prst="rect">
              <a:avLst/>
            </a:prstGeom>
          </p:spPr>
        </p:pic>
        <p:sp>
          <p:nvSpPr>
            <p:cNvPr id="44" name="모서리가 둥근 직사각형 151">
              <a:extLst>
                <a:ext uri="{FF2B5EF4-FFF2-40B4-BE49-F238E27FC236}">
                  <a16:creationId xmlns:a16="http://schemas.microsoft.com/office/drawing/2014/main" id="{1BE7A9B8-BB99-3BF5-A965-FE7F817669B5}"/>
                </a:ext>
              </a:extLst>
            </p:cNvPr>
            <p:cNvSpPr/>
            <p:nvPr/>
          </p:nvSpPr>
          <p:spPr>
            <a:xfrm>
              <a:off x="7440090" y="2938665"/>
              <a:ext cx="772606" cy="230976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defTabSz="914400"/>
              <a:r>
                <a:rPr lang="ko-KR" altLang="en-US" sz="800" b="1" dirty="0">
                  <a:solidFill>
                    <a:schemeClr val="bg1"/>
                  </a:solidFill>
                  <a:latin typeface="+mn-ea"/>
                </a:rPr>
                <a:t>문의답변</a:t>
              </a:r>
            </a:p>
          </p:txBody>
        </p:sp>
        <p:sp>
          <p:nvSpPr>
            <p:cNvPr id="45" name="모서리가 둥근 직사각형 152">
              <a:extLst>
                <a:ext uri="{FF2B5EF4-FFF2-40B4-BE49-F238E27FC236}">
                  <a16:creationId xmlns:a16="http://schemas.microsoft.com/office/drawing/2014/main" id="{1DD17B8E-9C73-D108-8FFE-422208DCB8D5}"/>
                </a:ext>
              </a:extLst>
            </p:cNvPr>
            <p:cNvSpPr/>
            <p:nvPr/>
          </p:nvSpPr>
          <p:spPr>
            <a:xfrm>
              <a:off x="8237770" y="2938737"/>
              <a:ext cx="434045" cy="2225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삭제</a:t>
              </a:r>
            </a:p>
          </p:txBody>
        </p:sp>
        <p:sp>
          <p:nvSpPr>
            <p:cNvPr id="48" name="모서리가 둥근 직사각형 152">
              <a:extLst>
                <a:ext uri="{FF2B5EF4-FFF2-40B4-BE49-F238E27FC236}">
                  <a16:creationId xmlns:a16="http://schemas.microsoft.com/office/drawing/2014/main" id="{4E0DC88B-E6C4-A6F0-C51B-30B09BDDE576}"/>
                </a:ext>
              </a:extLst>
            </p:cNvPr>
            <p:cNvSpPr/>
            <p:nvPr/>
          </p:nvSpPr>
          <p:spPr>
            <a:xfrm>
              <a:off x="8212695" y="4386928"/>
              <a:ext cx="434045" cy="2225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삭제</a:t>
              </a:r>
            </a:p>
          </p:txBody>
        </p:sp>
        <p:sp>
          <p:nvSpPr>
            <p:cNvPr id="52" name="모서리가 둥근 직사각형 151">
              <a:extLst>
                <a:ext uri="{FF2B5EF4-FFF2-40B4-BE49-F238E27FC236}">
                  <a16:creationId xmlns:a16="http://schemas.microsoft.com/office/drawing/2014/main" id="{3F4E17E5-BC38-7D8B-94E4-9FB51AE4D329}"/>
                </a:ext>
              </a:extLst>
            </p:cNvPr>
            <p:cNvSpPr/>
            <p:nvPr/>
          </p:nvSpPr>
          <p:spPr>
            <a:xfrm>
              <a:off x="7440090" y="4386928"/>
              <a:ext cx="743468" cy="230976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defTabSz="914400"/>
              <a:r>
                <a:rPr lang="ko-KR" altLang="en-US" sz="800" b="1" dirty="0">
                  <a:solidFill>
                    <a:schemeClr val="bg1"/>
                  </a:solidFill>
                  <a:latin typeface="+mn-ea"/>
                </a:rPr>
                <a:t>답변수정</a:t>
              </a: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699DBBD3-0C2C-EBF3-FBA4-EE1BF00F502C}"/>
                </a:ext>
              </a:extLst>
            </p:cNvPr>
            <p:cNvSpPr/>
            <p:nvPr/>
          </p:nvSpPr>
          <p:spPr>
            <a:xfrm>
              <a:off x="2126029" y="4769807"/>
              <a:ext cx="6519141" cy="22636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07E6E59E-0FB8-32F2-DA75-C4CC8BAD6AD7}"/>
                </a:ext>
              </a:extLst>
            </p:cNvPr>
            <p:cNvSpPr/>
            <p:nvPr/>
          </p:nvSpPr>
          <p:spPr>
            <a:xfrm>
              <a:off x="2296765" y="4839294"/>
              <a:ext cx="3982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en-US" altLang="ko-KR" dirty="0">
                  <a:solidFill>
                    <a:srgbClr val="000000"/>
                  </a:solidFill>
                  <a:latin typeface="+mn-ea"/>
                </a:rPr>
                <a:t>Q.</a:t>
              </a:r>
              <a:endParaRPr lang="ko-KR" altLang="en-US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C156EB47-E820-0E17-F9E7-8CF0B9E99696}"/>
                </a:ext>
              </a:extLst>
            </p:cNvPr>
            <p:cNvSpPr/>
            <p:nvPr/>
          </p:nvSpPr>
          <p:spPr>
            <a:xfrm>
              <a:off x="2981551" y="5041715"/>
              <a:ext cx="4234166" cy="481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dirty="0">
                  <a:latin typeface="+mn-ea"/>
                </a:rPr>
                <a:t>이 옷은 어떻게 세탁하면 되나요</a:t>
              </a:r>
              <a:r>
                <a:rPr lang="en-US" altLang="ko-KR" sz="900" dirty="0">
                  <a:latin typeface="+mn-ea"/>
                </a:rPr>
                <a:t>?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>
                  <a:latin typeface="+mn-ea"/>
                </a:rPr>
                <a:t>사진으로 보기에는 손빨래를 해야 할 것 같은데</a:t>
              </a:r>
              <a:r>
                <a:rPr lang="en-US" altLang="ko-KR" sz="900" dirty="0">
                  <a:latin typeface="+mn-ea"/>
                </a:rPr>
                <a:t>, </a:t>
              </a:r>
              <a:r>
                <a:rPr lang="ko-KR" altLang="en-US" sz="900" dirty="0">
                  <a:latin typeface="+mn-ea"/>
                </a:rPr>
                <a:t>세탁기를 써도 되나요</a:t>
              </a:r>
              <a:r>
                <a:rPr lang="en-US" altLang="ko-KR" sz="900" dirty="0">
                  <a:latin typeface="+mn-ea"/>
                </a:rPr>
                <a:t>?</a:t>
              </a:r>
              <a:endParaRPr lang="ko-KR" altLang="en-US" sz="900" dirty="0">
                <a:latin typeface="+mn-ea"/>
              </a:endParaRPr>
            </a:p>
          </p:txBody>
        </p:sp>
        <p:cxnSp>
          <p:nvCxnSpPr>
            <p:cNvPr id="70" name="직선 연결선 69">
              <a:extLst>
                <a:ext uri="{FF2B5EF4-FFF2-40B4-BE49-F238E27FC236}">
                  <a16:creationId xmlns:a16="http://schemas.microsoft.com/office/drawing/2014/main" id="{76F0FDDC-1933-38B5-78FC-E4A85468624F}"/>
                </a:ext>
              </a:extLst>
            </p:cNvPr>
            <p:cNvCxnSpPr/>
            <p:nvPr/>
          </p:nvCxnSpPr>
          <p:spPr>
            <a:xfrm>
              <a:off x="2370593" y="5639264"/>
              <a:ext cx="601163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0B0612FF-9C2D-8466-7280-089DAC607864}"/>
                </a:ext>
              </a:extLst>
            </p:cNvPr>
            <p:cNvSpPr/>
            <p:nvPr/>
          </p:nvSpPr>
          <p:spPr>
            <a:xfrm>
              <a:off x="2981551" y="6023330"/>
              <a:ext cx="484637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dirty="0">
                  <a:latin typeface="+mn-ea"/>
                </a:rPr>
                <a:t>안녕하세요</a:t>
              </a:r>
              <a:r>
                <a:rPr lang="en-US" altLang="ko-KR" sz="900" dirty="0">
                  <a:latin typeface="+mn-ea"/>
                </a:rPr>
                <a:t>~ </a:t>
              </a:r>
              <a:r>
                <a:rPr lang="ko-KR" altLang="en-US" sz="900" dirty="0">
                  <a:latin typeface="+mn-ea"/>
                </a:rPr>
                <a:t>고객님</a:t>
              </a:r>
              <a:r>
                <a:rPr lang="en-US" altLang="ko-KR" sz="900" dirty="0">
                  <a:latin typeface="+mn-ea"/>
                </a:rPr>
                <a:t>!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>
                  <a:latin typeface="+mn-ea"/>
                </a:rPr>
                <a:t>본 상품의 원단은 세탁기로 돌려도 원단이 손상되지 않는 상품이지만</a:t>
              </a:r>
              <a:r>
                <a:rPr lang="en-US" altLang="ko-KR" sz="900" dirty="0">
                  <a:latin typeface="+mn-ea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 err="1">
                  <a:latin typeface="+mn-ea"/>
                </a:rPr>
                <a:t>세탁망을</a:t>
              </a:r>
              <a:r>
                <a:rPr lang="ko-KR" altLang="en-US" sz="900" dirty="0">
                  <a:latin typeface="+mn-ea"/>
                </a:rPr>
                <a:t> 이용하여 세탁하시면 옷감 손상을 줄일 수 있습니다</a:t>
              </a:r>
              <a:r>
                <a:rPr lang="en-US" altLang="ko-KR" sz="900" dirty="0">
                  <a:latin typeface="+mn-ea"/>
                </a:rPr>
                <a:t>.</a:t>
              </a:r>
              <a:r>
                <a:rPr lang="ko-KR" altLang="en-US" sz="900" dirty="0">
                  <a:latin typeface="+mn-ea"/>
                </a:rPr>
                <a:t> </a:t>
              </a:r>
              <a:endParaRPr lang="en-US" altLang="ko-KR" sz="900" dirty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00" dirty="0">
                  <a:latin typeface="+mn-ea"/>
                </a:rPr>
                <a:t>이용해 주셔서 감사합니다</a:t>
              </a:r>
              <a:r>
                <a:rPr lang="en-US" altLang="ko-KR" sz="900" dirty="0">
                  <a:latin typeface="+mn-ea"/>
                </a:rPr>
                <a:t>.</a:t>
              </a:r>
              <a:endParaRPr lang="ko-KR" altLang="en-US" sz="900" dirty="0">
                <a:latin typeface="+mn-ea"/>
              </a:endParaRPr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D9FF60FD-9C4D-EDA4-A088-A11487A65737}"/>
                </a:ext>
              </a:extLst>
            </p:cNvPr>
            <p:cNvSpPr/>
            <p:nvPr/>
          </p:nvSpPr>
          <p:spPr>
            <a:xfrm>
              <a:off x="2857125" y="4868404"/>
              <a:ext cx="192522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└</a:t>
              </a:r>
              <a:r>
                <a:rPr lang="en-US" altLang="ko-KR" sz="800" b="1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 </a:t>
              </a:r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2022-01-01 12:48</a:t>
              </a:r>
              <a:endParaRPr lang="ko-KR" altLang="en-US" sz="800" b="1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3" name="모서리가 둥근 직사각형 63">
              <a:extLst>
                <a:ext uri="{FF2B5EF4-FFF2-40B4-BE49-F238E27FC236}">
                  <a16:creationId xmlns:a16="http://schemas.microsoft.com/office/drawing/2014/main" id="{90B653AA-40D5-47CB-2C4E-8E2D2AB16DF6}"/>
                </a:ext>
              </a:extLst>
            </p:cNvPr>
            <p:cNvSpPr/>
            <p:nvPr/>
          </p:nvSpPr>
          <p:spPr>
            <a:xfrm>
              <a:off x="7494219" y="1487871"/>
              <a:ext cx="1219076" cy="249272"/>
            </a:xfrm>
            <a:prstGeom prst="roundRect">
              <a:avLst>
                <a:gd name="adj" fmla="val 13192"/>
              </a:avLst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900" dirty="0">
                  <a:solidFill>
                    <a:schemeClr val="tx1"/>
                  </a:solidFill>
                  <a:latin typeface="+mn-ea"/>
                </a:rPr>
                <a:t>답변여부 전체</a:t>
              </a:r>
              <a:endParaRPr lang="en-US" altLang="ko-KR" sz="9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7" name="Chevron">
              <a:extLst>
                <a:ext uri="{FF2B5EF4-FFF2-40B4-BE49-F238E27FC236}">
                  <a16:creationId xmlns:a16="http://schemas.microsoft.com/office/drawing/2014/main" id="{F1EC4533-052A-08EE-D145-92DC1A78CE09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8496624" y="1587561"/>
              <a:ext cx="104535" cy="5894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62" name="모서리가 둥근 직사각형 19">
            <a:extLst>
              <a:ext uri="{FF2B5EF4-FFF2-40B4-BE49-F238E27FC236}">
                <a16:creationId xmlns:a16="http://schemas.microsoft.com/office/drawing/2014/main" id="{7282B2A7-683D-160E-4317-4869CE9222EB}"/>
              </a:ext>
            </a:extLst>
          </p:cNvPr>
          <p:cNvSpPr/>
          <p:nvPr/>
        </p:nvSpPr>
        <p:spPr>
          <a:xfrm>
            <a:off x="-1" y="241924"/>
            <a:ext cx="9008199" cy="695558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ko-KR" altLang="en-US" sz="100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096EC9FF-AABA-C21E-091C-BC49CE53DB9C}"/>
              </a:ext>
            </a:extLst>
          </p:cNvPr>
          <p:cNvGrpSpPr/>
          <p:nvPr/>
        </p:nvGrpSpPr>
        <p:grpSpPr>
          <a:xfrm>
            <a:off x="2775231" y="1774771"/>
            <a:ext cx="4055352" cy="3960561"/>
            <a:chOff x="3132081" y="1872068"/>
            <a:chExt cx="4055352" cy="3960561"/>
          </a:xfrm>
        </p:grpSpPr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9FFBDA52-63E4-DFCE-8B45-0A23AD373DA3}"/>
                </a:ext>
              </a:extLst>
            </p:cNvPr>
            <p:cNvSpPr/>
            <p:nvPr/>
          </p:nvSpPr>
          <p:spPr>
            <a:xfrm>
              <a:off x="3224777" y="1960864"/>
              <a:ext cx="3962656" cy="38717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1524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t"/>
            <a:lstStyle/>
            <a:p>
              <a:pPr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65" name="Close Button">
              <a:extLst>
                <a:ext uri="{FF2B5EF4-FFF2-40B4-BE49-F238E27FC236}">
                  <a16:creationId xmlns:a16="http://schemas.microsoft.com/office/drawing/2014/main" id="{F335774B-483D-1293-B8F9-59433F750D99}"/>
                </a:ext>
              </a:extLst>
            </p:cNvPr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 flipV="1">
              <a:off x="6566997" y="2172507"/>
              <a:ext cx="187093" cy="196092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noFill/>
            <a:ln w="9525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5F5F5F"/>
                </a:solidFill>
                <a:latin typeface="+mn-ea"/>
                <a:cs typeface="Segoe UI" panose="020B0502040204020203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D01D55D-3DAE-04AD-8671-4748A5C3D950}"/>
                </a:ext>
              </a:extLst>
            </p:cNvPr>
            <p:cNvSpPr txBox="1"/>
            <p:nvPr/>
          </p:nvSpPr>
          <p:spPr>
            <a:xfrm>
              <a:off x="3286137" y="2044576"/>
              <a:ext cx="3374407" cy="373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상품문의 답변 등록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/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수정</a:t>
              </a:r>
            </a:p>
          </p:txBody>
        </p: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435D18C7-411A-2AC9-EED0-746FA2FDC375}"/>
                </a:ext>
              </a:extLst>
            </p:cNvPr>
            <p:cNvCxnSpPr>
              <a:cxnSpLocks/>
            </p:cNvCxnSpPr>
            <p:nvPr/>
          </p:nvCxnSpPr>
          <p:spPr>
            <a:xfrm>
              <a:off x="3348081" y="2477322"/>
              <a:ext cx="362161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69B756C0-A2C2-CB54-56BC-ABF4367BD19A}"/>
                </a:ext>
              </a:extLst>
            </p:cNvPr>
            <p:cNvSpPr/>
            <p:nvPr/>
          </p:nvSpPr>
          <p:spPr>
            <a:xfrm>
              <a:off x="3132081" y="1872068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endParaRPr lang="ko-KR" altLang="en-US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1" name="모서리가 둥근 직사각형 151">
              <a:extLst>
                <a:ext uri="{FF2B5EF4-FFF2-40B4-BE49-F238E27FC236}">
                  <a16:creationId xmlns:a16="http://schemas.microsoft.com/office/drawing/2014/main" id="{715F8747-1870-E946-9759-1EEA3492DA2B}"/>
                </a:ext>
              </a:extLst>
            </p:cNvPr>
            <p:cNvSpPr/>
            <p:nvPr/>
          </p:nvSpPr>
          <p:spPr>
            <a:xfrm>
              <a:off x="3901431" y="5236804"/>
              <a:ext cx="1286223" cy="356057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defTabSz="914400"/>
              <a:r>
                <a:rPr lang="ko-KR" altLang="en-US" sz="900" b="1" dirty="0">
                  <a:solidFill>
                    <a:schemeClr val="bg1"/>
                  </a:solidFill>
                  <a:latin typeface="+mn-ea"/>
                </a:rPr>
                <a:t>작성완료</a:t>
              </a:r>
            </a:p>
          </p:txBody>
        </p:sp>
        <p:sp>
          <p:nvSpPr>
            <p:cNvPr id="73" name="모서리가 둥근 직사각형 152">
              <a:extLst>
                <a:ext uri="{FF2B5EF4-FFF2-40B4-BE49-F238E27FC236}">
                  <a16:creationId xmlns:a16="http://schemas.microsoft.com/office/drawing/2014/main" id="{AFB98199-F542-78FE-D849-A3DE00F6677B}"/>
                </a:ext>
              </a:extLst>
            </p:cNvPr>
            <p:cNvSpPr/>
            <p:nvPr/>
          </p:nvSpPr>
          <p:spPr>
            <a:xfrm>
              <a:off x="5262958" y="5229175"/>
              <a:ext cx="1286223" cy="3560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취소</a:t>
              </a:r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4068509B-1566-3C41-6BA8-C3E0779FF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6313" y="3046308"/>
              <a:ext cx="3359543" cy="180494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108000" tIns="432000" rIns="108000" bIns="108000" anchor="t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A6EFE315-4B56-A0A5-EB9C-5AE18A9795EA}"/>
                </a:ext>
              </a:extLst>
            </p:cNvPr>
            <p:cNvSpPr/>
            <p:nvPr/>
          </p:nvSpPr>
          <p:spPr>
            <a:xfrm>
              <a:off x="6043181" y="4869286"/>
              <a:ext cx="88838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00000"/>
                  </a:solidFill>
                  <a:latin typeface="+mn-ea"/>
                </a:rPr>
                <a:t>0</a:t>
              </a:r>
              <a:r>
                <a:rPr lang="ko-KR" altLang="en-US" sz="900" dirty="0">
                  <a:solidFill>
                    <a:srgbClr val="000000"/>
                  </a:solidFill>
                  <a:latin typeface="+mn-ea"/>
                </a:rPr>
                <a:t>자 </a:t>
              </a:r>
              <a:r>
                <a:rPr lang="en-US" altLang="ko-KR" sz="900" dirty="0">
                  <a:solidFill>
                    <a:srgbClr val="000000"/>
                  </a:solidFill>
                  <a:latin typeface="+mn-ea"/>
                </a:rPr>
                <a:t>/ </a:t>
              </a:r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1,000</a:t>
              </a:r>
              <a:r>
                <a:rPr lang="ko-KR" altLang="en-US" sz="9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자</a:t>
              </a:r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C0AA9761-FE77-5B74-CA6E-9E44B4459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630" y="3056832"/>
              <a:ext cx="3339226" cy="2308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000" dirty="0">
                  <a:latin typeface="맑은 고딕" panose="020B0503020000020004" pitchFamily="50" charset="-127"/>
                </a:rPr>
                <a:t>에디터</a:t>
              </a:r>
              <a:r>
                <a:rPr lang="en-US" altLang="ko-KR" sz="1000" dirty="0">
                  <a:latin typeface="맑은 고딕" panose="020B0503020000020004" pitchFamily="50" charset="-127"/>
                </a:rPr>
                <a:t>(editor)</a:t>
              </a:r>
              <a:r>
                <a:rPr lang="ko-KR" altLang="en-US" sz="1000" dirty="0">
                  <a:latin typeface="맑은 고딕" panose="020B0503020000020004" pitchFamily="50" charset="-127"/>
                </a:rPr>
                <a:t> 기능 노출</a:t>
              </a:r>
              <a:endParaRPr lang="en-US" altLang="ko-KR" sz="1000" dirty="0">
                <a:latin typeface="맑은 고딕" panose="020B0503020000020004" pitchFamily="50" charset="-127"/>
              </a:endParaRPr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D3775C59-351F-5D64-5D39-3024EE370D00}"/>
                </a:ext>
              </a:extLst>
            </p:cNvPr>
            <p:cNvSpPr/>
            <p:nvPr/>
          </p:nvSpPr>
          <p:spPr>
            <a:xfrm>
              <a:off x="3314458" y="2551256"/>
              <a:ext cx="14369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44000" indent="-108000">
                <a:buFont typeface="Arial" panose="020B0604020202020204" pitchFamily="34" charset="0"/>
                <a:buChar char="•"/>
              </a:pPr>
              <a:r>
                <a:rPr lang="ko-KR" altLang="en-US" sz="1000" b="1" spc="-6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문의고객 </a:t>
              </a:r>
              <a:r>
                <a:rPr lang="en-US" altLang="ko-KR" sz="1000" b="1" spc="-6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ID : </a:t>
              </a:r>
              <a:r>
                <a:rPr lang="en-US" altLang="ko-KR" sz="1000" spc="-6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user01</a:t>
              </a:r>
              <a:endParaRPr lang="ko-KR" altLang="en-US" sz="1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5DE80FD8-71AC-E9C9-0560-FEEB1131D981}"/>
                </a:ext>
              </a:extLst>
            </p:cNvPr>
            <p:cNvSpPr/>
            <p:nvPr/>
          </p:nvSpPr>
          <p:spPr>
            <a:xfrm>
              <a:off x="3306517" y="2783196"/>
              <a:ext cx="11390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44000" indent="-108000">
                <a:buFont typeface="Arial" panose="020B0604020202020204" pitchFamily="34" charset="0"/>
                <a:buChar char="•"/>
              </a:pPr>
              <a:r>
                <a:rPr lang="ko-KR" altLang="en-US" sz="1000" b="1" spc="-6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답변 등록</a:t>
              </a:r>
              <a:r>
                <a:rPr lang="en-US" altLang="ko-KR" sz="1000" b="1" spc="-6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/</a:t>
              </a:r>
              <a:r>
                <a:rPr lang="ko-KR" altLang="en-US" sz="1000" b="1" spc="-6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수정</a:t>
              </a:r>
              <a:endParaRPr lang="ko-KR" altLang="en-US" sz="1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956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83516680-3F74-3ED2-2A7A-7B8AB613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P-BE-BM-45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9B801456-458A-5F3B-CCB0-A776B199EE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1:1</a:t>
            </a:r>
            <a:r>
              <a:rPr lang="ko-KR" altLang="en-US" dirty="0"/>
              <a:t>문의</a:t>
            </a:r>
            <a:r>
              <a:rPr lang="en-US" altLang="ko-KR" dirty="0"/>
              <a:t>] 1:1</a:t>
            </a:r>
            <a:r>
              <a:rPr lang="ko-KR" altLang="en-US" dirty="0"/>
              <a:t>문의 목록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762831"/>
              </p:ext>
            </p:extLst>
          </p:nvPr>
        </p:nvGraphicFramePr>
        <p:xfrm>
          <a:off x="9016139" y="243857"/>
          <a:ext cx="2508867" cy="69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질문유형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Select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질문유형 전체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환불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Select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(Selected)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미 입력 후 클릭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검색어를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입력 후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[3]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화면에 검색 결과 출력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답변여부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Select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option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답변여부 전체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(Selected)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모두 보기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답변완료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 완료된 문의만 필터링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미답변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답변이 없는 문의만 필터링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146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1:1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게시판 목록 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게시글 없을 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(Empty)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게시글이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최신순 페이지당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항목 구성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기획 화면 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1:1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문의 목록과 동일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3384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8B3EA66F-35AA-85B8-70B7-096103B1DB14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4424F6-50D9-2B1E-F2A9-DFA686FD6B8F}"/>
                </a:ext>
              </a:extLst>
            </p:cNvPr>
            <p:cNvSpPr txBox="1"/>
            <p:nvPr/>
          </p:nvSpPr>
          <p:spPr>
            <a:xfrm>
              <a:off x="1565686" y="332656"/>
              <a:ext cx="12570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1:1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문의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357428-6EC2-9935-0D23-DB3DA510E216}"/>
                </a:ext>
              </a:extLst>
            </p:cNvPr>
            <p:cNvSpPr txBox="1"/>
            <p:nvPr/>
          </p:nvSpPr>
          <p:spPr>
            <a:xfrm>
              <a:off x="1565686" y="479698"/>
              <a:ext cx="1059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en-US" altLang="ko-KR" dirty="0"/>
                <a:t>1:1</a:t>
              </a:r>
              <a:r>
                <a:rPr lang="ko-KR" altLang="en-US" dirty="0"/>
                <a:t>문의 목록 </a:t>
              </a: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23DFC160-DD24-2D42-94AC-895ED7E29242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85B3B28C-82EC-E89B-6112-129909C57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97348"/>
              </p:ext>
            </p:extLst>
          </p:nvPr>
        </p:nvGraphicFramePr>
        <p:xfrm>
          <a:off x="1667678" y="1843134"/>
          <a:ext cx="7125800" cy="4320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80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778">
                  <a:extLst>
                    <a:ext uri="{9D8B030D-6E8A-4147-A177-3AD203B41FA5}">
                      <a16:colId xmlns:a16="http://schemas.microsoft.com/office/drawing/2014/main" val="919324574"/>
                    </a:ext>
                  </a:extLst>
                </a:gridCol>
                <a:gridCol w="2876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592">
                  <a:extLst>
                    <a:ext uri="{9D8B030D-6E8A-4147-A177-3AD203B41FA5}">
                      <a16:colId xmlns:a16="http://schemas.microsoft.com/office/drawing/2014/main" val="2698143636"/>
                    </a:ext>
                  </a:extLst>
                </a:gridCol>
                <a:gridCol w="1063223">
                  <a:extLst>
                    <a:ext uri="{9D8B030D-6E8A-4147-A177-3AD203B41FA5}">
                      <a16:colId xmlns:a16="http://schemas.microsoft.com/office/drawing/2014/main" val="15996730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질문 유형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제목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작성자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답변 여부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작성일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864017" rtl="0" eaLnBrk="1" latinLnBrk="1" hangingPunct="1"/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판매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err="1">
                          <a:latin typeface="+mn-ea"/>
                          <a:ea typeface="+mn-ea"/>
                        </a:rPr>
                        <a:t>판매자님께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 문의 드립니다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. 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abcde10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>
                          <a:latin typeface="+mn-ea"/>
                          <a:ea typeface="+mn-ea"/>
                        </a:rPr>
                        <a:t>미답변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9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결제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err="1">
                          <a:latin typeface="+mn-ea"/>
                          <a:ea typeface="+mn-ea"/>
                        </a:rPr>
                        <a:t>모바일에서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 결제를 </a:t>
                      </a:r>
                      <a:r>
                        <a:rPr lang="ko-KR" altLang="en-US" sz="900" baseline="0" dirty="0">
                          <a:latin typeface="+mn-ea"/>
                          <a:ea typeface="+mn-ea"/>
                        </a:rPr>
                        <a:t>주문이 되었다고 했는데요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abcde9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답변완료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2022-01-01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8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결제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오픈 숍에서 구매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입금은 어떻게 하면 되나요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abcde8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답변완료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2022-01-01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상품 리뷰를</a:t>
                      </a:r>
                      <a:r>
                        <a:rPr lang="ko-KR" altLang="en-US" sz="900" baseline="0" dirty="0">
                          <a:latin typeface="+mn-ea"/>
                          <a:ea typeface="+mn-ea"/>
                        </a:rPr>
                        <a:t> 등록 하려고 하는데</a:t>
                      </a:r>
                      <a:r>
                        <a:rPr lang="en-US" altLang="ko-KR" sz="900" baseline="0" dirty="0"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주문내용을 확인할 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...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abcde7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답변완료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2022-01-01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판매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주문 취소 했는데 결제한 카드는 언제 취소되나요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?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abcde6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답변완료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2022-01-01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결제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구매 했는데 적립금이 적립이 안되었어요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!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abcde5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답변완료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2022-01-01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포인트는 어떻게 사용하나요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?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abcde4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답변완료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2022-01-01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배송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제주도인데 배송이 되나요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?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abcde3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답변완료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2022-01-01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교환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환불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옷이 사진과 많이 다른데 환불이 가능한가요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?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abcde2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답변완료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2022-01-01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판매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관리자님께 문의 드립니다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. 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abcde1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답변완료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2022-01-01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4" name="타원 33">
            <a:extLst>
              <a:ext uri="{FF2B5EF4-FFF2-40B4-BE49-F238E27FC236}">
                <a16:creationId xmlns:a16="http://schemas.microsoft.com/office/drawing/2014/main" id="{5FF2F0F3-D472-BA22-785B-804F8CF14CEE}"/>
              </a:ext>
            </a:extLst>
          </p:cNvPr>
          <p:cNvSpPr/>
          <p:nvPr/>
        </p:nvSpPr>
        <p:spPr>
          <a:xfrm>
            <a:off x="1532316" y="190963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1924675-6127-F94A-62B9-B89EF99663B1}"/>
              </a:ext>
            </a:extLst>
          </p:cNvPr>
          <p:cNvSpPr/>
          <p:nvPr/>
        </p:nvSpPr>
        <p:spPr>
          <a:xfrm>
            <a:off x="3692443" y="6393397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latin typeface="+mn-ea"/>
              </a:rPr>
              <a:t>|</a:t>
            </a:r>
            <a:r>
              <a:rPr lang="ko-KR" altLang="en-US" sz="1000" dirty="0">
                <a:latin typeface="+mn-ea"/>
              </a:rPr>
              <a:t>처음</a:t>
            </a:r>
            <a:r>
              <a:rPr lang="en-US" altLang="ko-KR" sz="1000" dirty="0">
                <a:latin typeface="+mn-ea"/>
              </a:rPr>
              <a:t>|  &lt;</a:t>
            </a:r>
            <a:r>
              <a:rPr lang="ko-KR" altLang="en-US" sz="1000" dirty="0">
                <a:latin typeface="+mn-ea"/>
              </a:rPr>
              <a:t>이전</a:t>
            </a:r>
            <a:r>
              <a:rPr lang="en-US" altLang="ko-KR" sz="1000" dirty="0">
                <a:latin typeface="+mn-ea"/>
              </a:rPr>
              <a:t> | [1] [2] </a:t>
            </a:r>
            <a:r>
              <a:rPr lang="en-US" altLang="ko-KR" sz="1200" b="1" dirty="0">
                <a:latin typeface="+mn-ea"/>
              </a:rPr>
              <a:t>[3]</a:t>
            </a:r>
            <a:r>
              <a:rPr lang="en-US" altLang="ko-KR" sz="1000" dirty="0">
                <a:latin typeface="+mn-ea"/>
              </a:rPr>
              <a:t> [4] [5] | </a:t>
            </a:r>
            <a:r>
              <a:rPr lang="ko-KR" altLang="en-US" sz="1000" dirty="0">
                <a:latin typeface="+mn-ea"/>
              </a:rPr>
              <a:t>다음</a:t>
            </a:r>
            <a:r>
              <a:rPr lang="en-US" altLang="ko-KR" sz="1000" dirty="0">
                <a:latin typeface="+mn-ea"/>
              </a:rPr>
              <a:t>&gt;  |</a:t>
            </a:r>
            <a:r>
              <a:rPr lang="ko-KR" altLang="en-US" sz="1000" dirty="0">
                <a:latin typeface="+mn-ea"/>
              </a:rPr>
              <a:t>마지막</a:t>
            </a:r>
            <a:r>
              <a:rPr lang="en-US" altLang="ko-KR" sz="1000" dirty="0">
                <a:latin typeface="+mn-ea"/>
              </a:rPr>
              <a:t>|</a:t>
            </a:r>
            <a:endParaRPr lang="ko-KR" altLang="en-US" sz="1000" dirty="0">
              <a:latin typeface="+mn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45B9107-EE1B-B62B-2CEF-F1E2801C0785}"/>
              </a:ext>
            </a:extLst>
          </p:cNvPr>
          <p:cNvSpPr/>
          <p:nvPr/>
        </p:nvSpPr>
        <p:spPr bwMode="auto">
          <a:xfrm>
            <a:off x="1658584" y="870252"/>
            <a:ext cx="7172996" cy="446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29B9CC0-C9F2-E493-D627-79C94F914B45}"/>
              </a:ext>
            </a:extLst>
          </p:cNvPr>
          <p:cNvSpPr/>
          <p:nvPr/>
        </p:nvSpPr>
        <p:spPr bwMode="auto">
          <a:xfrm>
            <a:off x="6642101" y="941443"/>
            <a:ext cx="711843" cy="306375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sp>
        <p:nvSpPr>
          <p:cNvPr id="16" name="모서리가 둥근 직사각형 63">
            <a:extLst>
              <a:ext uri="{FF2B5EF4-FFF2-40B4-BE49-F238E27FC236}">
                <a16:creationId xmlns:a16="http://schemas.microsoft.com/office/drawing/2014/main" id="{4EC09E76-B7ED-37CF-AF78-62A65527E50C}"/>
              </a:ext>
            </a:extLst>
          </p:cNvPr>
          <p:cNvSpPr/>
          <p:nvPr/>
        </p:nvSpPr>
        <p:spPr>
          <a:xfrm>
            <a:off x="4286383" y="933628"/>
            <a:ext cx="2285938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검색어를 입력하세요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17" name="모서리가 둥근 직사각형 63">
            <a:extLst>
              <a:ext uri="{FF2B5EF4-FFF2-40B4-BE49-F238E27FC236}">
                <a16:creationId xmlns:a16="http://schemas.microsoft.com/office/drawing/2014/main" id="{FCFBB98E-AD11-6A12-F72F-A3E1FE7E4119}"/>
              </a:ext>
            </a:extLst>
          </p:cNvPr>
          <p:cNvSpPr/>
          <p:nvPr/>
        </p:nvSpPr>
        <p:spPr>
          <a:xfrm>
            <a:off x="1808209" y="930030"/>
            <a:ext cx="1219076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질문유형 전체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Chevron">
            <a:extLst>
              <a:ext uri="{FF2B5EF4-FFF2-40B4-BE49-F238E27FC236}">
                <a16:creationId xmlns:a16="http://schemas.microsoft.com/office/drawing/2014/main" id="{45E54436-B090-19B6-B442-B6B55F674132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2789926" y="1072433"/>
            <a:ext cx="104535" cy="58940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E973841A-D235-6926-FB0D-A4DC923E09A7}"/>
              </a:ext>
            </a:extLst>
          </p:cNvPr>
          <p:cNvSpPr/>
          <p:nvPr/>
        </p:nvSpPr>
        <p:spPr>
          <a:xfrm>
            <a:off x="1637413" y="97879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모서리가 둥근 직사각형 63">
            <a:extLst>
              <a:ext uri="{FF2B5EF4-FFF2-40B4-BE49-F238E27FC236}">
                <a16:creationId xmlns:a16="http://schemas.microsoft.com/office/drawing/2014/main" id="{5C7AE374-20C9-ACAA-B6C8-251C4158202A}"/>
              </a:ext>
            </a:extLst>
          </p:cNvPr>
          <p:cNvSpPr/>
          <p:nvPr/>
        </p:nvSpPr>
        <p:spPr>
          <a:xfrm>
            <a:off x="7494219" y="1487871"/>
            <a:ext cx="1219076" cy="249272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답변여부 전체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0" name="Chevron">
            <a:extLst>
              <a:ext uri="{FF2B5EF4-FFF2-40B4-BE49-F238E27FC236}">
                <a16:creationId xmlns:a16="http://schemas.microsoft.com/office/drawing/2014/main" id="{5139C9F4-C69F-D5E2-E9D7-4366547FF91A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8496624" y="1587561"/>
            <a:ext cx="104535" cy="58940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FC22A43D-1446-79E1-B07D-2A04164023ED}"/>
              </a:ext>
            </a:extLst>
          </p:cNvPr>
          <p:cNvSpPr/>
          <p:nvPr/>
        </p:nvSpPr>
        <p:spPr>
          <a:xfrm>
            <a:off x="7326737" y="151401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모서리가 둥근 직사각형 63">
            <a:extLst>
              <a:ext uri="{FF2B5EF4-FFF2-40B4-BE49-F238E27FC236}">
                <a16:creationId xmlns:a16="http://schemas.microsoft.com/office/drawing/2014/main" id="{E9621808-0F67-26FA-594B-8FC3A8C476D2}"/>
              </a:ext>
            </a:extLst>
          </p:cNvPr>
          <p:cNvSpPr/>
          <p:nvPr/>
        </p:nvSpPr>
        <p:spPr>
          <a:xfrm>
            <a:off x="3088210" y="935109"/>
            <a:ext cx="1124966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제목 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+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내용</a:t>
            </a:r>
          </a:p>
        </p:txBody>
      </p:sp>
      <p:sp>
        <p:nvSpPr>
          <p:cNvPr id="43" name="Chevron">
            <a:extLst>
              <a:ext uri="{FF2B5EF4-FFF2-40B4-BE49-F238E27FC236}">
                <a16:creationId xmlns:a16="http://schemas.microsoft.com/office/drawing/2014/main" id="{41C235FA-82B0-4464-0F83-509FB9C7A2C9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3992853" y="1063314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78E87CF-0A23-9885-B4BC-EF00898C8B03}"/>
              </a:ext>
            </a:extLst>
          </p:cNvPr>
          <p:cNvSpPr/>
          <p:nvPr/>
        </p:nvSpPr>
        <p:spPr>
          <a:xfrm>
            <a:off x="91268" y="1759305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1568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21FC910D-9307-DFF6-4295-B3D0D296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P-BE-BM-50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FF7DFE3F-F3A7-8167-FF7B-80B49A5D5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1:1</a:t>
            </a:r>
            <a:r>
              <a:rPr lang="ko-KR" altLang="en-US" dirty="0"/>
              <a:t>문의</a:t>
            </a:r>
            <a:r>
              <a:rPr lang="en-US" altLang="ko-KR" dirty="0"/>
              <a:t>] 1:1</a:t>
            </a:r>
            <a:r>
              <a:rPr lang="ko-KR" altLang="en-US" dirty="0"/>
              <a:t>문의 상세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00593"/>
              </p:ext>
            </p:extLst>
          </p:nvPr>
        </p:nvGraphicFramePr>
        <p:xfrm>
          <a:off x="9018521" y="252735"/>
          <a:ext cx="2508867" cy="695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질문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호출 항목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1:1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문의 상세와 동일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Confirm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1:1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문의 글을 삭제 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Alert(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문의가 삭제되었습니다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운영자가 답변을 완료한 경우 운영자가 작성한 답변도 함께 삭제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운영자의 권한으로 삭제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운영자 답변 영역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 전인 경우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 전 기본 문구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문의답변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1:1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문의 답변하기 팝업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운영자 답변 영역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 완료된 경우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 문구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답변수정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1:1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문의 답변하기 팝업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Confirm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1:1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문의 답변을 삭제 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Alert 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답변이 삭제되었습니다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1:1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문의 목록으로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2700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87CD55D6-A83B-056B-B4E7-DF2CD61B4D6E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A6AB36-94D5-4E90-59A5-79F30F48EBB0}"/>
                </a:ext>
              </a:extLst>
            </p:cNvPr>
            <p:cNvSpPr txBox="1"/>
            <p:nvPr/>
          </p:nvSpPr>
          <p:spPr>
            <a:xfrm>
              <a:off x="1565686" y="332656"/>
              <a:ext cx="12570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1:1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문의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2B8978-1953-EDE5-C928-C439AC370C4F}"/>
                </a:ext>
              </a:extLst>
            </p:cNvPr>
            <p:cNvSpPr txBox="1"/>
            <p:nvPr/>
          </p:nvSpPr>
          <p:spPr>
            <a:xfrm>
              <a:off x="1565686" y="479698"/>
              <a:ext cx="10127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en-US" altLang="ko-KR" dirty="0"/>
                <a:t>1:1</a:t>
              </a:r>
              <a:r>
                <a:rPr lang="ko-KR" altLang="en-US" dirty="0"/>
                <a:t>문의 상세</a:t>
              </a: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F0E159AC-287F-19C9-C828-112E320BBD6A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8B570DD2-E96A-C863-64FD-C7E7F8D4707F}"/>
              </a:ext>
            </a:extLst>
          </p:cNvPr>
          <p:cNvSpPr/>
          <p:nvPr/>
        </p:nvSpPr>
        <p:spPr>
          <a:xfrm>
            <a:off x="1775028" y="3105758"/>
            <a:ext cx="7026072" cy="1618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A6CC22E-B024-0A13-EF2A-01B5F7660703}"/>
              </a:ext>
            </a:extLst>
          </p:cNvPr>
          <p:cNvSpPr/>
          <p:nvPr/>
        </p:nvSpPr>
        <p:spPr>
          <a:xfrm>
            <a:off x="1775028" y="923926"/>
            <a:ext cx="7026072" cy="208980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89AEEF4-9809-EE3C-81DF-B1187EF08ABD}"/>
              </a:ext>
            </a:extLst>
          </p:cNvPr>
          <p:cNvSpPr/>
          <p:nvPr/>
        </p:nvSpPr>
        <p:spPr>
          <a:xfrm>
            <a:off x="1900313" y="1046738"/>
            <a:ext cx="35061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dirty="0">
                <a:latin typeface="+mn-ea"/>
              </a:rPr>
              <a:t>Q.  {[</a:t>
            </a:r>
            <a:r>
              <a:rPr lang="ko-KR" altLang="en-US" sz="1200" dirty="0">
                <a:latin typeface="+mn-ea"/>
              </a:rPr>
              <a:t>질문유형</a:t>
            </a:r>
            <a:r>
              <a:rPr lang="en-US" altLang="ko-KR" sz="1200" dirty="0">
                <a:latin typeface="+mn-ea"/>
              </a:rPr>
              <a:t>]} {</a:t>
            </a:r>
            <a:r>
              <a:rPr lang="ko-KR" altLang="en-US" sz="1200" dirty="0">
                <a:latin typeface="+mn-ea"/>
              </a:rPr>
              <a:t>제목 표기</a:t>
            </a:r>
            <a:r>
              <a:rPr lang="en-US" altLang="ko-KR" sz="1200" dirty="0">
                <a:latin typeface="+mn-ea"/>
              </a:rPr>
              <a:t>} </a:t>
            </a:r>
            <a:r>
              <a:rPr lang="ko-KR" altLang="en-US" sz="1200" dirty="0">
                <a:latin typeface="+mn-ea"/>
              </a:rPr>
              <a:t>오픈 숍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이용 문의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7A05CC98-780D-B2B2-78BA-1FD62283847E}"/>
              </a:ext>
            </a:extLst>
          </p:cNvPr>
          <p:cNvCxnSpPr>
            <a:cxnSpLocks/>
          </p:cNvCxnSpPr>
          <p:nvPr/>
        </p:nvCxnSpPr>
        <p:spPr>
          <a:xfrm>
            <a:off x="1900313" y="1585685"/>
            <a:ext cx="66994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CD2777E-C050-31E4-51AC-85142F694AB4}"/>
              </a:ext>
            </a:extLst>
          </p:cNvPr>
          <p:cNvSpPr/>
          <p:nvPr/>
        </p:nvSpPr>
        <p:spPr>
          <a:xfrm>
            <a:off x="2153530" y="1651912"/>
            <a:ext cx="5724525" cy="896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latin typeface="+mn-ea"/>
              </a:rPr>
              <a:t>{</a:t>
            </a:r>
            <a:r>
              <a:rPr lang="ko-KR" altLang="en-US" sz="900" dirty="0">
                <a:latin typeface="+mn-ea"/>
              </a:rPr>
              <a:t>내용 표기</a:t>
            </a:r>
            <a:r>
              <a:rPr lang="en-US" altLang="ko-KR" sz="900" dirty="0">
                <a:latin typeface="+mn-ea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상품을 판매하려고 오픈 숍에 상품 등록 버튼을 클릭하면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이용 가능한 등급이 아니라고 합니다</a:t>
            </a:r>
            <a:r>
              <a:rPr lang="en-US" altLang="ko-KR" sz="9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어떻게 하면 이용할 수 있는 등급이 되나요</a:t>
            </a:r>
            <a:r>
              <a:rPr lang="en-US" altLang="ko-KR" sz="900" dirty="0">
                <a:latin typeface="+mn-ea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빠른 답변 부탁드립니다</a:t>
            </a:r>
            <a:r>
              <a:rPr lang="en-US" altLang="ko-KR" sz="900" dirty="0">
                <a:latin typeface="+mn-ea"/>
              </a:rPr>
              <a:t>.</a:t>
            </a:r>
          </a:p>
        </p:txBody>
      </p:sp>
      <p:sp>
        <p:nvSpPr>
          <p:cNvPr id="17" name="모서리가 둥근 직사각형 37">
            <a:extLst>
              <a:ext uri="{FF2B5EF4-FFF2-40B4-BE49-F238E27FC236}">
                <a16:creationId xmlns:a16="http://schemas.microsoft.com/office/drawing/2014/main" id="{697CCAAE-55BF-4D18-C99B-AE05A52CB376}"/>
              </a:ext>
            </a:extLst>
          </p:cNvPr>
          <p:cNvSpPr/>
          <p:nvPr/>
        </p:nvSpPr>
        <p:spPr>
          <a:xfrm>
            <a:off x="7947146" y="2689721"/>
            <a:ext cx="579784" cy="2304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>
                <a:solidFill>
                  <a:schemeClr val="tx1"/>
                </a:solidFill>
                <a:latin typeface="+mn-ea"/>
              </a:rPr>
              <a:t>삭제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28847D8-0307-E3E0-8CA3-33B069752058}"/>
              </a:ext>
            </a:extLst>
          </p:cNvPr>
          <p:cNvSpPr/>
          <p:nvPr/>
        </p:nvSpPr>
        <p:spPr>
          <a:xfrm>
            <a:off x="1900313" y="3172993"/>
            <a:ext cx="13067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dirty="0">
                <a:latin typeface="+mn-ea"/>
              </a:rPr>
              <a:t>A.  </a:t>
            </a:r>
            <a:r>
              <a:rPr lang="ko-KR" altLang="en-US" sz="1200" dirty="0">
                <a:latin typeface="+mn-ea"/>
              </a:rPr>
              <a:t>답변 준비 중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86E30AA9-CC73-0188-F89A-657E2BBE492B}"/>
              </a:ext>
            </a:extLst>
          </p:cNvPr>
          <p:cNvCxnSpPr>
            <a:cxnSpLocks/>
          </p:cNvCxnSpPr>
          <p:nvPr/>
        </p:nvCxnSpPr>
        <p:spPr>
          <a:xfrm>
            <a:off x="1900313" y="3507753"/>
            <a:ext cx="66994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6F0595D-0FB3-3F09-D1B7-BA67953382A0}"/>
              </a:ext>
            </a:extLst>
          </p:cNvPr>
          <p:cNvSpPr/>
          <p:nvPr/>
        </p:nvSpPr>
        <p:spPr>
          <a:xfrm>
            <a:off x="2153532" y="3560955"/>
            <a:ext cx="4966359" cy="68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고객님의 문의에 답변 준비 중입니다</a:t>
            </a:r>
            <a:r>
              <a:rPr lang="en-US" altLang="ko-KR" sz="9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신속한 답변을 원하신다면 저희 고객센터로 문의 부탁드립니다</a:t>
            </a:r>
            <a:r>
              <a:rPr lang="en-US" altLang="ko-KR" sz="9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+mn-ea"/>
              </a:rPr>
              <a:t>- </a:t>
            </a:r>
            <a:r>
              <a:rPr lang="ko-KR" altLang="en-US" sz="900" dirty="0">
                <a:latin typeface="+mn-ea"/>
              </a:rPr>
              <a:t>고객센터 </a:t>
            </a:r>
            <a:r>
              <a:rPr lang="en-US" altLang="ko-KR" sz="900" dirty="0">
                <a:latin typeface="+mn-ea"/>
              </a:rPr>
              <a:t>: 070-0000-0000 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2431C92-92D8-F2D1-5642-B6AD0ADF5F29}"/>
              </a:ext>
            </a:extLst>
          </p:cNvPr>
          <p:cNvSpPr/>
          <p:nvPr/>
        </p:nvSpPr>
        <p:spPr>
          <a:xfrm>
            <a:off x="1775028" y="4900475"/>
            <a:ext cx="7026072" cy="1811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485F61E-C87E-B8E6-74B7-C07DEDD11E3F}"/>
              </a:ext>
            </a:extLst>
          </p:cNvPr>
          <p:cNvSpPr/>
          <p:nvPr/>
        </p:nvSpPr>
        <p:spPr>
          <a:xfrm>
            <a:off x="1900313" y="4958730"/>
            <a:ext cx="2031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dirty="0">
                <a:latin typeface="+mn-ea"/>
              </a:rPr>
              <a:t>A.  </a:t>
            </a:r>
            <a:r>
              <a:rPr lang="ko-KR" altLang="en-US" sz="1200" dirty="0">
                <a:latin typeface="+mn-ea"/>
              </a:rPr>
              <a:t>오픈 숍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이용 문의 답변</a:t>
            </a: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1D80F8D8-9DBC-1691-3BC9-7C31C5DE5509}"/>
              </a:ext>
            </a:extLst>
          </p:cNvPr>
          <p:cNvCxnSpPr>
            <a:cxnSpLocks/>
          </p:cNvCxnSpPr>
          <p:nvPr/>
        </p:nvCxnSpPr>
        <p:spPr>
          <a:xfrm>
            <a:off x="1900313" y="5497679"/>
            <a:ext cx="66994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725AD3D-B970-2DCD-5615-8643DDB0FF8B}"/>
              </a:ext>
            </a:extLst>
          </p:cNvPr>
          <p:cNvSpPr/>
          <p:nvPr/>
        </p:nvSpPr>
        <p:spPr>
          <a:xfrm>
            <a:off x="2161729" y="5561174"/>
            <a:ext cx="6405219" cy="68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안녕하세요</a:t>
            </a:r>
            <a:r>
              <a:rPr lang="en-US" altLang="ko-KR" sz="900" dirty="0">
                <a:latin typeface="+mn-ea"/>
              </a:rPr>
              <a:t>! </a:t>
            </a:r>
            <a:r>
              <a:rPr lang="ko-KR" altLang="en-US" sz="900" dirty="0">
                <a:latin typeface="+mn-ea"/>
              </a:rPr>
              <a:t>고객님 저희 오픈 숍</a:t>
            </a:r>
            <a:r>
              <a:rPr lang="en-US" altLang="ko-KR" sz="900" dirty="0">
                <a:latin typeface="+mn-ea"/>
              </a:rPr>
              <a:t> </a:t>
            </a:r>
            <a:r>
              <a:rPr lang="ko-KR" altLang="en-US" sz="900" dirty="0">
                <a:latin typeface="+mn-ea"/>
              </a:rPr>
              <a:t>본인인증이 완료된 고객님만 이용할 수 있는 서비스 입니다</a:t>
            </a:r>
            <a:r>
              <a:rPr lang="en-US" altLang="ko-KR" sz="900" dirty="0">
                <a:latin typeface="+mn-ea"/>
              </a:rPr>
              <a:t>. </a:t>
            </a:r>
            <a:r>
              <a:rPr lang="ko-KR" altLang="en-US" sz="900" dirty="0">
                <a:latin typeface="+mn-ea"/>
              </a:rPr>
              <a:t>확인 결과 고객님은 아직 본인인증 절차가 진행되지 않습니다</a:t>
            </a:r>
            <a:r>
              <a:rPr lang="en-US" altLang="ko-KR" sz="900" dirty="0">
                <a:latin typeface="+mn-ea"/>
              </a:rPr>
              <a:t>.  [</a:t>
            </a:r>
            <a:r>
              <a:rPr lang="ko-KR" altLang="en-US" sz="900" dirty="0">
                <a:latin typeface="+mn-ea"/>
              </a:rPr>
              <a:t>마이페이지 </a:t>
            </a:r>
            <a:r>
              <a:rPr lang="en-US" altLang="ko-KR" sz="900" dirty="0">
                <a:latin typeface="+mn-ea"/>
              </a:rPr>
              <a:t>&gt; </a:t>
            </a:r>
            <a:r>
              <a:rPr lang="ko-KR" altLang="en-US" sz="900" dirty="0">
                <a:latin typeface="+mn-ea"/>
              </a:rPr>
              <a:t>오픈 숍</a:t>
            </a:r>
            <a:r>
              <a:rPr lang="en-US" altLang="ko-KR" sz="900" dirty="0">
                <a:latin typeface="+mn-ea"/>
              </a:rPr>
              <a:t> </a:t>
            </a:r>
            <a:r>
              <a:rPr lang="ko-KR" altLang="en-US" sz="900" dirty="0">
                <a:latin typeface="+mn-ea"/>
              </a:rPr>
              <a:t>이용 </a:t>
            </a:r>
            <a:r>
              <a:rPr lang="en-US" altLang="ko-KR" sz="900" dirty="0">
                <a:latin typeface="+mn-ea"/>
              </a:rPr>
              <a:t>&gt; </a:t>
            </a:r>
            <a:r>
              <a:rPr lang="ko-KR" altLang="en-US" sz="900" dirty="0">
                <a:latin typeface="+mn-ea"/>
              </a:rPr>
              <a:t>본인인증</a:t>
            </a:r>
            <a:r>
              <a:rPr lang="en-US" altLang="ko-KR" sz="900" dirty="0">
                <a:latin typeface="+mn-ea"/>
              </a:rPr>
              <a:t>] </a:t>
            </a:r>
            <a:r>
              <a:rPr lang="ko-KR" altLang="en-US" sz="900" dirty="0">
                <a:latin typeface="+mn-ea"/>
              </a:rPr>
              <a:t>클릭 후 본인인증을 진행해 주세요</a:t>
            </a:r>
            <a:r>
              <a:rPr lang="en-US" altLang="ko-KR" sz="900" dirty="0">
                <a:latin typeface="+mn-ea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감사합니다</a:t>
            </a:r>
            <a:r>
              <a:rPr lang="en-US" altLang="ko-KR" sz="900" dirty="0">
                <a:latin typeface="+mn-ea"/>
              </a:rPr>
              <a:t>. 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52CDB80-775A-60A9-28B2-2F16D56F8711}"/>
              </a:ext>
            </a:extLst>
          </p:cNvPr>
          <p:cNvSpPr/>
          <p:nvPr/>
        </p:nvSpPr>
        <p:spPr>
          <a:xfrm>
            <a:off x="2157597" y="1310381"/>
            <a:ext cx="22942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{YYYY-MM-DD HH:MM}</a:t>
            </a:r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EEB9FC31-48FA-C3F4-831C-3E609E639044}"/>
              </a:ext>
            </a:extLst>
          </p:cNvPr>
          <p:cNvCxnSpPr>
            <a:cxnSpLocks/>
          </p:cNvCxnSpPr>
          <p:nvPr/>
        </p:nvCxnSpPr>
        <p:spPr>
          <a:xfrm>
            <a:off x="1900313" y="2598500"/>
            <a:ext cx="66994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6B36D22-4854-AAE4-C159-F90784EA77A6}"/>
              </a:ext>
            </a:extLst>
          </p:cNvPr>
          <p:cNvSpPr/>
          <p:nvPr/>
        </p:nvSpPr>
        <p:spPr>
          <a:xfrm>
            <a:off x="2106432" y="5184381"/>
            <a:ext cx="160492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{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쇼핑몰 명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}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{YYYY-MM-DD}</a:t>
            </a:r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E36D075A-58CF-D1EC-7EAF-A4F586994718}"/>
              </a:ext>
            </a:extLst>
          </p:cNvPr>
          <p:cNvSpPr/>
          <p:nvPr/>
        </p:nvSpPr>
        <p:spPr>
          <a:xfrm>
            <a:off x="1660781" y="82830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6D7BFBE7-C93B-AF84-E831-19AED7E3EFD0}"/>
              </a:ext>
            </a:extLst>
          </p:cNvPr>
          <p:cNvCxnSpPr>
            <a:cxnSpLocks/>
          </p:cNvCxnSpPr>
          <p:nvPr/>
        </p:nvCxnSpPr>
        <p:spPr>
          <a:xfrm>
            <a:off x="1886395" y="4284073"/>
            <a:ext cx="66994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모서리가 둥근 직사각형 151">
            <a:extLst>
              <a:ext uri="{FF2B5EF4-FFF2-40B4-BE49-F238E27FC236}">
                <a16:creationId xmlns:a16="http://schemas.microsoft.com/office/drawing/2014/main" id="{0BDB6D37-3E91-6982-6D85-32D35D5DFE67}"/>
              </a:ext>
            </a:extLst>
          </p:cNvPr>
          <p:cNvSpPr/>
          <p:nvPr/>
        </p:nvSpPr>
        <p:spPr>
          <a:xfrm>
            <a:off x="7744042" y="4376974"/>
            <a:ext cx="772606" cy="23097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800" b="1" dirty="0">
                <a:solidFill>
                  <a:schemeClr val="bg1"/>
                </a:solidFill>
                <a:latin typeface="+mn-ea"/>
              </a:rPr>
              <a:t>문의답변</a:t>
            </a: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ECD3B58B-CB3D-8A59-FDCC-5C43F144D3EF}"/>
              </a:ext>
            </a:extLst>
          </p:cNvPr>
          <p:cNvCxnSpPr>
            <a:cxnSpLocks/>
          </p:cNvCxnSpPr>
          <p:nvPr/>
        </p:nvCxnSpPr>
        <p:spPr>
          <a:xfrm>
            <a:off x="1907335" y="6291906"/>
            <a:ext cx="66994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모서리가 둥근 직사각형 152">
            <a:extLst>
              <a:ext uri="{FF2B5EF4-FFF2-40B4-BE49-F238E27FC236}">
                <a16:creationId xmlns:a16="http://schemas.microsoft.com/office/drawing/2014/main" id="{2229EFC4-E5D7-9440-CC35-1BF3A7189803}"/>
              </a:ext>
            </a:extLst>
          </p:cNvPr>
          <p:cNvSpPr/>
          <p:nvPr/>
        </p:nvSpPr>
        <p:spPr>
          <a:xfrm>
            <a:off x="8082603" y="6385879"/>
            <a:ext cx="434045" cy="2225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삭제</a:t>
            </a:r>
          </a:p>
        </p:txBody>
      </p:sp>
      <p:sp>
        <p:nvSpPr>
          <p:cNvPr id="67" name="모서리가 둥근 직사각형 151">
            <a:extLst>
              <a:ext uri="{FF2B5EF4-FFF2-40B4-BE49-F238E27FC236}">
                <a16:creationId xmlns:a16="http://schemas.microsoft.com/office/drawing/2014/main" id="{47F3B94E-20C4-02FF-EFBE-7515F263D7F8}"/>
              </a:ext>
            </a:extLst>
          </p:cNvPr>
          <p:cNvSpPr/>
          <p:nvPr/>
        </p:nvSpPr>
        <p:spPr>
          <a:xfrm>
            <a:off x="7301120" y="6385879"/>
            <a:ext cx="743468" cy="2279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800" b="1" dirty="0">
                <a:solidFill>
                  <a:schemeClr val="bg1"/>
                </a:solidFill>
                <a:latin typeface="+mn-ea"/>
              </a:rPr>
              <a:t>답변수정</a:t>
            </a:r>
          </a:p>
        </p:txBody>
      </p:sp>
      <p:sp>
        <p:nvSpPr>
          <p:cNvPr id="68" name="모서리가 둥근 직사각형 62">
            <a:extLst>
              <a:ext uri="{FF2B5EF4-FFF2-40B4-BE49-F238E27FC236}">
                <a16:creationId xmlns:a16="http://schemas.microsoft.com/office/drawing/2014/main" id="{3194B58A-B4A9-EAE3-DA6D-3BFE3E319D54}"/>
              </a:ext>
            </a:extLst>
          </p:cNvPr>
          <p:cNvSpPr/>
          <p:nvPr/>
        </p:nvSpPr>
        <p:spPr>
          <a:xfrm>
            <a:off x="7947146" y="6815615"/>
            <a:ext cx="735448" cy="288000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목록 보기</a:t>
            </a:r>
          </a:p>
        </p:txBody>
      </p:sp>
      <p:sp>
        <p:nvSpPr>
          <p:cNvPr id="69" name="타원 68">
            <a:extLst>
              <a:ext uri="{FF2B5EF4-FFF2-40B4-BE49-F238E27FC236}">
                <a16:creationId xmlns:a16="http://schemas.microsoft.com/office/drawing/2014/main" id="{4406A4DC-1B69-BDCD-6824-1FE162769615}"/>
              </a:ext>
            </a:extLst>
          </p:cNvPr>
          <p:cNvSpPr/>
          <p:nvPr/>
        </p:nvSpPr>
        <p:spPr>
          <a:xfrm>
            <a:off x="7791139" y="685161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모서리가 둥근 직사각형 43">
            <a:extLst>
              <a:ext uri="{FF2B5EF4-FFF2-40B4-BE49-F238E27FC236}">
                <a16:creationId xmlns:a16="http://schemas.microsoft.com/office/drawing/2014/main" id="{D7A5E0BA-D686-619A-8574-5B7A5B659FDD}"/>
              </a:ext>
            </a:extLst>
          </p:cNvPr>
          <p:cNvSpPr/>
          <p:nvPr/>
        </p:nvSpPr>
        <p:spPr>
          <a:xfrm>
            <a:off x="1766656" y="4900474"/>
            <a:ext cx="7013359" cy="1802167"/>
          </a:xfrm>
          <a:prstGeom prst="roundRect">
            <a:avLst>
              <a:gd name="adj" fmla="val 0"/>
            </a:avLst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>
              <a:latin typeface="+mn-ea"/>
            </a:endParaRPr>
          </a:p>
        </p:txBody>
      </p:sp>
      <p:sp>
        <p:nvSpPr>
          <p:cNvPr id="20" name="모서리가 둥근 직사각형 43">
            <a:extLst>
              <a:ext uri="{FF2B5EF4-FFF2-40B4-BE49-F238E27FC236}">
                <a16:creationId xmlns:a16="http://schemas.microsoft.com/office/drawing/2014/main" id="{A1F2E5E5-6115-3CE9-6A44-9478E4E0FA3D}"/>
              </a:ext>
            </a:extLst>
          </p:cNvPr>
          <p:cNvSpPr/>
          <p:nvPr/>
        </p:nvSpPr>
        <p:spPr>
          <a:xfrm>
            <a:off x="1763327" y="3117309"/>
            <a:ext cx="7013359" cy="1605612"/>
          </a:xfrm>
          <a:prstGeom prst="roundRect">
            <a:avLst>
              <a:gd name="adj" fmla="val 0"/>
            </a:avLst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>
              <a:latin typeface="+mn-ea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E27D8FD7-3169-4D91-3A5E-2A68B547501E}"/>
              </a:ext>
            </a:extLst>
          </p:cNvPr>
          <p:cNvSpPr/>
          <p:nvPr/>
        </p:nvSpPr>
        <p:spPr>
          <a:xfrm>
            <a:off x="1756572" y="300043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8E905C12-1E4A-46F8-55D6-4BA88E89E901}"/>
              </a:ext>
            </a:extLst>
          </p:cNvPr>
          <p:cNvSpPr/>
          <p:nvPr/>
        </p:nvSpPr>
        <p:spPr>
          <a:xfrm>
            <a:off x="1756572" y="479247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57BC8F-BCB6-E6FF-841B-D047FC2EA613}"/>
              </a:ext>
            </a:extLst>
          </p:cNvPr>
          <p:cNvSpPr txBox="1"/>
          <p:nvPr/>
        </p:nvSpPr>
        <p:spPr>
          <a:xfrm>
            <a:off x="2012833" y="3032898"/>
            <a:ext cx="859210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  <a:latin typeface="+mn-ea"/>
              </a:rPr>
              <a:t>답변 전인 경우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528D54-60F8-AEA9-A994-51E8179E3DD1}"/>
              </a:ext>
            </a:extLst>
          </p:cNvPr>
          <p:cNvSpPr txBox="1"/>
          <p:nvPr/>
        </p:nvSpPr>
        <p:spPr>
          <a:xfrm>
            <a:off x="2012833" y="4818981"/>
            <a:ext cx="1115690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  <a:latin typeface="+mn-ea"/>
              </a:rPr>
              <a:t>답변이 완료된 경우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D5464AE-AD98-7B73-FDCE-05252FDC539B}"/>
              </a:ext>
            </a:extLst>
          </p:cNvPr>
          <p:cNvSpPr/>
          <p:nvPr/>
        </p:nvSpPr>
        <p:spPr>
          <a:xfrm>
            <a:off x="91268" y="1759305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3621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BB1B183C-87A4-F9C2-A324-97111FF4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P-BE-BM-55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0A29EC8A-81FD-B59C-341A-2A9721055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1:1</a:t>
            </a:r>
            <a:r>
              <a:rPr lang="ko-KR" altLang="en-US" dirty="0"/>
              <a:t>문의</a:t>
            </a:r>
            <a:r>
              <a:rPr lang="en-US" altLang="ko-KR" dirty="0"/>
              <a:t>] 1:1</a:t>
            </a:r>
            <a:r>
              <a:rPr lang="ko-KR" altLang="en-US" dirty="0"/>
              <a:t>문의 답변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31667"/>
              </p:ext>
            </p:extLst>
          </p:nvPr>
        </p:nvGraphicFramePr>
        <p:xfrm>
          <a:off x="9016139" y="234979"/>
          <a:ext cx="2520000" cy="697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○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마이페이지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1:1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 화면</a:t>
                      </a: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1:1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문의 답변하기 팝업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○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마이페이지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&gt; 1:1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관리 화면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- 1:1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문의 답변하기 팝업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445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</a:t>
                      </a: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답변하는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admin ID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1-1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 완료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 정상 등록 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Alert('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글이 등록되었습니다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.’)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-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팝업 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미입력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시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Alert('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내용을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!’)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-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alert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1-2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 취소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Confirm ('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작성을 취소 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?')</a:t>
                      </a: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팝업이 닫히며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 중이던 글은 손실 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4356000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pic>
        <p:nvPicPr>
          <p:cNvPr id="16" name="그림 15">
            <a:extLst>
              <a:ext uri="{FF2B5EF4-FFF2-40B4-BE49-F238E27FC236}">
                <a16:creationId xmlns:a16="http://schemas.microsoft.com/office/drawing/2014/main" id="{06EF84DE-4E14-A403-1892-486F01D0C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525" y="245093"/>
            <a:ext cx="9021434" cy="695422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5F4300-71AD-E37F-5FCC-DFE78C745926}"/>
              </a:ext>
            </a:extLst>
          </p:cNvPr>
          <p:cNvSpPr/>
          <p:nvPr/>
        </p:nvSpPr>
        <p:spPr>
          <a:xfrm>
            <a:off x="2457608" y="1290730"/>
            <a:ext cx="4495714" cy="43187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524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8" name="Close Button">
            <a:extLst>
              <a:ext uri="{FF2B5EF4-FFF2-40B4-BE49-F238E27FC236}">
                <a16:creationId xmlns:a16="http://schemas.microsoft.com/office/drawing/2014/main" id="{972DED01-C734-0768-0612-E49EFA1AFA0F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 flipV="1">
            <a:off x="6530645" y="1492965"/>
            <a:ext cx="187093" cy="196092"/>
          </a:xfrm>
          <a:custGeom>
            <a:avLst/>
            <a:gdLst>
              <a:gd name="T0" fmla="*/ 254 w 254"/>
              <a:gd name="T1" fmla="*/ 0 h 254"/>
              <a:gd name="T2" fmla="*/ 0 w 254"/>
              <a:gd name="T3" fmla="*/ 254 h 254"/>
              <a:gd name="T4" fmla="*/ 0 w 254"/>
              <a:gd name="T5" fmla="*/ 0 h 254"/>
              <a:gd name="T6" fmla="*/ 254 w 254"/>
              <a:gd name="T7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" h="254">
                <a:moveTo>
                  <a:pt x="254" y="0"/>
                </a:moveTo>
                <a:lnTo>
                  <a:pt x="0" y="254"/>
                </a:lnTo>
                <a:moveTo>
                  <a:pt x="0" y="0"/>
                </a:moveTo>
                <a:lnTo>
                  <a:pt x="254" y="254"/>
                </a:lnTo>
              </a:path>
            </a:pathLst>
          </a:custGeom>
          <a:noFill/>
          <a:ln w="9525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D86E1-CB5C-9532-1FA7-B92795F1BDF5}"/>
              </a:ext>
            </a:extLst>
          </p:cNvPr>
          <p:cNvSpPr txBox="1"/>
          <p:nvPr/>
        </p:nvSpPr>
        <p:spPr>
          <a:xfrm>
            <a:off x="2518968" y="1374441"/>
            <a:ext cx="3374407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1:1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문의 답변</a:t>
            </a: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39F44A7F-B3E2-D58B-90C8-5647A69A5AAF}"/>
              </a:ext>
            </a:extLst>
          </p:cNvPr>
          <p:cNvCxnSpPr>
            <a:cxnSpLocks/>
          </p:cNvCxnSpPr>
          <p:nvPr/>
        </p:nvCxnSpPr>
        <p:spPr>
          <a:xfrm>
            <a:off x="2580912" y="1807187"/>
            <a:ext cx="41914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151">
            <a:extLst>
              <a:ext uri="{FF2B5EF4-FFF2-40B4-BE49-F238E27FC236}">
                <a16:creationId xmlns:a16="http://schemas.microsoft.com/office/drawing/2014/main" id="{9BDD36C7-E28F-A349-BDCA-B51D54382907}"/>
              </a:ext>
            </a:extLst>
          </p:cNvPr>
          <p:cNvSpPr/>
          <p:nvPr/>
        </p:nvSpPr>
        <p:spPr>
          <a:xfrm>
            <a:off x="3417024" y="5054439"/>
            <a:ext cx="1286223" cy="35605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작성 완료</a:t>
            </a:r>
          </a:p>
        </p:txBody>
      </p:sp>
      <p:sp>
        <p:nvSpPr>
          <p:cNvPr id="22" name="모서리가 둥근 직사각형 152">
            <a:extLst>
              <a:ext uri="{FF2B5EF4-FFF2-40B4-BE49-F238E27FC236}">
                <a16:creationId xmlns:a16="http://schemas.microsoft.com/office/drawing/2014/main" id="{1CDB90C4-18B5-59CB-8F32-D2ECDCEB40A9}"/>
              </a:ext>
            </a:extLst>
          </p:cNvPr>
          <p:cNvSpPr/>
          <p:nvPr/>
        </p:nvSpPr>
        <p:spPr>
          <a:xfrm>
            <a:off x="4858453" y="5046810"/>
            <a:ext cx="1286223" cy="3560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작성 취소</a:t>
            </a: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93E957A-83C3-F9AE-93CB-57BF3A0A6394}"/>
              </a:ext>
            </a:extLst>
          </p:cNvPr>
          <p:cNvSpPr/>
          <p:nvPr/>
        </p:nvSpPr>
        <p:spPr>
          <a:xfrm>
            <a:off x="3502580" y="511258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1-1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A663E638-FB93-6845-DA56-E766D2B7080B}"/>
              </a:ext>
            </a:extLst>
          </p:cNvPr>
          <p:cNvSpPr/>
          <p:nvPr/>
        </p:nvSpPr>
        <p:spPr>
          <a:xfrm>
            <a:off x="4930108" y="5136249"/>
            <a:ext cx="207198" cy="1828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1-2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ADF4782-87CB-79C8-FA41-3F018356E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323645"/>
            <a:ext cx="4044044" cy="228645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108000" tIns="432000" rIns="108000" bIns="10800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0034419-C8A4-73CA-9060-CFB90B901A22}"/>
              </a:ext>
            </a:extLst>
          </p:cNvPr>
          <p:cNvSpPr/>
          <p:nvPr/>
        </p:nvSpPr>
        <p:spPr>
          <a:xfrm>
            <a:off x="2667000" y="1953334"/>
            <a:ext cx="12346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답변 </a:t>
            </a:r>
            <a:r>
              <a:rPr lang="en-US" altLang="ko-KR" sz="10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ID : </a:t>
            </a:r>
            <a:r>
              <a:rPr lang="en-US" altLang="ko-KR" sz="1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admin02</a:t>
            </a:r>
            <a:endParaRPr lang="ko-KR" altLang="en-US" sz="10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9AF8B365-9AFA-981F-48C9-09D3E71CB501}"/>
              </a:ext>
            </a:extLst>
          </p:cNvPr>
          <p:cNvSpPr/>
          <p:nvPr/>
        </p:nvSpPr>
        <p:spPr>
          <a:xfrm>
            <a:off x="2508579" y="198268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7A32FB9-1A26-69D2-20AC-819DD0FA1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5" y="2334017"/>
            <a:ext cx="4040202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00" dirty="0">
                <a:latin typeface="맑은 고딕" panose="020B0503020000020004" pitchFamily="50" charset="-127"/>
              </a:rPr>
              <a:t>에디터</a:t>
            </a:r>
            <a:r>
              <a:rPr lang="en-US" altLang="ko-KR" sz="1000" dirty="0">
                <a:latin typeface="맑은 고딕" panose="020B0503020000020004" pitchFamily="50" charset="-127"/>
              </a:rPr>
              <a:t>(editor)</a:t>
            </a:r>
            <a:r>
              <a:rPr lang="ko-KR" altLang="en-US" sz="1000" dirty="0">
                <a:latin typeface="맑은 고딕" panose="020B0503020000020004" pitchFamily="50" charset="-127"/>
              </a:rPr>
              <a:t> 기능 노출</a:t>
            </a:r>
            <a:endParaRPr lang="en-US" altLang="ko-KR" sz="1000" dirty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2593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BB0D77AE-19E1-B937-CA15-8BC0051C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P-BE-BM-60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B931033F-6279-E7D0-5396-452CCB9B7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/>
              <a:t>상품리뷰</a:t>
            </a:r>
            <a:r>
              <a:rPr lang="en-US" altLang="ko-KR" dirty="0"/>
              <a:t>] </a:t>
            </a:r>
            <a:r>
              <a:rPr lang="ko-KR" altLang="en-US" dirty="0"/>
              <a:t>상품리뷰 목록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674805"/>
              </p:ext>
            </p:extLst>
          </p:nvPr>
        </p:nvGraphicFramePr>
        <p:xfrm>
          <a:off x="9016139" y="243857"/>
          <a:ext cx="2508867" cy="69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</a:rPr>
                        <a:t>카테고리 선택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</a:rPr>
                        <a:t>-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</a:rPr>
                        <a:t>상품 카테고리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</a:rPr>
                        <a:t>검색범위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</a:rPr>
                        <a:t>: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</a:rPr>
                        <a:t>상품명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검색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버튼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 검색어 입력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검색 결과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 검색어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미입력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Alert 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검색어를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상품 리스트 기본 사항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144000" indent="-108000" algn="l" defTabSz="999073" rtl="0" eaLnBrk="1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최신순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정렬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페이지당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댓글 작성 권한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운영자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Empty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게시된 글이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44000" indent="-108000" algn="l" defTabSz="999073" rtl="0" eaLnBrk="1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상품리뷰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'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 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Confirm</a:t>
                      </a: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리뷰를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리뷰 삭제 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("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리뷰가 삭제 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.")</a:t>
                      </a: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운영자의 권한으로 삭제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971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ea"/>
                        </a:rPr>
                        <a:t>댓글 작성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144000" indent="-108000" algn="l" defTabSz="999073" rtl="0" eaLnBrk="1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댓글 삭제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버튼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Confirm</a:t>
                      </a: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댓글을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 삭제 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글이 삭제 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849717"/>
                  </a:ext>
                </a:extLst>
              </a:tr>
              <a:tr h="2628000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1DB0E1E3-99CC-046D-B2DE-2026CC620C1C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70F162-037B-0220-FAE5-E80BA812F346}"/>
                </a:ext>
              </a:extLst>
            </p:cNvPr>
            <p:cNvSpPr txBox="1"/>
            <p:nvPr/>
          </p:nvSpPr>
          <p:spPr>
            <a:xfrm>
              <a:off x="1565686" y="332656"/>
              <a:ext cx="12907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상품리뷰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8A73C2-3DA9-4C2B-1DD0-DA45F8C9EAE3}"/>
                </a:ext>
              </a:extLst>
            </p:cNvPr>
            <p:cNvSpPr txBox="1"/>
            <p:nvPr/>
          </p:nvSpPr>
          <p:spPr>
            <a:xfrm>
              <a:off x="1565686" y="479698"/>
              <a:ext cx="11086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상품리뷰 목록</a:t>
              </a: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631F7CC3-F61B-2F76-4D8B-91E517E29723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401490B3-FE3E-1266-8147-F4F5F859702B}"/>
              </a:ext>
            </a:extLst>
          </p:cNvPr>
          <p:cNvSpPr/>
          <p:nvPr/>
        </p:nvSpPr>
        <p:spPr bwMode="auto">
          <a:xfrm>
            <a:off x="1658584" y="870252"/>
            <a:ext cx="7172996" cy="446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A0391FC3-3768-7DC4-2534-06E7865D548A}"/>
              </a:ext>
            </a:extLst>
          </p:cNvPr>
          <p:cNvSpPr/>
          <p:nvPr/>
        </p:nvSpPr>
        <p:spPr bwMode="auto">
          <a:xfrm>
            <a:off x="5674370" y="937107"/>
            <a:ext cx="711843" cy="306375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sp>
        <p:nvSpPr>
          <p:cNvPr id="60" name="모서리가 둥근 직사각형 63">
            <a:extLst>
              <a:ext uri="{FF2B5EF4-FFF2-40B4-BE49-F238E27FC236}">
                <a16:creationId xmlns:a16="http://schemas.microsoft.com/office/drawing/2014/main" id="{1EBF57F7-6A8C-0191-1A5B-3D3F2A4C003E}"/>
              </a:ext>
            </a:extLst>
          </p:cNvPr>
          <p:cNvSpPr/>
          <p:nvPr/>
        </p:nvSpPr>
        <p:spPr>
          <a:xfrm>
            <a:off x="3327530" y="929292"/>
            <a:ext cx="2285938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상품명을 입력하세요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67" name="모서리가 둥근 직사각형 63">
            <a:extLst>
              <a:ext uri="{FF2B5EF4-FFF2-40B4-BE49-F238E27FC236}">
                <a16:creationId xmlns:a16="http://schemas.microsoft.com/office/drawing/2014/main" id="{9068CC23-9098-10DD-F88A-E212A4B523AB}"/>
              </a:ext>
            </a:extLst>
          </p:cNvPr>
          <p:cNvSpPr/>
          <p:nvPr/>
        </p:nvSpPr>
        <p:spPr>
          <a:xfrm>
            <a:off x="1808209" y="930031"/>
            <a:ext cx="1459556" cy="316800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카테고리 전체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8" name="Chevron">
            <a:extLst>
              <a:ext uri="{FF2B5EF4-FFF2-40B4-BE49-F238E27FC236}">
                <a16:creationId xmlns:a16="http://schemas.microsoft.com/office/drawing/2014/main" id="{B0E9C2C0-61CE-F9AB-2559-335EA35EF89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056251" y="1072433"/>
            <a:ext cx="104535" cy="58940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E9C1A4F1-4500-89F4-9349-5E3D7CB79769}"/>
              </a:ext>
            </a:extLst>
          </p:cNvPr>
          <p:cNvSpPr/>
          <p:nvPr/>
        </p:nvSpPr>
        <p:spPr>
          <a:xfrm>
            <a:off x="1637413" y="97879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0E271D0F-4AF2-7E50-D187-56568D421D03}"/>
              </a:ext>
            </a:extLst>
          </p:cNvPr>
          <p:cNvSpPr/>
          <p:nvPr/>
        </p:nvSpPr>
        <p:spPr>
          <a:xfrm>
            <a:off x="2117152" y="5717225"/>
            <a:ext cx="6565211" cy="819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4D6769EE-4B90-5E6F-D562-88F26C5F76C9}"/>
              </a:ext>
            </a:extLst>
          </p:cNvPr>
          <p:cNvSpPr/>
          <p:nvPr/>
        </p:nvSpPr>
        <p:spPr>
          <a:xfrm>
            <a:off x="3146342" y="3125588"/>
            <a:ext cx="18227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매우만족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★ ★ ★ ★ ★</a:t>
            </a: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05369398-CE7C-85BD-BFAE-D7EE0F9968FB}"/>
              </a:ext>
            </a:extLst>
          </p:cNvPr>
          <p:cNvSpPr/>
          <p:nvPr/>
        </p:nvSpPr>
        <p:spPr>
          <a:xfrm>
            <a:off x="1717600" y="2913101"/>
            <a:ext cx="3527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+mn-ea"/>
              </a:rPr>
              <a:t>14.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123487C1-C69F-E4D6-EA6E-265430434DB9}"/>
              </a:ext>
            </a:extLst>
          </p:cNvPr>
          <p:cNvSpPr/>
          <p:nvPr/>
        </p:nvSpPr>
        <p:spPr>
          <a:xfrm>
            <a:off x="3144822" y="2920795"/>
            <a:ext cx="12314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[Top &gt;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기모 티셔츠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]</a:t>
            </a: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A8E96859-DDFE-82E7-B6B3-C1B1A5C4F37E}"/>
              </a:ext>
            </a:extLst>
          </p:cNvPr>
          <p:cNvSpPr/>
          <p:nvPr/>
        </p:nvSpPr>
        <p:spPr>
          <a:xfrm>
            <a:off x="3127124" y="3423860"/>
            <a:ext cx="4071783" cy="68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사진과 다르게 색감이 좋으며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입었을 때 스판 원단으로 불편함이 없어요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저에게 너무 잘 어울립니다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친절한 상담 빠른 배송 감사합니다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093E2F8E-4867-D7A6-7B48-428BABCBE7E0}"/>
              </a:ext>
            </a:extLst>
          </p:cNvPr>
          <p:cNvSpPr/>
          <p:nvPr/>
        </p:nvSpPr>
        <p:spPr>
          <a:xfrm>
            <a:off x="4260392" y="2914970"/>
            <a:ext cx="14863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Webplan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 2023-01-01 12:48</a:t>
            </a:r>
            <a:endParaRPr lang="ko-KR" altLang="en-US" sz="8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pic>
        <p:nvPicPr>
          <p:cNvPr id="84" name="그림 83">
            <a:extLst>
              <a:ext uri="{FF2B5EF4-FFF2-40B4-BE49-F238E27FC236}">
                <a16:creationId xmlns:a16="http://schemas.microsoft.com/office/drawing/2014/main" id="{55DE3818-9138-0228-18DD-D5E891410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95692" y="2902748"/>
            <a:ext cx="193664" cy="21600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F82131F6-14E4-B478-5267-D8350EBE3B23}"/>
              </a:ext>
            </a:extLst>
          </p:cNvPr>
          <p:cNvSpPr txBox="1"/>
          <p:nvPr/>
        </p:nvSpPr>
        <p:spPr>
          <a:xfrm>
            <a:off x="7786179" y="2909257"/>
            <a:ext cx="5176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 dirty="0">
                <a:latin typeface="+mn-ea"/>
              </a:rPr>
              <a:t>댓글 </a:t>
            </a:r>
            <a:r>
              <a:rPr lang="en-US" altLang="ko-KR" sz="900" dirty="0">
                <a:latin typeface="+mn-ea"/>
              </a:rPr>
              <a:t>1</a:t>
            </a:r>
            <a:endParaRPr lang="ko-KR" altLang="en-US" sz="900" dirty="0"/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783EDC56-0FD5-C3FA-83DE-DD1E4005F370}"/>
              </a:ext>
            </a:extLst>
          </p:cNvPr>
          <p:cNvGrpSpPr/>
          <p:nvPr/>
        </p:nvGrpSpPr>
        <p:grpSpPr>
          <a:xfrm>
            <a:off x="2108273" y="2989652"/>
            <a:ext cx="975013" cy="838506"/>
            <a:chOff x="2469932" y="3943754"/>
            <a:chExt cx="708502" cy="857287"/>
          </a:xfrm>
        </p:grpSpPr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B43F9ACD-9858-376A-06DE-0BA1B3949EF3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90" name="직사각형 89">
                <a:extLst>
                  <a:ext uri="{FF2B5EF4-FFF2-40B4-BE49-F238E27FC236}">
                    <a16:creationId xmlns:a16="http://schemas.microsoft.com/office/drawing/2014/main" id="{776B7DF8-680F-6878-E21F-C28594358D05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91" name="직선 연결선 90">
                <a:extLst>
                  <a:ext uri="{FF2B5EF4-FFF2-40B4-BE49-F238E27FC236}">
                    <a16:creationId xmlns:a16="http://schemas.microsoft.com/office/drawing/2014/main" id="{7EFC1F13-554D-5CAF-718B-C503DF2A53E0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직선 연결선 91">
                <a:extLst>
                  <a:ext uri="{FF2B5EF4-FFF2-40B4-BE49-F238E27FC236}">
                    <a16:creationId xmlns:a16="http://schemas.microsoft.com/office/drawing/2014/main" id="{28C93FE4-AC15-E6DF-B8E3-E106AC8D0AED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C60537B-C66D-009C-716B-9358955BD918}"/>
                </a:ext>
              </a:extLst>
            </p:cNvPr>
            <p:cNvSpPr txBox="1"/>
            <p:nvPr/>
          </p:nvSpPr>
          <p:spPr>
            <a:xfrm>
              <a:off x="2584856" y="4142918"/>
              <a:ext cx="475459" cy="566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{</a:t>
              </a:r>
              <a:r>
                <a:rPr kumimoji="0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이용자가</a:t>
              </a:r>
              <a:b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</a:br>
              <a:r>
                <a:rPr kumimoji="0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등록한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이미지</a:t>
              </a:r>
              <a:r>
                <a:rPr lang="en-US" altLang="ko-KR" sz="800" dirty="0">
                  <a:solidFill>
                    <a:prstClr val="white">
                      <a:lumMod val="6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}</a:t>
              </a:r>
              <a:endPara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86359223-2CFD-ADFC-5C70-6C223EE5E626}"/>
              </a:ext>
            </a:extLst>
          </p:cNvPr>
          <p:cNvSpPr/>
          <p:nvPr/>
        </p:nvSpPr>
        <p:spPr>
          <a:xfrm>
            <a:off x="2267756" y="5960138"/>
            <a:ext cx="6314747" cy="481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저희 쇼핑몰을 이용해 주셔서 감사합니다</a:t>
            </a:r>
            <a:r>
              <a:rPr lang="en-US" altLang="ko-KR" sz="900" dirty="0">
                <a:latin typeface="+mn-ea"/>
              </a:rPr>
              <a:t>. </a:t>
            </a:r>
            <a:r>
              <a:rPr lang="ko-KR" altLang="en-US" sz="900" dirty="0">
                <a:latin typeface="+mn-ea"/>
              </a:rPr>
              <a:t>옷의 색은 사진 촬영 환경 및 모니터의 기종에 따라 차이가 있을 수 있습니다</a:t>
            </a:r>
            <a:r>
              <a:rPr lang="en-US" altLang="ko-KR" sz="900" dirty="0">
                <a:latin typeface="+mn-ea"/>
              </a:rPr>
              <a:t>. </a:t>
            </a:r>
            <a:r>
              <a:rPr lang="ko-KR" altLang="en-US" sz="900" dirty="0">
                <a:latin typeface="+mn-ea"/>
              </a:rPr>
              <a:t>저희도 최대한 옷 색 그대로를 표현하기 위해 기준을 찾고 연구하고 있습니다</a:t>
            </a:r>
            <a:r>
              <a:rPr lang="en-US" altLang="ko-KR" sz="900" dirty="0">
                <a:latin typeface="+mn-ea"/>
              </a:rPr>
              <a:t>. </a:t>
            </a:r>
            <a:r>
              <a:rPr lang="ko-KR" altLang="en-US" sz="900" dirty="0">
                <a:latin typeface="+mn-ea"/>
              </a:rPr>
              <a:t>실물이 색감이 더 좋다니 다행입니다</a:t>
            </a:r>
            <a:r>
              <a:rPr lang="en-US" altLang="ko-KR" sz="900" dirty="0">
                <a:latin typeface="+mn-ea"/>
              </a:rPr>
              <a:t>.</a:t>
            </a:r>
            <a:r>
              <a:rPr lang="ko-KR" altLang="en-US" sz="900" dirty="0">
                <a:latin typeface="+mn-ea"/>
              </a:rPr>
              <a:t> </a:t>
            </a: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128382B2-9712-5F8F-4D4E-BC530E78CC2E}"/>
              </a:ext>
            </a:extLst>
          </p:cNvPr>
          <p:cNvSpPr/>
          <p:nvPr/>
        </p:nvSpPr>
        <p:spPr>
          <a:xfrm>
            <a:off x="2142001" y="5758179"/>
            <a:ext cx="19252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└ </a:t>
            </a:r>
            <a:r>
              <a:rPr lang="ko-KR" altLang="en-US" sz="8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라라마켓</a:t>
            </a:r>
            <a:r>
              <a:rPr lang="en-US" altLang="ko-KR" sz="8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2022-01-01 12:48</a:t>
            </a:r>
            <a:endParaRPr lang="ko-KR" altLang="en-US" sz="8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95" name="모서리가 둥근 직사각형 152">
            <a:extLst>
              <a:ext uri="{FF2B5EF4-FFF2-40B4-BE49-F238E27FC236}">
                <a16:creationId xmlns:a16="http://schemas.microsoft.com/office/drawing/2014/main" id="{39600208-EDDF-4DE1-2CBF-EAC073055052}"/>
              </a:ext>
            </a:extLst>
          </p:cNvPr>
          <p:cNvSpPr/>
          <p:nvPr/>
        </p:nvSpPr>
        <p:spPr>
          <a:xfrm>
            <a:off x="3680127" y="5797933"/>
            <a:ext cx="352799" cy="1562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삭제</a:t>
            </a: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AE323A9B-5460-244A-DBE0-686B02074B1B}"/>
              </a:ext>
            </a:extLst>
          </p:cNvPr>
          <p:cNvSpPr/>
          <p:nvPr/>
        </p:nvSpPr>
        <p:spPr>
          <a:xfrm>
            <a:off x="2112815" y="4595318"/>
            <a:ext cx="6569476" cy="10386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4A6DEB15-792B-C3BF-4A07-2A67A378DB08}"/>
              </a:ext>
            </a:extLst>
          </p:cNvPr>
          <p:cNvSpPr/>
          <p:nvPr/>
        </p:nvSpPr>
        <p:spPr>
          <a:xfrm>
            <a:off x="2294317" y="4667546"/>
            <a:ext cx="7425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>
                <a:latin typeface="+mn-ea"/>
              </a:rPr>
              <a:t>댓글 작성</a:t>
            </a:r>
            <a:endParaRPr lang="en-US" altLang="ko-KR" sz="1000" dirty="0">
              <a:latin typeface="+mn-ea"/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F844DC7C-59DF-0582-AC05-F22CBFD87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7455" y="4932666"/>
            <a:ext cx="5241002" cy="5615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최대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100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자까지 작성이 가능합니다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101" name="모서리가 둥근 직사각형 90">
            <a:extLst>
              <a:ext uri="{FF2B5EF4-FFF2-40B4-BE49-F238E27FC236}">
                <a16:creationId xmlns:a16="http://schemas.microsoft.com/office/drawing/2014/main" id="{4EB00832-D7E3-358D-B2E4-65D55487213B}"/>
              </a:ext>
            </a:extLst>
          </p:cNvPr>
          <p:cNvSpPr/>
          <p:nvPr/>
        </p:nvSpPr>
        <p:spPr>
          <a:xfrm>
            <a:off x="7636612" y="5151782"/>
            <a:ext cx="694539" cy="336023"/>
          </a:xfrm>
          <a:prstGeom prst="roundRect">
            <a:avLst>
              <a:gd name="adj" fmla="val 517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등록</a:t>
            </a: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9377189A-362C-4B21-E69A-A8BC69497C64}"/>
              </a:ext>
            </a:extLst>
          </p:cNvPr>
          <p:cNvSpPr/>
          <p:nvPr/>
        </p:nvSpPr>
        <p:spPr>
          <a:xfrm>
            <a:off x="7561884" y="4920950"/>
            <a:ext cx="7986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0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자 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100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자</a:t>
            </a:r>
          </a:p>
        </p:txBody>
      </p: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17426D3D-BA54-5F77-4B04-0A2BE715B6AC}"/>
              </a:ext>
            </a:extLst>
          </p:cNvPr>
          <p:cNvCxnSpPr>
            <a:cxnSpLocks/>
          </p:cNvCxnSpPr>
          <p:nvPr/>
        </p:nvCxnSpPr>
        <p:spPr>
          <a:xfrm>
            <a:off x="2115718" y="4421674"/>
            <a:ext cx="656664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BD482CA7-92A5-B8D7-E377-8F883BB7DA8E}"/>
              </a:ext>
            </a:extLst>
          </p:cNvPr>
          <p:cNvSpPr/>
          <p:nvPr/>
        </p:nvSpPr>
        <p:spPr>
          <a:xfrm>
            <a:off x="3122693" y="1740694"/>
            <a:ext cx="9858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{</a:t>
            </a:r>
            <a:r>
              <a: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만족도 표기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}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99D0DA7A-01E9-4B93-801E-63BC925923A8}"/>
              </a:ext>
            </a:extLst>
          </p:cNvPr>
          <p:cNvSpPr/>
          <p:nvPr/>
        </p:nvSpPr>
        <p:spPr>
          <a:xfrm>
            <a:off x="1717600" y="1558990"/>
            <a:ext cx="3527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+mn-ea"/>
              </a:rPr>
              <a:t>15.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88A50547-EA5F-E7AC-74B1-6702C140878B}"/>
              </a:ext>
            </a:extLst>
          </p:cNvPr>
          <p:cNvSpPr/>
          <p:nvPr/>
        </p:nvSpPr>
        <p:spPr>
          <a:xfrm>
            <a:off x="3121114" y="1555391"/>
            <a:ext cx="17908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[{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카테고리 명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}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&gt; {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상품명 표기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}]</a:t>
            </a:r>
            <a:endParaRPr lang="ko-KR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04A95AC8-7AB8-9FFB-D2C1-E8F10F2334E8}"/>
              </a:ext>
            </a:extLst>
          </p:cNvPr>
          <p:cNvSpPr/>
          <p:nvPr/>
        </p:nvSpPr>
        <p:spPr>
          <a:xfrm>
            <a:off x="3136618" y="2007790"/>
            <a:ext cx="1598515" cy="481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최대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줄 표기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최대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줄 표기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</a:t>
            </a:r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56A4D6B6-76B4-FEF2-5E93-F3A49FED1EB0}"/>
              </a:ext>
            </a:extLst>
          </p:cNvPr>
          <p:cNvSpPr/>
          <p:nvPr/>
        </p:nvSpPr>
        <p:spPr>
          <a:xfrm>
            <a:off x="4732747" y="1560748"/>
            <a:ext cx="12073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{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아이디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}  {</a:t>
            </a:r>
            <a:r>
              <a:rPr lang="ko-KR" altLang="en-US" sz="8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작성일시분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}</a:t>
            </a:r>
            <a:endParaRPr lang="ko-KR" altLang="en-US" sz="8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FEA8533F-50C4-F3A3-8B4D-189D304802B3}"/>
              </a:ext>
            </a:extLst>
          </p:cNvPr>
          <p:cNvCxnSpPr>
            <a:cxnSpLocks/>
          </p:cNvCxnSpPr>
          <p:nvPr/>
        </p:nvCxnSpPr>
        <p:spPr>
          <a:xfrm>
            <a:off x="1744266" y="2785804"/>
            <a:ext cx="705683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그림 112">
            <a:extLst>
              <a:ext uri="{FF2B5EF4-FFF2-40B4-BE49-F238E27FC236}">
                <a16:creationId xmlns:a16="http://schemas.microsoft.com/office/drawing/2014/main" id="{E0AD1536-3AA9-51AC-6EAD-6D884F3B7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1496" y="1553607"/>
            <a:ext cx="193664" cy="216000"/>
          </a:xfrm>
          <a:prstGeom prst="rect">
            <a:avLst/>
          </a:prstGeom>
        </p:spPr>
      </p:pic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F453DAE3-84D6-95A2-05E4-8FE1559CD6A8}"/>
              </a:ext>
            </a:extLst>
          </p:cNvPr>
          <p:cNvGrpSpPr/>
          <p:nvPr/>
        </p:nvGrpSpPr>
        <p:grpSpPr>
          <a:xfrm>
            <a:off x="2115718" y="1602854"/>
            <a:ext cx="975013" cy="838506"/>
            <a:chOff x="2469932" y="3943754"/>
            <a:chExt cx="708502" cy="857287"/>
          </a:xfrm>
        </p:grpSpPr>
        <p:grpSp>
          <p:nvGrpSpPr>
            <p:cNvPr id="115" name="그룹 114">
              <a:extLst>
                <a:ext uri="{FF2B5EF4-FFF2-40B4-BE49-F238E27FC236}">
                  <a16:creationId xmlns:a16="http://schemas.microsoft.com/office/drawing/2014/main" id="{3566E811-9BBA-BD48-80A6-946532C22146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117" name="직사각형 116">
                <a:extLst>
                  <a:ext uri="{FF2B5EF4-FFF2-40B4-BE49-F238E27FC236}">
                    <a16:creationId xmlns:a16="http://schemas.microsoft.com/office/drawing/2014/main" id="{79066AD5-A9BC-8A58-1A72-3632A419584A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118" name="직선 연결선 117">
                <a:extLst>
                  <a:ext uri="{FF2B5EF4-FFF2-40B4-BE49-F238E27FC236}">
                    <a16:creationId xmlns:a16="http://schemas.microsoft.com/office/drawing/2014/main" id="{5FBCD181-F2EF-A9EB-B63F-7182DCE03FAC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 118">
                <a:extLst>
                  <a:ext uri="{FF2B5EF4-FFF2-40B4-BE49-F238E27FC236}">
                    <a16:creationId xmlns:a16="http://schemas.microsoft.com/office/drawing/2014/main" id="{10D6FCDF-45B8-AE82-91BA-51538869AD44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6F7569C-80FB-106F-902A-E22C4BA86EEE}"/>
                </a:ext>
              </a:extLst>
            </p:cNvPr>
            <p:cNvSpPr txBox="1"/>
            <p:nvPr/>
          </p:nvSpPr>
          <p:spPr>
            <a:xfrm>
              <a:off x="2584856" y="4142918"/>
              <a:ext cx="475459" cy="566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{</a:t>
              </a:r>
              <a:r>
                <a:rPr kumimoji="0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이용자가</a:t>
              </a:r>
              <a:b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</a:br>
              <a:r>
                <a:rPr kumimoji="0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등록한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이미지</a:t>
              </a:r>
              <a:r>
                <a:rPr lang="en-US" altLang="ko-KR" sz="800" dirty="0">
                  <a:solidFill>
                    <a:prstClr val="white">
                      <a:lumMod val="6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}</a:t>
              </a:r>
              <a:endPara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90191D34-30EC-BB24-64C3-90FA5AA5D7F3}"/>
              </a:ext>
            </a:extLst>
          </p:cNvPr>
          <p:cNvSpPr txBox="1"/>
          <p:nvPr/>
        </p:nvSpPr>
        <p:spPr>
          <a:xfrm>
            <a:off x="7446636" y="1536323"/>
            <a:ext cx="8697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 dirty="0">
                <a:latin typeface="+mn-ea"/>
              </a:rPr>
              <a:t>댓글 </a:t>
            </a:r>
            <a:r>
              <a:rPr lang="en-US" altLang="ko-KR" sz="900" dirty="0">
                <a:latin typeface="+mn-ea"/>
              </a:rPr>
              <a:t>{</a:t>
            </a:r>
            <a:r>
              <a:rPr lang="ko-KR" altLang="en-US" sz="900" dirty="0" err="1">
                <a:latin typeface="+mn-ea"/>
              </a:rPr>
              <a:t>댓글수</a:t>
            </a:r>
            <a:r>
              <a:rPr lang="en-US" altLang="ko-KR" sz="900" dirty="0">
                <a:latin typeface="+mn-ea"/>
              </a:rPr>
              <a:t>}</a:t>
            </a:r>
            <a:endParaRPr lang="ko-KR" altLang="en-US" sz="900" dirty="0"/>
          </a:p>
        </p:txBody>
      </p:sp>
      <p:sp>
        <p:nvSpPr>
          <p:cNvPr id="122" name="타원 121">
            <a:extLst>
              <a:ext uri="{FF2B5EF4-FFF2-40B4-BE49-F238E27FC236}">
                <a16:creationId xmlns:a16="http://schemas.microsoft.com/office/drawing/2014/main" id="{02B2F160-636F-51D7-8E78-24DBA5D926D7}"/>
              </a:ext>
            </a:extLst>
          </p:cNvPr>
          <p:cNvSpPr/>
          <p:nvPr/>
        </p:nvSpPr>
        <p:spPr>
          <a:xfrm>
            <a:off x="1577638" y="158682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3" name="타원 122">
            <a:extLst>
              <a:ext uri="{FF2B5EF4-FFF2-40B4-BE49-F238E27FC236}">
                <a16:creationId xmlns:a16="http://schemas.microsoft.com/office/drawing/2014/main" id="{2A070419-5BA8-D4E2-C354-0C31E3BAC9A4}"/>
              </a:ext>
            </a:extLst>
          </p:cNvPr>
          <p:cNvSpPr/>
          <p:nvPr/>
        </p:nvSpPr>
        <p:spPr>
          <a:xfrm>
            <a:off x="1970798" y="452443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1F929031-4EF6-A48B-4F2F-757CC0598989}"/>
              </a:ext>
            </a:extLst>
          </p:cNvPr>
          <p:cNvSpPr/>
          <p:nvPr/>
        </p:nvSpPr>
        <p:spPr>
          <a:xfrm>
            <a:off x="3822241" y="6697830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latin typeface="+mn-ea"/>
              </a:rPr>
              <a:t>|</a:t>
            </a:r>
            <a:r>
              <a:rPr lang="ko-KR" altLang="en-US" sz="1000" dirty="0">
                <a:latin typeface="+mn-ea"/>
              </a:rPr>
              <a:t>처음</a:t>
            </a:r>
            <a:r>
              <a:rPr lang="en-US" altLang="ko-KR" sz="1000" dirty="0">
                <a:latin typeface="+mn-ea"/>
              </a:rPr>
              <a:t>|  &lt;</a:t>
            </a:r>
            <a:r>
              <a:rPr lang="ko-KR" altLang="en-US" sz="1000" dirty="0">
                <a:latin typeface="+mn-ea"/>
              </a:rPr>
              <a:t>이전</a:t>
            </a:r>
            <a:r>
              <a:rPr lang="en-US" altLang="ko-KR" sz="1000" dirty="0">
                <a:latin typeface="+mn-ea"/>
              </a:rPr>
              <a:t> | [1] [2] </a:t>
            </a:r>
            <a:r>
              <a:rPr lang="en-US" altLang="ko-KR" sz="1200" b="1" dirty="0">
                <a:latin typeface="+mn-ea"/>
              </a:rPr>
              <a:t>[3]</a:t>
            </a:r>
            <a:r>
              <a:rPr lang="en-US" altLang="ko-KR" sz="1000" dirty="0">
                <a:latin typeface="+mn-ea"/>
              </a:rPr>
              <a:t> [4] [5] | </a:t>
            </a:r>
            <a:r>
              <a:rPr lang="ko-KR" altLang="en-US" sz="1000" dirty="0">
                <a:latin typeface="+mn-ea"/>
              </a:rPr>
              <a:t>다음</a:t>
            </a:r>
            <a:r>
              <a:rPr lang="en-US" altLang="ko-KR" sz="1000" dirty="0">
                <a:latin typeface="+mn-ea"/>
              </a:rPr>
              <a:t>&gt;  |</a:t>
            </a:r>
            <a:r>
              <a:rPr lang="ko-KR" altLang="en-US" sz="1000" dirty="0">
                <a:latin typeface="+mn-ea"/>
              </a:rPr>
              <a:t>마지막</a:t>
            </a:r>
            <a:r>
              <a:rPr lang="en-US" altLang="ko-KR" sz="1000" dirty="0">
                <a:latin typeface="+mn-ea"/>
              </a:rPr>
              <a:t>|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27" name="모서리가 둥근 직사각형 152">
            <a:extLst>
              <a:ext uri="{FF2B5EF4-FFF2-40B4-BE49-F238E27FC236}">
                <a16:creationId xmlns:a16="http://schemas.microsoft.com/office/drawing/2014/main" id="{E91B36E7-8C8F-D3B0-30A8-08D0E8CF7AF2}"/>
              </a:ext>
            </a:extLst>
          </p:cNvPr>
          <p:cNvSpPr/>
          <p:nvPr/>
        </p:nvSpPr>
        <p:spPr>
          <a:xfrm>
            <a:off x="7990452" y="2476115"/>
            <a:ext cx="434045" cy="2225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삭제</a:t>
            </a:r>
          </a:p>
        </p:txBody>
      </p:sp>
      <p:sp>
        <p:nvSpPr>
          <p:cNvPr id="128" name="모서리가 둥근 직사각형 152">
            <a:extLst>
              <a:ext uri="{FF2B5EF4-FFF2-40B4-BE49-F238E27FC236}">
                <a16:creationId xmlns:a16="http://schemas.microsoft.com/office/drawing/2014/main" id="{39BDFE85-CE82-B1B5-834D-B3670BA9673A}"/>
              </a:ext>
            </a:extLst>
          </p:cNvPr>
          <p:cNvSpPr/>
          <p:nvPr/>
        </p:nvSpPr>
        <p:spPr>
          <a:xfrm>
            <a:off x="7990452" y="4146411"/>
            <a:ext cx="434045" cy="2225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삭제</a:t>
            </a:r>
          </a:p>
        </p:txBody>
      </p:sp>
      <p:grpSp>
        <p:nvGrpSpPr>
          <p:cNvPr id="2" name="Google Shape;1067;p27">
            <a:extLst>
              <a:ext uri="{FF2B5EF4-FFF2-40B4-BE49-F238E27FC236}">
                <a16:creationId xmlns:a16="http://schemas.microsoft.com/office/drawing/2014/main" id="{167DCA7A-08EF-9ED3-F000-051024C1E91B}"/>
              </a:ext>
            </a:extLst>
          </p:cNvPr>
          <p:cNvGrpSpPr/>
          <p:nvPr/>
        </p:nvGrpSpPr>
        <p:grpSpPr>
          <a:xfrm>
            <a:off x="1612113" y="6441167"/>
            <a:ext cx="7321139" cy="216000"/>
            <a:chOff x="454585" y="453468"/>
            <a:chExt cx="8868441" cy="502040"/>
          </a:xfrm>
        </p:grpSpPr>
        <p:sp>
          <p:nvSpPr>
            <p:cNvPr id="3" name="Google Shape;1068;p27">
              <a:extLst>
                <a:ext uri="{FF2B5EF4-FFF2-40B4-BE49-F238E27FC236}">
                  <a16:creationId xmlns:a16="http://schemas.microsoft.com/office/drawing/2014/main" id="{EB395AEE-F3E0-D6BB-BD04-0D2578408D14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12" name="Google Shape;1069;p27">
              <a:extLst>
                <a:ext uri="{FF2B5EF4-FFF2-40B4-BE49-F238E27FC236}">
                  <a16:creationId xmlns:a16="http://schemas.microsoft.com/office/drawing/2014/main" id="{9188DEA7-06E8-C757-B362-24F04AD4069C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A0EF801-42DF-8A88-D0B1-8620958C7C3D}"/>
              </a:ext>
            </a:extLst>
          </p:cNvPr>
          <p:cNvSpPr/>
          <p:nvPr/>
        </p:nvSpPr>
        <p:spPr>
          <a:xfrm>
            <a:off x="91268" y="1963494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0864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8030CC8A-10B0-0602-9096-49F24EE7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P-BE-BM-65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8A7A1172-721C-EF3D-7F3B-075B92C078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 err="1"/>
              <a:t>자주묻는</a:t>
            </a:r>
            <a:r>
              <a:rPr lang="ko-KR" altLang="en-US" dirty="0"/>
              <a:t> 질문</a:t>
            </a:r>
            <a:r>
              <a:rPr lang="en-US" altLang="ko-KR" dirty="0"/>
              <a:t>] </a:t>
            </a:r>
            <a:r>
              <a:rPr lang="ko-KR" altLang="en-US" dirty="0" err="1"/>
              <a:t>자주묻는</a:t>
            </a:r>
            <a:r>
              <a:rPr lang="ko-KR" altLang="en-US" dirty="0"/>
              <a:t> 질문 목록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707391"/>
              </p:ext>
            </p:extLst>
          </p:nvPr>
        </p:nvGraphicFramePr>
        <p:xfrm>
          <a:off x="9016139" y="243857"/>
          <a:ext cx="2508867" cy="695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자주찾는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검색어 설정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자주찾는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검색어 등록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 팝업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내용은 이용자 화면 자주하는 질문의 검색 바 아래에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검색어 목록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- 5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이상 스크롤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검색어가 없는 경우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(Empty)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검색어가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문구 출력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자주묻는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질문 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370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질문등록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질문 등록화면으로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906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</a:rPr>
                        <a:t>검색범위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</a:rPr>
                        <a:t>: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</a:rPr>
                        <a:t>질문 제목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</a:rPr>
                        <a:t>, 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</a:rPr>
                        <a:t>내용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검색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버튼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 검색어 입력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검색 결과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 검색어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미입력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Alert 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검색어를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142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질문유형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자주묻는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질문 질문유형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질문유형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클릭한 질문유형에 등록된 질문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[2.4]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목록에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게시판 구분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자주묻는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질문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에서 등록된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구분값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호출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451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노출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단위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페이징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열림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닫힘 기능 제공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질문 수정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Confirm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삭제하시겠습니까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확인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 삭제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Alert(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글이 삭제 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.) 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&gt; Alert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576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026026A6-CB0B-65F3-3E44-1FD56E3C1585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3F900C-275D-A12C-E28E-CB003E6F0803}"/>
                </a:ext>
              </a:extLst>
            </p:cNvPr>
            <p:cNvSpPr txBox="1"/>
            <p:nvPr/>
          </p:nvSpPr>
          <p:spPr>
            <a:xfrm>
              <a:off x="1565686" y="332656"/>
              <a:ext cx="15327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 err="1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자주묻는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 질문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F6016C-8399-9ABC-7BA6-6304F43C3B1A}"/>
                </a:ext>
              </a:extLst>
            </p:cNvPr>
            <p:cNvSpPr txBox="1"/>
            <p:nvPr/>
          </p:nvSpPr>
          <p:spPr>
            <a:xfrm>
              <a:off x="1565686" y="479698"/>
              <a:ext cx="1447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 err="1"/>
                <a:t>자주묻는</a:t>
              </a:r>
              <a:r>
                <a:rPr lang="ko-KR" altLang="en-US" dirty="0"/>
                <a:t> 질문 목록</a:t>
              </a: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D9ACEC74-1467-36ED-846E-6C1E6DBEDB0A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53EF764E-DEFC-865C-F211-AE445FED9965}"/>
              </a:ext>
            </a:extLst>
          </p:cNvPr>
          <p:cNvSpPr/>
          <p:nvPr/>
        </p:nvSpPr>
        <p:spPr>
          <a:xfrm>
            <a:off x="1655169" y="3745476"/>
            <a:ext cx="51896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 err="1">
                <a:latin typeface="+mn-ea"/>
              </a:rPr>
              <a:t>자주묻는</a:t>
            </a:r>
            <a:r>
              <a:rPr lang="ko-KR" altLang="en-US" sz="900" b="1" dirty="0">
                <a:latin typeface="+mn-ea"/>
              </a:rPr>
              <a:t> 질문 </a:t>
            </a:r>
            <a:r>
              <a:rPr lang="en-US" altLang="ko-KR" sz="900" b="1" dirty="0">
                <a:latin typeface="+mn-ea"/>
              </a:rPr>
              <a:t>BEST  </a:t>
            </a:r>
            <a:r>
              <a:rPr lang="en-US" altLang="ko-KR" sz="900" dirty="0">
                <a:latin typeface="+mn-ea"/>
              </a:rPr>
              <a:t>| </a:t>
            </a:r>
            <a:r>
              <a:rPr lang="en-US" altLang="ko-KR" sz="900" b="1" dirty="0">
                <a:latin typeface="+mn-ea"/>
              </a:rPr>
              <a:t> </a:t>
            </a:r>
            <a:r>
              <a:rPr lang="ko-KR" altLang="en-US" sz="900" dirty="0">
                <a:latin typeface="+mn-ea"/>
              </a:rPr>
              <a:t>배송관련  </a:t>
            </a:r>
            <a:r>
              <a:rPr lang="en-US" altLang="ko-KR" sz="900" dirty="0">
                <a:latin typeface="+mn-ea"/>
              </a:rPr>
              <a:t>|  </a:t>
            </a:r>
            <a:r>
              <a:rPr lang="ko-KR" altLang="en-US" sz="900" dirty="0">
                <a:latin typeface="+mn-ea"/>
              </a:rPr>
              <a:t>상품구매</a:t>
            </a:r>
            <a:r>
              <a:rPr lang="en-US" altLang="ko-KR" sz="900" dirty="0">
                <a:latin typeface="+mn-ea"/>
              </a:rPr>
              <a:t>/</a:t>
            </a:r>
            <a:r>
              <a:rPr lang="ko-KR" altLang="en-US" sz="900" dirty="0">
                <a:latin typeface="+mn-ea"/>
              </a:rPr>
              <a:t>주문절차 및 취소  </a:t>
            </a:r>
            <a:r>
              <a:rPr lang="en-US" altLang="ko-KR" sz="900" dirty="0">
                <a:latin typeface="+mn-ea"/>
              </a:rPr>
              <a:t>|  </a:t>
            </a:r>
            <a:r>
              <a:rPr lang="ko-KR" altLang="en-US" sz="900" dirty="0">
                <a:latin typeface="+mn-ea"/>
              </a:rPr>
              <a:t>상품 판매방법</a:t>
            </a:r>
          </a:p>
        </p:txBody>
      </p:sp>
      <p:graphicFrame>
        <p:nvGraphicFramePr>
          <p:cNvPr id="46" name="표 45">
            <a:extLst>
              <a:ext uri="{FF2B5EF4-FFF2-40B4-BE49-F238E27FC236}">
                <a16:creationId xmlns:a16="http://schemas.microsoft.com/office/drawing/2014/main" id="{196DE5CE-AB28-958C-1ACB-55C0313871CA}"/>
              </a:ext>
            </a:extLst>
          </p:cNvPr>
          <p:cNvGraphicFramePr>
            <a:graphicFrameLocks noGrp="1"/>
          </p:cNvGraphicFramePr>
          <p:nvPr/>
        </p:nvGraphicFramePr>
        <p:xfrm>
          <a:off x="1658584" y="4124798"/>
          <a:ext cx="7161863" cy="2428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1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72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</a:rPr>
                        <a:t>1.</a:t>
                      </a: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</a:rPr>
                        <a:t> Q 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</a:rPr>
                        <a:t>관리자에서 등록한 자주하는 질문 제목 표기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</a:rPr>
                        <a:t>}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4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</a:rPr>
                        <a:t>   A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</a:rPr>
                        <a:t>관리자에서 등록한 자주하는 질문 내용 표기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}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6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</a:rPr>
                        <a:t>2. Q  </a:t>
                      </a:r>
                      <a:r>
                        <a:rPr lang="ko-KR" altLang="en-US" sz="1000" dirty="0" err="1">
                          <a:latin typeface="맑은 고딕" panose="020B0503020000020004" pitchFamily="50" charset="-127"/>
                        </a:rPr>
                        <a:t>모바일에서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</a:rPr>
                        <a:t> 결제를 하면</a:t>
                      </a:r>
                      <a:r>
                        <a:rPr lang="en-US" altLang="ko-KR" sz="1000" dirty="0">
                          <a:latin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000" baseline="0" dirty="0">
                          <a:latin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aseline="0" dirty="0"/>
                        <a:t>상품 주문이 되었다고 했는데</a:t>
                      </a:r>
                      <a:r>
                        <a:rPr lang="en-US" altLang="ko-KR" sz="1000" baseline="0" dirty="0"/>
                        <a:t>... </a:t>
                      </a:r>
                      <a:endParaRPr lang="ko-KR" altLang="en-US" sz="10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</a:rPr>
                        <a:t>3. Q  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</a:rPr>
                        <a:t>오픈 숍에서 구매를 했는데요</a:t>
                      </a:r>
                      <a:r>
                        <a:rPr lang="en-US" altLang="ko-KR" sz="1000" dirty="0">
                          <a:latin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</a:rPr>
                        <a:t>입금은 어떻게 하면 되나</a:t>
                      </a:r>
                      <a:r>
                        <a:rPr lang="en-US" altLang="ko-KR" sz="1000" dirty="0">
                          <a:latin typeface="맑은 고딕" panose="020B0503020000020004" pitchFamily="50" charset="-127"/>
                        </a:rPr>
                        <a:t>...</a:t>
                      </a:r>
                      <a:endParaRPr lang="ko-KR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" name="모서리가 둥근 직사각형 33">
            <a:extLst>
              <a:ext uri="{FF2B5EF4-FFF2-40B4-BE49-F238E27FC236}">
                <a16:creationId xmlns:a16="http://schemas.microsoft.com/office/drawing/2014/main" id="{19C9EEE2-0F5D-8F68-2206-D560B46614AA}"/>
              </a:ext>
            </a:extLst>
          </p:cNvPr>
          <p:cNvSpPr/>
          <p:nvPr/>
        </p:nvSpPr>
        <p:spPr>
          <a:xfrm>
            <a:off x="7700880" y="5595615"/>
            <a:ext cx="473325" cy="218994"/>
          </a:xfrm>
          <a:prstGeom prst="roundRect">
            <a:avLst>
              <a:gd name="adj" fmla="val 1222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900" dirty="0">
                <a:latin typeface="+mn-ea"/>
              </a:rPr>
              <a:t>수정</a:t>
            </a:r>
          </a:p>
        </p:txBody>
      </p:sp>
      <p:sp>
        <p:nvSpPr>
          <p:cNvPr id="57" name="모서리가 둥근 직사각형 34">
            <a:extLst>
              <a:ext uri="{FF2B5EF4-FFF2-40B4-BE49-F238E27FC236}">
                <a16:creationId xmlns:a16="http://schemas.microsoft.com/office/drawing/2014/main" id="{5DF99FCA-36F3-2151-40D3-717BD1D08539}"/>
              </a:ext>
            </a:extLst>
          </p:cNvPr>
          <p:cNvSpPr/>
          <p:nvPr/>
        </p:nvSpPr>
        <p:spPr>
          <a:xfrm>
            <a:off x="8202481" y="5595615"/>
            <a:ext cx="473325" cy="218994"/>
          </a:xfrm>
          <a:prstGeom prst="roundRect">
            <a:avLst>
              <a:gd name="adj" fmla="val 12223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900">
                <a:solidFill>
                  <a:schemeClr val="tx1"/>
                </a:solidFill>
                <a:latin typeface="+mn-ea"/>
              </a:rPr>
              <a:t>삭제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1324EE5-E04F-3664-1D0B-823DD592FD1B}"/>
              </a:ext>
            </a:extLst>
          </p:cNvPr>
          <p:cNvSpPr/>
          <p:nvPr/>
        </p:nvSpPr>
        <p:spPr>
          <a:xfrm>
            <a:off x="3740399" y="6807592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처음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  &lt;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이전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| [1] [2]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[3]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[4] [5] |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다음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&gt;  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마지막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0510618-6DCA-CF79-A938-732425A97D95}"/>
              </a:ext>
            </a:extLst>
          </p:cNvPr>
          <p:cNvSpPr/>
          <p:nvPr/>
        </p:nvSpPr>
        <p:spPr bwMode="auto">
          <a:xfrm>
            <a:off x="1658584" y="3134062"/>
            <a:ext cx="7172996" cy="446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228BD097-BC3F-45E3-D825-075B83C0A3A6}"/>
              </a:ext>
            </a:extLst>
          </p:cNvPr>
          <p:cNvSpPr/>
          <p:nvPr/>
        </p:nvSpPr>
        <p:spPr bwMode="auto">
          <a:xfrm>
            <a:off x="4147526" y="3202235"/>
            <a:ext cx="711843" cy="306375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sp>
        <p:nvSpPr>
          <p:cNvPr id="15" name="모서리가 둥근 직사각형 63">
            <a:extLst>
              <a:ext uri="{FF2B5EF4-FFF2-40B4-BE49-F238E27FC236}">
                <a16:creationId xmlns:a16="http://schemas.microsoft.com/office/drawing/2014/main" id="{76745966-93ED-A671-6AA3-54C70493D383}"/>
              </a:ext>
            </a:extLst>
          </p:cNvPr>
          <p:cNvSpPr/>
          <p:nvPr/>
        </p:nvSpPr>
        <p:spPr>
          <a:xfrm>
            <a:off x="1800686" y="3185542"/>
            <a:ext cx="2285938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검색어를 입력하세요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95BF65E9-6509-74EB-5071-0A08DBCE503A}"/>
              </a:ext>
            </a:extLst>
          </p:cNvPr>
          <p:cNvSpPr/>
          <p:nvPr/>
        </p:nvSpPr>
        <p:spPr bwMode="auto">
          <a:xfrm>
            <a:off x="7899659" y="2765405"/>
            <a:ext cx="790751" cy="306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질문등록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FC88E2-5C0F-400A-CCC9-936ED0370DA6}"/>
              </a:ext>
            </a:extLst>
          </p:cNvPr>
          <p:cNvSpPr txBox="1"/>
          <p:nvPr/>
        </p:nvSpPr>
        <p:spPr>
          <a:xfrm>
            <a:off x="1610076" y="900455"/>
            <a:ext cx="1770678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자주 찾는 검색어 설정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CC5BC4-E42F-0F34-D5D0-51BC92B8E3D4}"/>
              </a:ext>
            </a:extLst>
          </p:cNvPr>
          <p:cNvSpPr txBox="1"/>
          <p:nvPr/>
        </p:nvSpPr>
        <p:spPr>
          <a:xfrm>
            <a:off x="1610076" y="2743658"/>
            <a:ext cx="1560042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 err="1"/>
              <a:t>자주묻는</a:t>
            </a:r>
            <a:r>
              <a:rPr lang="ko-KR" altLang="en-US" sz="1300" b="0" dirty="0"/>
              <a:t> 질문 목록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0E1D25DD-03FA-1A55-B013-DB53ECDBEA86}"/>
              </a:ext>
            </a:extLst>
          </p:cNvPr>
          <p:cNvSpPr/>
          <p:nvPr/>
        </p:nvSpPr>
        <p:spPr bwMode="auto">
          <a:xfrm>
            <a:off x="1629570" y="1287650"/>
            <a:ext cx="7172996" cy="1064933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07A254B9-D0E9-DEC3-8D3C-71D91B350B41}"/>
              </a:ext>
            </a:extLst>
          </p:cNvPr>
          <p:cNvSpPr/>
          <p:nvPr/>
        </p:nvSpPr>
        <p:spPr>
          <a:xfrm>
            <a:off x="1655169" y="1308113"/>
            <a:ext cx="1162498" cy="896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1. 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배송일</a:t>
            </a:r>
            <a:endParaRPr lang="en-US" altLang="ko-KR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2. 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환불</a:t>
            </a:r>
            <a:endParaRPr lang="en-US" altLang="ko-KR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3. 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포인트 사용</a:t>
            </a:r>
            <a:endParaRPr lang="en-US" altLang="ko-KR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4. </a:t>
            </a:r>
            <a:r>
              <a:rPr lang="ko-KR" altLang="en-US" sz="900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오픈숍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상품등록</a:t>
            </a:r>
            <a:endParaRPr lang="en-US" altLang="ko-KR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6D9AF258-327F-E84B-4F9D-B160CA497034}"/>
              </a:ext>
            </a:extLst>
          </p:cNvPr>
          <p:cNvSpPr/>
          <p:nvPr/>
        </p:nvSpPr>
        <p:spPr bwMode="auto">
          <a:xfrm>
            <a:off x="7899659" y="909333"/>
            <a:ext cx="790751" cy="306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>
                <a:solidFill>
                  <a:schemeClr val="bg1"/>
                </a:solidFill>
                <a:latin typeface="+mn-ea"/>
              </a:rPr>
              <a:t>등록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58" name="모서리가 둥근 직사각형 30">
            <a:extLst>
              <a:ext uri="{FF2B5EF4-FFF2-40B4-BE49-F238E27FC236}">
                <a16:creationId xmlns:a16="http://schemas.microsoft.com/office/drawing/2014/main" id="{EF5F104A-C146-A555-B5F4-B2A8F6CAAA50}"/>
              </a:ext>
            </a:extLst>
          </p:cNvPr>
          <p:cNvSpPr/>
          <p:nvPr/>
        </p:nvSpPr>
        <p:spPr>
          <a:xfrm>
            <a:off x="8685579" y="1590469"/>
            <a:ext cx="45719" cy="576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ko-KR" altLang="en-US" sz="900" b="0" i="0" u="none" strike="noStrike" kern="1200" dirty="0">
              <a:solidFill>
                <a:schemeClr val="tx1"/>
              </a:solidFill>
              <a:effectLst/>
              <a:latin typeface="맑은 고딕"/>
              <a:ea typeface="+mn-ea"/>
              <a:cs typeface="+mn-cs"/>
            </a:endParaRPr>
          </a:p>
        </p:txBody>
      </p:sp>
      <p:pic>
        <p:nvPicPr>
          <p:cNvPr id="62" name="그림 61">
            <a:extLst>
              <a:ext uri="{FF2B5EF4-FFF2-40B4-BE49-F238E27FC236}">
                <a16:creationId xmlns:a16="http://schemas.microsoft.com/office/drawing/2014/main" id="{894AE39F-8D45-7358-4A7D-834671138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37333" y="4199611"/>
            <a:ext cx="193664" cy="216000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433DDB25-4DBC-B23A-2CBC-ECFE1A8C3E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7333" y="5952580"/>
            <a:ext cx="193664" cy="216000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61F8648D-EF9B-E0AA-12A3-41359CC09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7333" y="6281079"/>
            <a:ext cx="193664" cy="216000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0097D457-8293-B3FE-F5DF-C79C5B6C1341}"/>
              </a:ext>
            </a:extLst>
          </p:cNvPr>
          <p:cNvSpPr/>
          <p:nvPr/>
        </p:nvSpPr>
        <p:spPr>
          <a:xfrm>
            <a:off x="1474463" y="93029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E416BCCF-BC7F-19B6-3C69-D3B047C3091D}"/>
              </a:ext>
            </a:extLst>
          </p:cNvPr>
          <p:cNvSpPr/>
          <p:nvPr/>
        </p:nvSpPr>
        <p:spPr>
          <a:xfrm>
            <a:off x="1442658" y="279607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BAEFD89-7F75-C906-7C9C-FDE45D8B2C48}"/>
              </a:ext>
            </a:extLst>
          </p:cNvPr>
          <p:cNvSpPr/>
          <p:nvPr/>
        </p:nvSpPr>
        <p:spPr>
          <a:xfrm>
            <a:off x="7714473" y="280247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C751A647-7793-160D-E9D0-41A73009645D}"/>
              </a:ext>
            </a:extLst>
          </p:cNvPr>
          <p:cNvSpPr/>
          <p:nvPr/>
        </p:nvSpPr>
        <p:spPr>
          <a:xfrm>
            <a:off x="1610076" y="325730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68D8B889-BF1A-64E7-238B-2936A1D73C93}"/>
              </a:ext>
            </a:extLst>
          </p:cNvPr>
          <p:cNvSpPr/>
          <p:nvPr/>
        </p:nvSpPr>
        <p:spPr>
          <a:xfrm>
            <a:off x="1474463" y="376654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67654A9-18F6-DBEA-EA7E-EEFCEF5C623F}"/>
              </a:ext>
            </a:extLst>
          </p:cNvPr>
          <p:cNvSpPr/>
          <p:nvPr/>
        </p:nvSpPr>
        <p:spPr>
          <a:xfrm>
            <a:off x="1468805" y="411856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9" name="Google Shape;1067;p27">
            <a:extLst>
              <a:ext uri="{FF2B5EF4-FFF2-40B4-BE49-F238E27FC236}">
                <a16:creationId xmlns:a16="http://schemas.microsoft.com/office/drawing/2014/main" id="{1695C6D3-4FEF-BE2F-FA85-98701B98EE0A}"/>
              </a:ext>
            </a:extLst>
          </p:cNvPr>
          <p:cNvGrpSpPr/>
          <p:nvPr/>
        </p:nvGrpSpPr>
        <p:grpSpPr>
          <a:xfrm>
            <a:off x="1612113" y="6441167"/>
            <a:ext cx="7321139" cy="216000"/>
            <a:chOff x="454585" y="453468"/>
            <a:chExt cx="8868441" cy="502040"/>
          </a:xfrm>
        </p:grpSpPr>
        <p:sp>
          <p:nvSpPr>
            <p:cNvPr id="20" name="Google Shape;1068;p27">
              <a:extLst>
                <a:ext uri="{FF2B5EF4-FFF2-40B4-BE49-F238E27FC236}">
                  <a16:creationId xmlns:a16="http://schemas.microsoft.com/office/drawing/2014/main" id="{69DFA4CA-513F-F0B5-FA60-BD56AB83F046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22" name="Google Shape;1069;p27">
              <a:extLst>
                <a:ext uri="{FF2B5EF4-FFF2-40B4-BE49-F238E27FC236}">
                  <a16:creationId xmlns:a16="http://schemas.microsoft.com/office/drawing/2014/main" id="{4C20B6B2-A59E-F7C8-D093-662A25F47179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0D1DF13-A6CE-839F-CB45-27EC2B6EFC63}"/>
              </a:ext>
            </a:extLst>
          </p:cNvPr>
          <p:cNvSpPr/>
          <p:nvPr/>
        </p:nvSpPr>
        <p:spPr>
          <a:xfrm>
            <a:off x="91268" y="2185430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476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B430EBB-FC82-0862-BF16-0008C37AB2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" y="256203"/>
            <a:ext cx="9004585" cy="6916954"/>
          </a:xfrm>
          <a:prstGeom prst="rect">
            <a:avLst/>
          </a:prstGeom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B8366E5F-2595-5115-E382-8A63673A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P-BE-BM-70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906E56B4-539D-00D4-8269-E2357B5959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/>
              <a:t>자주하는 질문 </a:t>
            </a:r>
            <a:r>
              <a:rPr lang="en-US" altLang="ko-KR" dirty="0"/>
              <a:t>&gt; </a:t>
            </a:r>
            <a:r>
              <a:rPr lang="ko-KR" altLang="en-US" dirty="0"/>
              <a:t>답변 등록</a:t>
            </a:r>
            <a:r>
              <a:rPr lang="en-US" altLang="ko-KR" dirty="0"/>
              <a:t>(</a:t>
            </a:r>
            <a:r>
              <a:rPr lang="ko-KR" altLang="en-US" dirty="0"/>
              <a:t>수정</a:t>
            </a:r>
            <a:r>
              <a:rPr lang="en-US" altLang="ko-KR" dirty="0"/>
              <a:t>) </a:t>
            </a:r>
            <a:r>
              <a:rPr lang="ko-KR" altLang="en-US" dirty="0"/>
              <a:t>팝업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57382"/>
              </p:ext>
            </p:extLst>
          </p:nvPr>
        </p:nvGraphicFramePr>
        <p:xfrm>
          <a:off x="9016139" y="234979"/>
          <a:ext cx="2508867" cy="6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자주찾는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검색어 등록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 팝업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등록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항목추가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이하 생성된 경우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[1.3]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목록에 항목 추가 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이상 생성된 경우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생성수는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입니다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선택삭제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[1.3]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목록 선택 후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진행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Toast 3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초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검색어가 삭제되었습니다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[1.3]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목록이 선택되지 않은 경우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Alert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삭제할 검색어를 선택해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913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검색어 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이상 입력되지 않음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URL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연결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URL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화면에서 검색어 입력 후 검색 결과의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URL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복사하여 등록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71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Validation Check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검색어가 등록되지 않은 필드가 있는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검색어를 입력하는 않은 항목이 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검색어를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연결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URL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을 입력하지 않은 필드가 있는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연결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URL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를 입력하는 않은 항목이 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연결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URL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를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Validation Check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등록이 완료되었습니다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Alert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팝업 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657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 버튼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닫기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팝업 닫힘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내용 저장되지 않음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1044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AE97EBBC-CADE-B520-4652-9C3197F67951}"/>
              </a:ext>
            </a:extLst>
          </p:cNvPr>
          <p:cNvSpPr/>
          <p:nvPr/>
        </p:nvSpPr>
        <p:spPr>
          <a:xfrm>
            <a:off x="1445553" y="1166442"/>
            <a:ext cx="6198120" cy="37517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524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Close Button">
            <a:extLst>
              <a:ext uri="{FF2B5EF4-FFF2-40B4-BE49-F238E27FC236}">
                <a16:creationId xmlns:a16="http://schemas.microsoft.com/office/drawing/2014/main" id="{E37F8B9E-2D6D-FA9E-774D-DECA72DD8BE2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 flipV="1">
            <a:off x="7121179" y="1368677"/>
            <a:ext cx="187093" cy="196092"/>
          </a:xfrm>
          <a:custGeom>
            <a:avLst/>
            <a:gdLst>
              <a:gd name="T0" fmla="*/ 254 w 254"/>
              <a:gd name="T1" fmla="*/ 0 h 254"/>
              <a:gd name="T2" fmla="*/ 0 w 254"/>
              <a:gd name="T3" fmla="*/ 254 h 254"/>
              <a:gd name="T4" fmla="*/ 0 w 254"/>
              <a:gd name="T5" fmla="*/ 0 h 254"/>
              <a:gd name="T6" fmla="*/ 254 w 254"/>
              <a:gd name="T7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" h="254">
                <a:moveTo>
                  <a:pt x="254" y="0"/>
                </a:moveTo>
                <a:lnTo>
                  <a:pt x="0" y="254"/>
                </a:lnTo>
                <a:moveTo>
                  <a:pt x="0" y="0"/>
                </a:moveTo>
                <a:lnTo>
                  <a:pt x="254" y="254"/>
                </a:lnTo>
              </a:path>
            </a:pathLst>
          </a:custGeom>
          <a:noFill/>
          <a:ln w="9525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C1EF0-90BD-ABFB-393E-C92EF97B803D}"/>
              </a:ext>
            </a:extLst>
          </p:cNvPr>
          <p:cNvSpPr txBox="1"/>
          <p:nvPr/>
        </p:nvSpPr>
        <p:spPr>
          <a:xfrm>
            <a:off x="1613447" y="1338930"/>
            <a:ext cx="33744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0" dirty="0"/>
              <a:t>자주 찾는 검색어 등록</a:t>
            </a:r>
            <a:r>
              <a:rPr lang="en-US" altLang="ko-KR" sz="1400" b="0" dirty="0"/>
              <a:t>/</a:t>
            </a:r>
            <a:r>
              <a:rPr lang="ko-KR" altLang="en-US" sz="1400" b="0" dirty="0"/>
              <a:t>수정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19A2CD5C-B6FD-4DC2-8773-B74B43426B7C}"/>
              </a:ext>
            </a:extLst>
          </p:cNvPr>
          <p:cNvCxnSpPr>
            <a:cxnSpLocks/>
          </p:cNvCxnSpPr>
          <p:nvPr/>
        </p:nvCxnSpPr>
        <p:spPr>
          <a:xfrm>
            <a:off x="1586613" y="1682899"/>
            <a:ext cx="58528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모서리가 둥근 직사각형 151">
            <a:extLst>
              <a:ext uri="{FF2B5EF4-FFF2-40B4-BE49-F238E27FC236}">
                <a16:creationId xmlns:a16="http://schemas.microsoft.com/office/drawing/2014/main" id="{55F6AA32-ED86-33D4-A0AE-510D3009F29B}"/>
              </a:ext>
            </a:extLst>
          </p:cNvPr>
          <p:cNvSpPr/>
          <p:nvPr/>
        </p:nvSpPr>
        <p:spPr>
          <a:xfrm>
            <a:off x="3250396" y="4308562"/>
            <a:ext cx="1286223" cy="35605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등록</a:t>
            </a:r>
          </a:p>
        </p:txBody>
      </p:sp>
      <p:sp>
        <p:nvSpPr>
          <p:cNvPr id="19" name="모서리가 둥근 직사각형 152">
            <a:extLst>
              <a:ext uri="{FF2B5EF4-FFF2-40B4-BE49-F238E27FC236}">
                <a16:creationId xmlns:a16="http://schemas.microsoft.com/office/drawing/2014/main" id="{68E99D9F-0C0F-9A2E-8D66-C34CB8D9F862}"/>
              </a:ext>
            </a:extLst>
          </p:cNvPr>
          <p:cNvSpPr/>
          <p:nvPr/>
        </p:nvSpPr>
        <p:spPr>
          <a:xfrm>
            <a:off x="4691825" y="4300933"/>
            <a:ext cx="1286223" cy="3560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0A36336A-BD4D-79DB-C16A-39D630D43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37" y="2646084"/>
            <a:ext cx="144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FDF260A8-5B75-4070-ABC5-CE1BE0D8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37" y="3063858"/>
            <a:ext cx="144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F688D0A1-2473-F5CD-C155-E8FE6C2AD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37" y="3430294"/>
            <a:ext cx="144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모서리가 둥근 직사각형 63">
            <a:extLst>
              <a:ext uri="{FF2B5EF4-FFF2-40B4-BE49-F238E27FC236}">
                <a16:creationId xmlns:a16="http://schemas.microsoft.com/office/drawing/2014/main" id="{B3575CA1-2648-2116-71EB-7A7B2F22AC9C}"/>
              </a:ext>
            </a:extLst>
          </p:cNvPr>
          <p:cNvSpPr/>
          <p:nvPr/>
        </p:nvSpPr>
        <p:spPr>
          <a:xfrm>
            <a:off x="2038475" y="2146824"/>
            <a:ext cx="1500555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검색어 입력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(10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자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이내 </a:t>
            </a:r>
          </a:p>
        </p:txBody>
      </p:sp>
      <p:sp>
        <p:nvSpPr>
          <p:cNvPr id="44" name="모서리가 둥근 직사각형 63">
            <a:extLst>
              <a:ext uri="{FF2B5EF4-FFF2-40B4-BE49-F238E27FC236}">
                <a16:creationId xmlns:a16="http://schemas.microsoft.com/office/drawing/2014/main" id="{BAB9806B-63DF-4951-1D6E-C41E859CC3FB}"/>
              </a:ext>
            </a:extLst>
          </p:cNvPr>
          <p:cNvSpPr/>
          <p:nvPr/>
        </p:nvSpPr>
        <p:spPr>
          <a:xfrm>
            <a:off x="3600900" y="2147336"/>
            <a:ext cx="3634402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검색어 연결 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URL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입력</a:t>
            </a: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C498B113-E4C5-4575-FECF-F161F74B4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37" y="2238773"/>
            <a:ext cx="144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B1B653B0-5CA2-6A10-7DA7-72C207698B69}"/>
              </a:ext>
            </a:extLst>
          </p:cNvPr>
          <p:cNvCxnSpPr>
            <a:cxnSpLocks/>
          </p:cNvCxnSpPr>
          <p:nvPr/>
        </p:nvCxnSpPr>
        <p:spPr>
          <a:xfrm>
            <a:off x="1614464" y="3928134"/>
            <a:ext cx="58528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모서리가 둥근 직사각형 30">
            <a:extLst>
              <a:ext uri="{FF2B5EF4-FFF2-40B4-BE49-F238E27FC236}">
                <a16:creationId xmlns:a16="http://schemas.microsoft.com/office/drawing/2014/main" id="{B5927352-7BAF-7CE3-BE63-DD6959EA80AC}"/>
              </a:ext>
            </a:extLst>
          </p:cNvPr>
          <p:cNvSpPr/>
          <p:nvPr/>
        </p:nvSpPr>
        <p:spPr>
          <a:xfrm>
            <a:off x="7308272" y="3113235"/>
            <a:ext cx="45719" cy="576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ko-KR" altLang="en-US" sz="900" b="0" i="0" u="none" strike="noStrike" kern="1200" dirty="0">
              <a:solidFill>
                <a:schemeClr val="tx1"/>
              </a:solidFill>
              <a:effectLst/>
              <a:latin typeface="맑은 고딕"/>
              <a:ea typeface="+mn-ea"/>
              <a:cs typeface="+mn-cs"/>
            </a:endParaRPr>
          </a:p>
        </p:txBody>
      </p:sp>
      <p:sp>
        <p:nvSpPr>
          <p:cNvPr id="49" name="모서리가 둥근 직사각형 63">
            <a:extLst>
              <a:ext uri="{FF2B5EF4-FFF2-40B4-BE49-F238E27FC236}">
                <a16:creationId xmlns:a16="http://schemas.microsoft.com/office/drawing/2014/main" id="{CCB59604-A2BB-FC17-B92F-86438892ED90}"/>
              </a:ext>
            </a:extLst>
          </p:cNvPr>
          <p:cNvSpPr/>
          <p:nvPr/>
        </p:nvSpPr>
        <p:spPr>
          <a:xfrm>
            <a:off x="2038475" y="2556026"/>
            <a:ext cx="1500555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검색어 입력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(10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자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이내 </a:t>
            </a:r>
          </a:p>
        </p:txBody>
      </p:sp>
      <p:sp>
        <p:nvSpPr>
          <p:cNvPr id="50" name="모서리가 둥근 직사각형 63">
            <a:extLst>
              <a:ext uri="{FF2B5EF4-FFF2-40B4-BE49-F238E27FC236}">
                <a16:creationId xmlns:a16="http://schemas.microsoft.com/office/drawing/2014/main" id="{29D4D192-43D1-9C5B-5719-08C0FB950913}"/>
              </a:ext>
            </a:extLst>
          </p:cNvPr>
          <p:cNvSpPr/>
          <p:nvPr/>
        </p:nvSpPr>
        <p:spPr>
          <a:xfrm>
            <a:off x="3600900" y="2556538"/>
            <a:ext cx="3634402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검색어 연결 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URL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입력</a:t>
            </a:r>
          </a:p>
        </p:txBody>
      </p:sp>
      <p:sp>
        <p:nvSpPr>
          <p:cNvPr id="51" name="모서리가 둥근 직사각형 63">
            <a:extLst>
              <a:ext uri="{FF2B5EF4-FFF2-40B4-BE49-F238E27FC236}">
                <a16:creationId xmlns:a16="http://schemas.microsoft.com/office/drawing/2014/main" id="{10BDBB73-F824-E107-DE08-F1524643BD3E}"/>
              </a:ext>
            </a:extLst>
          </p:cNvPr>
          <p:cNvSpPr/>
          <p:nvPr/>
        </p:nvSpPr>
        <p:spPr>
          <a:xfrm>
            <a:off x="2038475" y="2947355"/>
            <a:ext cx="1500555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검색어 입력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(10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자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이내 </a:t>
            </a:r>
          </a:p>
        </p:txBody>
      </p:sp>
      <p:sp>
        <p:nvSpPr>
          <p:cNvPr id="52" name="모서리가 둥근 직사각형 63">
            <a:extLst>
              <a:ext uri="{FF2B5EF4-FFF2-40B4-BE49-F238E27FC236}">
                <a16:creationId xmlns:a16="http://schemas.microsoft.com/office/drawing/2014/main" id="{C6384B4F-0463-A60F-8A1F-E7974DCE581B}"/>
              </a:ext>
            </a:extLst>
          </p:cNvPr>
          <p:cNvSpPr/>
          <p:nvPr/>
        </p:nvSpPr>
        <p:spPr>
          <a:xfrm>
            <a:off x="3600900" y="2947867"/>
            <a:ext cx="3634402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검색어 연결 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URL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입력</a:t>
            </a:r>
          </a:p>
        </p:txBody>
      </p:sp>
      <p:sp>
        <p:nvSpPr>
          <p:cNvPr id="53" name="모서리가 둥근 직사각형 63">
            <a:extLst>
              <a:ext uri="{FF2B5EF4-FFF2-40B4-BE49-F238E27FC236}">
                <a16:creationId xmlns:a16="http://schemas.microsoft.com/office/drawing/2014/main" id="{13545C8D-7CC4-46B8-3993-C4F3C737D111}"/>
              </a:ext>
            </a:extLst>
          </p:cNvPr>
          <p:cNvSpPr/>
          <p:nvPr/>
        </p:nvSpPr>
        <p:spPr>
          <a:xfrm>
            <a:off x="2045234" y="3357573"/>
            <a:ext cx="1500555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검색어 입력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(10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자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이내 </a:t>
            </a:r>
          </a:p>
        </p:txBody>
      </p:sp>
      <p:sp>
        <p:nvSpPr>
          <p:cNvPr id="54" name="모서리가 둥근 직사각형 63">
            <a:extLst>
              <a:ext uri="{FF2B5EF4-FFF2-40B4-BE49-F238E27FC236}">
                <a16:creationId xmlns:a16="http://schemas.microsoft.com/office/drawing/2014/main" id="{DCBDCDA0-9C63-4898-7E28-7BFCE8922D4A}"/>
              </a:ext>
            </a:extLst>
          </p:cNvPr>
          <p:cNvSpPr/>
          <p:nvPr/>
        </p:nvSpPr>
        <p:spPr>
          <a:xfrm>
            <a:off x="3607659" y="3358085"/>
            <a:ext cx="3634402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검색어 연결 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URL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입력</a:t>
            </a:r>
          </a:p>
        </p:txBody>
      </p:sp>
      <p:sp>
        <p:nvSpPr>
          <p:cNvPr id="55" name="모서리가 둥근 직사각형 152">
            <a:extLst>
              <a:ext uri="{FF2B5EF4-FFF2-40B4-BE49-F238E27FC236}">
                <a16:creationId xmlns:a16="http://schemas.microsoft.com/office/drawing/2014/main" id="{A5C04483-5AA2-D14E-F0F2-B210927F3ED4}"/>
              </a:ext>
            </a:extLst>
          </p:cNvPr>
          <p:cNvSpPr/>
          <p:nvPr/>
        </p:nvSpPr>
        <p:spPr>
          <a:xfrm>
            <a:off x="6545079" y="1792696"/>
            <a:ext cx="690223" cy="23493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선택삭제</a:t>
            </a:r>
          </a:p>
        </p:txBody>
      </p:sp>
      <p:sp>
        <p:nvSpPr>
          <p:cNvPr id="56" name="모서리가 둥근 직사각형 152">
            <a:extLst>
              <a:ext uri="{FF2B5EF4-FFF2-40B4-BE49-F238E27FC236}">
                <a16:creationId xmlns:a16="http://schemas.microsoft.com/office/drawing/2014/main" id="{9D4ECA54-0763-C370-AE57-A4437379AE04}"/>
              </a:ext>
            </a:extLst>
          </p:cNvPr>
          <p:cNvSpPr/>
          <p:nvPr/>
        </p:nvSpPr>
        <p:spPr>
          <a:xfrm>
            <a:off x="5804128" y="1792696"/>
            <a:ext cx="690223" cy="23493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항목추가</a:t>
            </a: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9B334BAB-E1BC-7184-7B45-88537609049D}"/>
              </a:ext>
            </a:extLst>
          </p:cNvPr>
          <p:cNvSpPr/>
          <p:nvPr/>
        </p:nvSpPr>
        <p:spPr>
          <a:xfrm>
            <a:off x="1385892" y="136867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994DD3C5-8BCF-3727-BAD7-15E321C2CA72}"/>
              </a:ext>
            </a:extLst>
          </p:cNvPr>
          <p:cNvSpPr/>
          <p:nvPr/>
        </p:nvSpPr>
        <p:spPr>
          <a:xfrm>
            <a:off x="5606302" y="179726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70D77393-812B-7E20-FD97-6157E2A63456}"/>
              </a:ext>
            </a:extLst>
          </p:cNvPr>
          <p:cNvSpPr/>
          <p:nvPr/>
        </p:nvSpPr>
        <p:spPr>
          <a:xfrm>
            <a:off x="6446012" y="179914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645A1DDD-C551-6DF7-9288-297764886E75}"/>
              </a:ext>
            </a:extLst>
          </p:cNvPr>
          <p:cNvSpPr/>
          <p:nvPr/>
        </p:nvSpPr>
        <p:spPr>
          <a:xfrm>
            <a:off x="1483688" y="219935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9AB01CFF-C4E3-8267-F73B-41C01CCB6ABF}"/>
              </a:ext>
            </a:extLst>
          </p:cNvPr>
          <p:cNvSpPr/>
          <p:nvPr/>
        </p:nvSpPr>
        <p:spPr>
          <a:xfrm>
            <a:off x="3445201" y="437859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A19B7EC2-F6EE-F65B-3D54-5582DBDD5BC6}"/>
              </a:ext>
            </a:extLst>
          </p:cNvPr>
          <p:cNvSpPr/>
          <p:nvPr/>
        </p:nvSpPr>
        <p:spPr>
          <a:xfrm>
            <a:off x="4834142" y="437859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558DB054-4C0E-3EE1-7F1B-733837339112}"/>
              </a:ext>
            </a:extLst>
          </p:cNvPr>
          <p:cNvSpPr/>
          <p:nvPr/>
        </p:nvSpPr>
        <p:spPr>
          <a:xfrm>
            <a:off x="6811222" y="138296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942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7CD10F6-FF6E-4057-BABE-49565A693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관리자 로그인</a:t>
            </a:r>
            <a:endParaRPr lang="en-US" altLang="ko-KR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3C2FC9-76E5-4BD9-A232-E17063CAF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8034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7192941-7BDB-1962-3156-25BF8653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P-BE-BM-75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BB4B41F2-2F41-C339-DFCE-3DEF808F66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 err="1"/>
              <a:t>자주묻는</a:t>
            </a:r>
            <a:r>
              <a:rPr lang="ko-KR" altLang="en-US" dirty="0"/>
              <a:t> 질문</a:t>
            </a:r>
            <a:r>
              <a:rPr lang="en-US" altLang="ko-KR" dirty="0"/>
              <a:t>] </a:t>
            </a:r>
            <a:r>
              <a:rPr lang="ko-KR" altLang="en-US" dirty="0" err="1"/>
              <a:t>자주묻는</a:t>
            </a:r>
            <a:r>
              <a:rPr lang="ko-KR" altLang="en-US" dirty="0"/>
              <a:t> 질문 </a:t>
            </a:r>
            <a:r>
              <a:rPr lang="ko-KR" altLang="en-US" dirty="0" err="1"/>
              <a:t>등룩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90466"/>
              </p:ext>
            </p:extLst>
          </p:nvPr>
        </p:nvGraphicFramePr>
        <p:xfrm>
          <a:off x="9016139" y="243857"/>
          <a:ext cx="2508867" cy="695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질문유형 선택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i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자주묻는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질문 </a:t>
                      </a:r>
                      <a:r>
                        <a:rPr lang="ko-KR" altLang="en-US" sz="900" b="0" i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구분값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호출</a:t>
                      </a:r>
                      <a:endParaRPr lang="en-US" altLang="ko-KR" sz="900" b="0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[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관리자 </a:t>
                      </a:r>
                      <a:r>
                        <a:rPr lang="en-US" altLang="ko-KR" sz="900" b="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게시판 구분 관리 </a:t>
                      </a:r>
                      <a:r>
                        <a:rPr lang="en-US" altLang="ko-KR" sz="900" b="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i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자주묻는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질문</a:t>
                      </a:r>
                      <a:r>
                        <a:rPr lang="en-US" altLang="ko-KR" sz="900" b="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에서 등록된 </a:t>
                      </a:r>
                      <a:r>
                        <a:rPr lang="ko-KR" altLang="en-US" sz="900" b="0" i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구분값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호출</a:t>
                      </a:r>
                      <a:endParaRPr lang="en-US" altLang="ko-KR" sz="9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글자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(50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 이상 입력되지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않음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에디터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HTML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기능 제공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작성완료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Validation Check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미선택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카테고리를 선택해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제목을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내용을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Validation Check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 시 글 등록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글이 등록되었습니다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확인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작성취소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화면으로 이동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작성된 내용 저장되지 않음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2556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:a16="http://schemas.microsoft.com/office/drawing/2014/main" id="{47E90C16-E34D-BD43-7BC1-8FD35E18964F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B657D1-7B70-1C4D-382E-DBEF77FDFB0D}"/>
                </a:ext>
              </a:extLst>
            </p:cNvPr>
            <p:cNvSpPr txBox="1"/>
            <p:nvPr/>
          </p:nvSpPr>
          <p:spPr>
            <a:xfrm>
              <a:off x="1565686" y="332656"/>
              <a:ext cx="15327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 err="1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자주묻는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 질문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DAE77C-A8B9-40B7-6050-39B9C38A0D49}"/>
                </a:ext>
              </a:extLst>
            </p:cNvPr>
            <p:cNvSpPr txBox="1"/>
            <p:nvPr/>
          </p:nvSpPr>
          <p:spPr>
            <a:xfrm>
              <a:off x="1565686" y="479698"/>
              <a:ext cx="1447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 err="1"/>
                <a:t>자주묻는</a:t>
              </a:r>
              <a:r>
                <a:rPr lang="ko-KR" altLang="en-US" dirty="0"/>
                <a:t> 질문 등록</a:t>
              </a: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6C81BBBC-4A22-654F-205C-C6CB90E9AF17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9718351-9AD2-E686-51C5-47AF9DECC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177" y="1370885"/>
            <a:ext cx="6966623" cy="3292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00" dirty="0">
                <a:latin typeface="맑은 고딕" panose="020B0503020000020004" pitchFamily="50" charset="-127"/>
              </a:rPr>
              <a:t>에디터</a:t>
            </a:r>
            <a:r>
              <a:rPr lang="en-US" altLang="ko-KR" sz="1000" dirty="0">
                <a:latin typeface="맑은 고딕" panose="020B0503020000020004" pitchFamily="50" charset="-127"/>
              </a:rPr>
              <a:t>(editor)</a:t>
            </a:r>
            <a:r>
              <a:rPr lang="ko-KR" altLang="en-US" sz="1000" dirty="0">
                <a:latin typeface="맑은 고딕" panose="020B0503020000020004" pitchFamily="50" charset="-127"/>
              </a:rPr>
              <a:t> 기능 노출</a:t>
            </a:r>
            <a:endParaRPr lang="en-US" altLang="ko-KR" sz="1000" dirty="0">
              <a:latin typeface="맑은 고딕" panose="020B050302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9AB49C5-8094-63BB-3FFF-3F8E2DB8B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382" y="1362061"/>
            <a:ext cx="6974418" cy="4617285"/>
          </a:xfrm>
          <a:prstGeom prst="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800"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3D6D8C5-56FA-AE7F-F8C3-FB912E401F4C}"/>
              </a:ext>
            </a:extLst>
          </p:cNvPr>
          <p:cNvSpPr/>
          <p:nvPr/>
        </p:nvSpPr>
        <p:spPr>
          <a:xfrm>
            <a:off x="1787326" y="1803368"/>
            <a:ext cx="14654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답변을 입력해 주세요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!</a:t>
            </a:r>
          </a:p>
        </p:txBody>
      </p:sp>
      <p:sp>
        <p:nvSpPr>
          <p:cNvPr id="30" name="모서리가 둥근 직사각형 151">
            <a:extLst>
              <a:ext uri="{FF2B5EF4-FFF2-40B4-BE49-F238E27FC236}">
                <a16:creationId xmlns:a16="http://schemas.microsoft.com/office/drawing/2014/main" id="{1E376AF7-FC1C-B5B0-BE7B-FBE333DA1C92}"/>
              </a:ext>
            </a:extLst>
          </p:cNvPr>
          <p:cNvSpPr/>
          <p:nvPr/>
        </p:nvSpPr>
        <p:spPr>
          <a:xfrm>
            <a:off x="3873456" y="6394920"/>
            <a:ext cx="1286223" cy="35605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작성완료</a:t>
            </a:r>
          </a:p>
        </p:txBody>
      </p:sp>
      <p:sp>
        <p:nvSpPr>
          <p:cNvPr id="31" name="모서리가 둥근 직사각형 152">
            <a:extLst>
              <a:ext uri="{FF2B5EF4-FFF2-40B4-BE49-F238E27FC236}">
                <a16:creationId xmlns:a16="http://schemas.microsoft.com/office/drawing/2014/main" id="{ECEECD8F-CBD4-6AF2-99B1-7F5440A8B7D0}"/>
              </a:ext>
            </a:extLst>
          </p:cNvPr>
          <p:cNvSpPr/>
          <p:nvPr/>
        </p:nvSpPr>
        <p:spPr>
          <a:xfrm>
            <a:off x="5253601" y="6387316"/>
            <a:ext cx="1286223" cy="3560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작성취소</a:t>
            </a: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A5A5AEEA-1003-C2B5-D70E-CDF6BF629686}"/>
              </a:ext>
            </a:extLst>
          </p:cNvPr>
          <p:cNvSpPr/>
          <p:nvPr/>
        </p:nvSpPr>
        <p:spPr>
          <a:xfrm>
            <a:off x="3920590" y="647082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E67758FB-EEE4-FB2B-EE8F-A765510B2830}"/>
              </a:ext>
            </a:extLst>
          </p:cNvPr>
          <p:cNvSpPr/>
          <p:nvPr/>
        </p:nvSpPr>
        <p:spPr>
          <a:xfrm>
            <a:off x="5354062" y="647082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모서리가 둥근 직사각형 63">
            <a:extLst>
              <a:ext uri="{FF2B5EF4-FFF2-40B4-BE49-F238E27FC236}">
                <a16:creationId xmlns:a16="http://schemas.microsoft.com/office/drawing/2014/main" id="{87026ED2-99BB-7EDC-4E5E-14F73D2F18AF}"/>
              </a:ext>
            </a:extLst>
          </p:cNvPr>
          <p:cNvSpPr/>
          <p:nvPr/>
        </p:nvSpPr>
        <p:spPr>
          <a:xfrm>
            <a:off x="2956264" y="912888"/>
            <a:ext cx="4955520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질문을 입력해 주세요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!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E408C88-9D5C-4B57-99CD-D09780A49539}"/>
              </a:ext>
            </a:extLst>
          </p:cNvPr>
          <p:cNvSpPr/>
          <p:nvPr/>
        </p:nvSpPr>
        <p:spPr>
          <a:xfrm>
            <a:off x="7918630" y="956151"/>
            <a:ext cx="7745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50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24" name="양쪽 모서리가 둥근 사각형 28">
            <a:extLst>
              <a:ext uri="{FF2B5EF4-FFF2-40B4-BE49-F238E27FC236}">
                <a16:creationId xmlns:a16="http://schemas.microsoft.com/office/drawing/2014/main" id="{5E4761BA-E054-8094-B7C4-CF5FD3037379}"/>
              </a:ext>
            </a:extLst>
          </p:cNvPr>
          <p:cNvSpPr/>
          <p:nvPr/>
        </p:nvSpPr>
        <p:spPr bwMode="auto">
          <a:xfrm>
            <a:off x="7927508" y="5764839"/>
            <a:ext cx="764679" cy="214511"/>
          </a:xfrm>
          <a:prstGeom prst="round2Same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1000" dirty="0">
                <a:latin typeface="+mn-ea"/>
              </a:rPr>
              <a:t>HTML</a:t>
            </a:r>
            <a:endParaRPr lang="ko-KR" altLang="en-US" sz="1000" dirty="0">
              <a:latin typeface="+mn-ea"/>
            </a:endParaRPr>
          </a:p>
        </p:txBody>
      </p:sp>
      <p:sp>
        <p:nvSpPr>
          <p:cNvPr id="26" name="양쪽 모서리가 둥근 사각형 29">
            <a:extLst>
              <a:ext uri="{FF2B5EF4-FFF2-40B4-BE49-F238E27FC236}">
                <a16:creationId xmlns:a16="http://schemas.microsoft.com/office/drawing/2014/main" id="{F24FC45C-F7B8-F1D6-5D9B-D905BB46CB97}"/>
              </a:ext>
            </a:extLst>
          </p:cNvPr>
          <p:cNvSpPr/>
          <p:nvPr/>
        </p:nvSpPr>
        <p:spPr bwMode="auto">
          <a:xfrm>
            <a:off x="7164861" y="5764839"/>
            <a:ext cx="764679" cy="214511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ko-KR" altLang="en-US" sz="1000" dirty="0">
                <a:latin typeface="+mn-ea"/>
              </a:rPr>
              <a:t>에디터</a:t>
            </a: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80CFAE71-157A-6D83-D9DD-3AFED2BD42F4}"/>
              </a:ext>
            </a:extLst>
          </p:cNvPr>
          <p:cNvSpPr/>
          <p:nvPr/>
        </p:nvSpPr>
        <p:spPr>
          <a:xfrm>
            <a:off x="1482828" y="96730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2F118724-0DB7-C61F-2009-BB3C7D7FCE8D}"/>
              </a:ext>
            </a:extLst>
          </p:cNvPr>
          <p:cNvSpPr/>
          <p:nvPr/>
        </p:nvSpPr>
        <p:spPr>
          <a:xfrm>
            <a:off x="1476536" y="140252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모서리가 둥근 직사각형 63">
            <a:extLst>
              <a:ext uri="{FF2B5EF4-FFF2-40B4-BE49-F238E27FC236}">
                <a16:creationId xmlns:a16="http://schemas.microsoft.com/office/drawing/2014/main" id="{BD4DDBC3-EDE7-0703-82BC-F730B422A7B8}"/>
              </a:ext>
            </a:extLst>
          </p:cNvPr>
          <p:cNvSpPr/>
          <p:nvPr/>
        </p:nvSpPr>
        <p:spPr>
          <a:xfrm>
            <a:off x="1712382" y="918326"/>
            <a:ext cx="1124966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질문유형 선택</a:t>
            </a:r>
          </a:p>
        </p:txBody>
      </p:sp>
      <p:sp>
        <p:nvSpPr>
          <p:cNvPr id="7" name="Chevron">
            <a:extLst>
              <a:ext uri="{FF2B5EF4-FFF2-40B4-BE49-F238E27FC236}">
                <a16:creationId xmlns:a16="http://schemas.microsoft.com/office/drawing/2014/main" id="{F1FB10A5-B18D-9499-C6EE-A72B6C5C3469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2617025" y="1046531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6009485-B939-C66F-A956-CE5A85E8E116}"/>
              </a:ext>
            </a:extLst>
          </p:cNvPr>
          <p:cNvSpPr/>
          <p:nvPr/>
        </p:nvSpPr>
        <p:spPr>
          <a:xfrm>
            <a:off x="91268" y="2176556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7607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CCEE9C1-E43F-2AB8-693D-45052D55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P-BE-BM-80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80197A83-B74D-6E97-D229-21682CD5B3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/>
              <a:t>이벤트</a:t>
            </a:r>
            <a:r>
              <a:rPr lang="en-US" altLang="ko-KR" dirty="0"/>
              <a:t>] </a:t>
            </a:r>
            <a:r>
              <a:rPr lang="ko-KR" altLang="en-US" dirty="0"/>
              <a:t>이벤트 목록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557004"/>
              </p:ext>
            </p:extLst>
          </p:nvPr>
        </p:nvGraphicFramePr>
        <p:xfrm>
          <a:off x="9016139" y="243857"/>
          <a:ext cx="2508867" cy="69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Select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(Selected)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미 입력 후 클릭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검색어를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입력 후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[2]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화면에 검색 결과 출력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이벤트 게시판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이벤트 게시판 구성 요소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이미지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이벤트 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이벤트 요약 내용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조회수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이벤트 기간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진행 상태 값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진행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└이벤트 진행전인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진행 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목록에 노출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└이벤트 진행중인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진행 중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목록에 노출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└종료된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종료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목록에서 숨김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종료된 이벤트는 관리자 화면에서만 확인 가능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페이지당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최신순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게시글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해당 글 상세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게시글이 없는 경우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(Empty)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등록된 게시글이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기능은 이용자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이벤트 목록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화면과 기능 동일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이벤트 등록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‘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이벤트 글 등록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’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2160000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7255A7BE-8CFC-D957-E6A3-403AA4C36ACF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DFEF6E-C798-05A4-96AB-72054B36E40C}"/>
                </a:ext>
              </a:extLst>
            </p:cNvPr>
            <p:cNvSpPr txBox="1"/>
            <p:nvPr/>
          </p:nvSpPr>
          <p:spPr>
            <a:xfrm>
              <a:off x="1565686" y="332656"/>
              <a:ext cx="1188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이벤트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0EEEB3-5F4E-B784-06B0-1D652E769297}"/>
                </a:ext>
              </a:extLst>
            </p:cNvPr>
            <p:cNvSpPr txBox="1"/>
            <p:nvPr/>
          </p:nvSpPr>
          <p:spPr>
            <a:xfrm>
              <a:off x="1565686" y="479698"/>
              <a:ext cx="96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이벤트 목록</a:t>
              </a: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AD592983-B6D2-9C11-B754-5CCF783D6849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90E2137-8962-5524-C44D-0D98E132AAB1}"/>
              </a:ext>
            </a:extLst>
          </p:cNvPr>
          <p:cNvSpPr/>
          <p:nvPr/>
        </p:nvSpPr>
        <p:spPr>
          <a:xfrm>
            <a:off x="3476002" y="1668934"/>
            <a:ext cx="10470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{</a:t>
            </a:r>
            <a:r>
              <a:rPr lang="ko-KR" altLang="en-US" sz="1000" b="1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이벤트 명 표기</a:t>
            </a:r>
            <a:r>
              <a:rPr lang="en-US" altLang="ko-KR" sz="1000" b="1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}</a:t>
            </a:r>
            <a:endParaRPr lang="ko-KR" altLang="en-US" sz="1000" b="1" spc="-7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B51B4CB-FB92-737B-DC4C-C6A4F8724DF5}"/>
              </a:ext>
            </a:extLst>
          </p:cNvPr>
          <p:cNvSpPr/>
          <p:nvPr/>
        </p:nvSpPr>
        <p:spPr>
          <a:xfrm>
            <a:off x="3495052" y="1873394"/>
            <a:ext cx="26818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{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이벤트 요약 내용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000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자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2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줄 표기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}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6A84D65-2F19-BA99-D74E-80070AC5E534}"/>
              </a:ext>
            </a:extLst>
          </p:cNvPr>
          <p:cNvSpPr/>
          <p:nvPr/>
        </p:nvSpPr>
        <p:spPr>
          <a:xfrm>
            <a:off x="3489532" y="2222053"/>
            <a:ext cx="19271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{</a:t>
            </a:r>
            <a:r>
              <a:rPr lang="ko-KR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이벤트 기간 표기 </a:t>
            </a:r>
            <a:r>
              <a:rPr lang="en-US" altLang="ko-KR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} |  {</a:t>
            </a:r>
            <a:r>
              <a:rPr lang="ko-KR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진행 상태 값</a:t>
            </a:r>
            <a:r>
              <a:rPr lang="en-US" altLang="ko-KR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} </a:t>
            </a:r>
            <a:endParaRPr lang="ko-KR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04FAE5C-3D8A-1AFB-B3C2-B3C79D900E8D}"/>
              </a:ext>
            </a:extLst>
          </p:cNvPr>
          <p:cNvSpPr/>
          <p:nvPr/>
        </p:nvSpPr>
        <p:spPr>
          <a:xfrm>
            <a:off x="7745095" y="1668934"/>
            <a:ext cx="10935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조회수 </a:t>
            </a:r>
            <a:r>
              <a:rPr lang="en-US" altLang="ko-KR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: {</a:t>
            </a:r>
            <a:r>
              <a:rPr lang="ko-KR" altLang="en-US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조회수</a:t>
            </a:r>
            <a:r>
              <a:rPr lang="en-US" altLang="ko-KR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}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4C084B7-F348-E8EF-AF5B-54937B784742}"/>
              </a:ext>
            </a:extLst>
          </p:cNvPr>
          <p:cNvSpPr/>
          <p:nvPr/>
        </p:nvSpPr>
        <p:spPr>
          <a:xfrm>
            <a:off x="3480353" y="2578215"/>
            <a:ext cx="12105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상품평 작성 이벤트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F3252564-6064-1430-F30C-EE15E8CCC72D}"/>
              </a:ext>
            </a:extLst>
          </p:cNvPr>
          <p:cNvSpPr/>
          <p:nvPr/>
        </p:nvSpPr>
        <p:spPr>
          <a:xfrm>
            <a:off x="3489719" y="2782675"/>
            <a:ext cx="4332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저희 </a:t>
            </a:r>
            <a:r>
              <a:rPr lang="ko-KR" altLang="en-US" sz="900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라라마켓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쇼핑몰에서 제품 구매 후 입어보신 소감을 작성해 주신 고객님께 사은품을 드립니다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.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FD102E8-37FD-0CF4-769B-B02D01E6E62F}"/>
              </a:ext>
            </a:extLst>
          </p:cNvPr>
          <p:cNvSpPr/>
          <p:nvPr/>
        </p:nvSpPr>
        <p:spPr>
          <a:xfrm>
            <a:off x="3496966" y="3150384"/>
            <a:ext cx="19143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2022.02.01  ~ 2022.02.28  | </a:t>
            </a:r>
            <a:r>
              <a:rPr lang="ko-KR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진행 전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6AFBAC79-C6B5-3499-9FAC-7EF2AC5B55AB}"/>
              </a:ext>
            </a:extLst>
          </p:cNvPr>
          <p:cNvSpPr/>
          <p:nvPr/>
        </p:nvSpPr>
        <p:spPr>
          <a:xfrm>
            <a:off x="7955089" y="2545253"/>
            <a:ext cx="8835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조회수 </a:t>
            </a:r>
            <a:r>
              <a:rPr lang="en-US" altLang="ko-KR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:  100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6D9E078-6538-7C55-9B3D-AE082AE85540}"/>
              </a:ext>
            </a:extLst>
          </p:cNvPr>
          <p:cNvSpPr/>
          <p:nvPr/>
        </p:nvSpPr>
        <p:spPr>
          <a:xfrm>
            <a:off x="3489878" y="3506546"/>
            <a:ext cx="12105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spc="-7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상품평</a:t>
            </a:r>
            <a:r>
              <a:rPr lang="ko-KR" altLang="en-US" sz="1000" b="1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작성 이벤트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396163B8-0BF5-129A-5B91-CFC9E99D5C31}"/>
              </a:ext>
            </a:extLst>
          </p:cNvPr>
          <p:cNvSpPr/>
          <p:nvPr/>
        </p:nvSpPr>
        <p:spPr>
          <a:xfrm>
            <a:off x="3499244" y="3711006"/>
            <a:ext cx="4332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저희 </a:t>
            </a:r>
            <a:r>
              <a:rPr lang="ko-KR" altLang="en-US" sz="900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라라마켓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쇼핑몰에서 제품 구매 후 입어보신 소감을 작성해 주신 고객님께 사은품을 드립니다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.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AF96A7C1-A65B-7DBD-04CE-C842F5D09AE9}"/>
              </a:ext>
            </a:extLst>
          </p:cNvPr>
          <p:cNvSpPr/>
          <p:nvPr/>
        </p:nvSpPr>
        <p:spPr>
          <a:xfrm>
            <a:off x="3506491" y="4078715"/>
            <a:ext cx="19143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2022.01.01  ~ 2022.01.31  | </a:t>
            </a:r>
            <a:r>
              <a:rPr lang="ko-KR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진행 중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54204FD1-83CD-A32A-568A-FC549986842D}"/>
              </a:ext>
            </a:extLst>
          </p:cNvPr>
          <p:cNvSpPr/>
          <p:nvPr/>
        </p:nvSpPr>
        <p:spPr>
          <a:xfrm>
            <a:off x="7955089" y="3482462"/>
            <a:ext cx="8835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조회수 </a:t>
            </a:r>
            <a:r>
              <a:rPr lang="en-US" altLang="ko-KR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:  100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E1A1B7B4-101E-5C4A-3AA5-75B1D1B248E2}"/>
              </a:ext>
            </a:extLst>
          </p:cNvPr>
          <p:cNvSpPr/>
          <p:nvPr/>
        </p:nvSpPr>
        <p:spPr>
          <a:xfrm>
            <a:off x="3489878" y="4434877"/>
            <a:ext cx="12105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spc="-7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상품평</a:t>
            </a:r>
            <a:r>
              <a:rPr lang="ko-KR" altLang="en-US" sz="1000" b="1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작성 이벤트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564D1854-BC06-C5A0-E6C7-C18EAAE48600}"/>
              </a:ext>
            </a:extLst>
          </p:cNvPr>
          <p:cNvSpPr/>
          <p:nvPr/>
        </p:nvSpPr>
        <p:spPr>
          <a:xfrm>
            <a:off x="3499244" y="4639337"/>
            <a:ext cx="4332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저희 </a:t>
            </a:r>
            <a:r>
              <a:rPr lang="ko-KR" altLang="en-US" sz="900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라라마켓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쇼핑몰에서 제품 구매 후 입어보신 소감을 작성해 주신 고객님께 사은품을 드립니다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.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F81FFCC2-BF66-7540-AB5D-8AF9C297C062}"/>
              </a:ext>
            </a:extLst>
          </p:cNvPr>
          <p:cNvSpPr/>
          <p:nvPr/>
        </p:nvSpPr>
        <p:spPr>
          <a:xfrm>
            <a:off x="3506491" y="5007046"/>
            <a:ext cx="19143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2022.01.01  ~ 2022.01.31  | </a:t>
            </a:r>
            <a:r>
              <a:rPr lang="ko-KR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진행 중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71AFF37-15AD-5A21-D37B-4EAC3E633D89}"/>
              </a:ext>
            </a:extLst>
          </p:cNvPr>
          <p:cNvSpPr/>
          <p:nvPr/>
        </p:nvSpPr>
        <p:spPr>
          <a:xfrm>
            <a:off x="7955089" y="4410793"/>
            <a:ext cx="8835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조회수 </a:t>
            </a:r>
            <a:r>
              <a:rPr lang="en-US" altLang="ko-KR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:  100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5C0340DF-D26B-BCB2-D781-E5E65824BB74}"/>
              </a:ext>
            </a:extLst>
          </p:cNvPr>
          <p:cNvCxnSpPr>
            <a:cxnSpLocks/>
          </p:cNvCxnSpPr>
          <p:nvPr/>
        </p:nvCxnSpPr>
        <p:spPr>
          <a:xfrm>
            <a:off x="1778852" y="6456981"/>
            <a:ext cx="70598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62DB9BF5-FE25-411C-7A5B-3AE68425C0B8}"/>
              </a:ext>
            </a:extLst>
          </p:cNvPr>
          <p:cNvGrpSpPr/>
          <p:nvPr/>
        </p:nvGrpSpPr>
        <p:grpSpPr>
          <a:xfrm>
            <a:off x="1880452" y="1682601"/>
            <a:ext cx="1547699" cy="726319"/>
            <a:chOff x="2469932" y="3943754"/>
            <a:chExt cx="708502" cy="857287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2AC8787E-6896-B803-7F33-84A6DFDE2670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0F85A734-538E-B548-E5BD-425666B8798A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69" name="직선 연결선 68">
                <a:extLst>
                  <a:ext uri="{FF2B5EF4-FFF2-40B4-BE49-F238E27FC236}">
                    <a16:creationId xmlns:a16="http://schemas.microsoft.com/office/drawing/2014/main" id="{232F2155-603E-6611-E598-1C04945EA12D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69">
                <a:extLst>
                  <a:ext uri="{FF2B5EF4-FFF2-40B4-BE49-F238E27FC236}">
                    <a16:creationId xmlns:a16="http://schemas.microsoft.com/office/drawing/2014/main" id="{AEE7D5E9-1315-CE6D-C3B1-6CB3C1A78D7A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2852154-EDAD-B1A9-2C4C-464AA30FECE2}"/>
                </a:ext>
              </a:extLst>
            </p:cNvPr>
            <p:cNvSpPr txBox="1"/>
            <p:nvPr/>
          </p:nvSpPr>
          <p:spPr>
            <a:xfrm>
              <a:off x="2534933" y="4272909"/>
              <a:ext cx="575304" cy="1634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{Thumbnail image}</a:t>
              </a:r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569657B9-C173-A675-8082-B24FAA24CF83}"/>
              </a:ext>
            </a:extLst>
          </p:cNvPr>
          <p:cNvGrpSpPr/>
          <p:nvPr/>
        </p:nvGrpSpPr>
        <p:grpSpPr>
          <a:xfrm>
            <a:off x="1880452" y="2610047"/>
            <a:ext cx="1547699" cy="726319"/>
            <a:chOff x="2469932" y="3943754"/>
            <a:chExt cx="708502" cy="857287"/>
          </a:xfrm>
        </p:grpSpPr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BA1A9E6D-35F6-4348-E2A9-CED23DA3D57A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D6958350-D0F5-0596-6D2C-49D90D22B182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75" name="직선 연결선 74">
                <a:extLst>
                  <a:ext uri="{FF2B5EF4-FFF2-40B4-BE49-F238E27FC236}">
                    <a16:creationId xmlns:a16="http://schemas.microsoft.com/office/drawing/2014/main" id="{05B5F160-A052-E8F9-2FFE-17001EC42CD7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75">
                <a:extLst>
                  <a:ext uri="{FF2B5EF4-FFF2-40B4-BE49-F238E27FC236}">
                    <a16:creationId xmlns:a16="http://schemas.microsoft.com/office/drawing/2014/main" id="{6FECF32C-4EC1-C38D-2BC5-02B4663DB850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172140-A14D-C792-E8D5-F7706036F3FF}"/>
                </a:ext>
              </a:extLst>
            </p:cNvPr>
            <p:cNvSpPr txBox="1"/>
            <p:nvPr/>
          </p:nvSpPr>
          <p:spPr>
            <a:xfrm>
              <a:off x="2534933" y="4272909"/>
              <a:ext cx="575304" cy="1634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{Thumbnail image}</a:t>
              </a:r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91A2477B-5860-5CD2-B937-CAD7280246F2}"/>
              </a:ext>
            </a:extLst>
          </p:cNvPr>
          <p:cNvGrpSpPr/>
          <p:nvPr/>
        </p:nvGrpSpPr>
        <p:grpSpPr>
          <a:xfrm>
            <a:off x="1880452" y="3537493"/>
            <a:ext cx="1547699" cy="726319"/>
            <a:chOff x="2469932" y="3943754"/>
            <a:chExt cx="708502" cy="857287"/>
          </a:xfrm>
        </p:grpSpPr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A7C8A5B9-0CBA-52DA-6515-858BFC35702D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id="{16FF3D23-AD07-CD3C-540A-4547124F00AA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81" name="직선 연결선 80">
                <a:extLst>
                  <a:ext uri="{FF2B5EF4-FFF2-40B4-BE49-F238E27FC236}">
                    <a16:creationId xmlns:a16="http://schemas.microsoft.com/office/drawing/2014/main" id="{0BF2C118-63E9-F1E7-C802-ADD981E53D57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연결선 81">
                <a:extLst>
                  <a:ext uri="{FF2B5EF4-FFF2-40B4-BE49-F238E27FC236}">
                    <a16:creationId xmlns:a16="http://schemas.microsoft.com/office/drawing/2014/main" id="{FC9F537E-2598-D471-8743-1353FF6E5F42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279409A-0C0B-EAE0-0C85-F85BA8B0104A}"/>
                </a:ext>
              </a:extLst>
            </p:cNvPr>
            <p:cNvSpPr txBox="1"/>
            <p:nvPr/>
          </p:nvSpPr>
          <p:spPr>
            <a:xfrm>
              <a:off x="2534933" y="4272909"/>
              <a:ext cx="575304" cy="1634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{Thumbnail image}</a:t>
              </a:r>
            </a:p>
          </p:txBody>
        </p: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21AA9996-4B6D-0825-EF2F-69619E915805}"/>
              </a:ext>
            </a:extLst>
          </p:cNvPr>
          <p:cNvGrpSpPr/>
          <p:nvPr/>
        </p:nvGrpSpPr>
        <p:grpSpPr>
          <a:xfrm>
            <a:off x="1880452" y="4464939"/>
            <a:ext cx="1547699" cy="726319"/>
            <a:chOff x="2469932" y="3943754"/>
            <a:chExt cx="708502" cy="857287"/>
          </a:xfrm>
        </p:grpSpPr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67214433-2B0F-E555-2B36-C5E075CFA8C5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86" name="직사각형 85">
                <a:extLst>
                  <a:ext uri="{FF2B5EF4-FFF2-40B4-BE49-F238E27FC236}">
                    <a16:creationId xmlns:a16="http://schemas.microsoft.com/office/drawing/2014/main" id="{C1EC18A2-840D-CB22-B62F-5F2B63785498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87" name="직선 연결선 86">
                <a:extLst>
                  <a:ext uri="{FF2B5EF4-FFF2-40B4-BE49-F238E27FC236}">
                    <a16:creationId xmlns:a16="http://schemas.microsoft.com/office/drawing/2014/main" id="{844A33B3-C310-9292-11E5-099FB2E535B1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직선 연결선 87">
                <a:extLst>
                  <a:ext uri="{FF2B5EF4-FFF2-40B4-BE49-F238E27FC236}">
                    <a16:creationId xmlns:a16="http://schemas.microsoft.com/office/drawing/2014/main" id="{0C04EBA9-DE79-B29D-84B5-8E1E36A0E8E9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348FDF7-D5E5-6B6E-55FB-04584EB8B378}"/>
                </a:ext>
              </a:extLst>
            </p:cNvPr>
            <p:cNvSpPr txBox="1"/>
            <p:nvPr/>
          </p:nvSpPr>
          <p:spPr>
            <a:xfrm>
              <a:off x="2534933" y="4272909"/>
              <a:ext cx="575304" cy="1634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{Thumbnail image}</a:t>
              </a:r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2E1AF141-4EA1-3E47-7394-F3EB7CDEB4DF}"/>
              </a:ext>
            </a:extLst>
          </p:cNvPr>
          <p:cNvGrpSpPr/>
          <p:nvPr/>
        </p:nvGrpSpPr>
        <p:grpSpPr>
          <a:xfrm>
            <a:off x="1880452" y="5392386"/>
            <a:ext cx="1547699" cy="726319"/>
            <a:chOff x="2469932" y="3943754"/>
            <a:chExt cx="708502" cy="857287"/>
          </a:xfrm>
        </p:grpSpPr>
        <p:grpSp>
          <p:nvGrpSpPr>
            <p:cNvPr id="90" name="그룹 89">
              <a:extLst>
                <a:ext uri="{FF2B5EF4-FFF2-40B4-BE49-F238E27FC236}">
                  <a16:creationId xmlns:a16="http://schemas.microsoft.com/office/drawing/2014/main" id="{58EEF68D-A82B-416E-DB6B-98F4419088AD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92" name="직사각형 91">
                <a:extLst>
                  <a:ext uri="{FF2B5EF4-FFF2-40B4-BE49-F238E27FC236}">
                    <a16:creationId xmlns:a16="http://schemas.microsoft.com/office/drawing/2014/main" id="{7DD5CF81-0F9D-978A-F160-0617E41259B3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93" name="직선 연결선 92">
                <a:extLst>
                  <a:ext uri="{FF2B5EF4-FFF2-40B4-BE49-F238E27FC236}">
                    <a16:creationId xmlns:a16="http://schemas.microsoft.com/office/drawing/2014/main" id="{AD8B41C8-E809-F677-B43D-3EFBD6A53B6A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직선 연결선 93">
                <a:extLst>
                  <a:ext uri="{FF2B5EF4-FFF2-40B4-BE49-F238E27FC236}">
                    <a16:creationId xmlns:a16="http://schemas.microsoft.com/office/drawing/2014/main" id="{0F7B9115-D216-1603-E05F-5243FBDB963A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73585F4-23A6-651A-2142-72454CD12A09}"/>
                </a:ext>
              </a:extLst>
            </p:cNvPr>
            <p:cNvSpPr txBox="1"/>
            <p:nvPr/>
          </p:nvSpPr>
          <p:spPr>
            <a:xfrm>
              <a:off x="2534933" y="4272909"/>
              <a:ext cx="575304" cy="1634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{Thumbnail image}</a:t>
              </a:r>
            </a:p>
          </p:txBody>
        </p:sp>
      </p:grp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724B5D32-869E-FE3F-7E44-19779D83FFF7}"/>
              </a:ext>
            </a:extLst>
          </p:cNvPr>
          <p:cNvSpPr/>
          <p:nvPr/>
        </p:nvSpPr>
        <p:spPr>
          <a:xfrm>
            <a:off x="3480353" y="5363208"/>
            <a:ext cx="12105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spc="-7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상품평</a:t>
            </a:r>
            <a:r>
              <a:rPr lang="ko-KR" altLang="en-US" sz="1000" b="1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작성 이벤트</a:t>
            </a: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960E4A15-9F9F-E408-CA68-376E8C89E505}"/>
              </a:ext>
            </a:extLst>
          </p:cNvPr>
          <p:cNvSpPr/>
          <p:nvPr/>
        </p:nvSpPr>
        <p:spPr>
          <a:xfrm>
            <a:off x="3489719" y="5567668"/>
            <a:ext cx="4332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저희 </a:t>
            </a:r>
            <a:r>
              <a:rPr lang="ko-KR" altLang="en-US" sz="900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라라마켓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쇼핑몰에서 제품 구매 후 입어보신 소감을 작성해 주신 고객님께 사은품을 드립니다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.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ED30C2A2-42D3-F10E-12CB-044293375C0F}"/>
              </a:ext>
            </a:extLst>
          </p:cNvPr>
          <p:cNvSpPr/>
          <p:nvPr/>
        </p:nvSpPr>
        <p:spPr>
          <a:xfrm>
            <a:off x="3496966" y="5935377"/>
            <a:ext cx="17748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2021.01.01  ~ 2021.01.31  | </a:t>
            </a:r>
            <a:r>
              <a:rPr lang="ko-KR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종료</a:t>
            </a: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DAE56AB9-9FF2-EF3A-F0FF-EED3A8C2EC89}"/>
              </a:ext>
            </a:extLst>
          </p:cNvPr>
          <p:cNvSpPr/>
          <p:nvPr/>
        </p:nvSpPr>
        <p:spPr>
          <a:xfrm>
            <a:off x="7955089" y="5330246"/>
            <a:ext cx="8835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조회수 </a:t>
            </a:r>
            <a:r>
              <a:rPr lang="en-US" altLang="ko-KR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:  100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C086850D-6990-0B92-F1FA-635B8D337A8E}"/>
              </a:ext>
            </a:extLst>
          </p:cNvPr>
          <p:cNvSpPr/>
          <p:nvPr/>
        </p:nvSpPr>
        <p:spPr>
          <a:xfrm>
            <a:off x="3784789" y="6694431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처음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  &lt;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이전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| [1] [2]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[3]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[4] [5] |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다음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&gt;  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마지막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31DA630-05CC-6A89-F4F4-2102B2AAF69D}"/>
              </a:ext>
            </a:extLst>
          </p:cNvPr>
          <p:cNvSpPr/>
          <p:nvPr/>
        </p:nvSpPr>
        <p:spPr bwMode="auto">
          <a:xfrm>
            <a:off x="1658584" y="992347"/>
            <a:ext cx="7172996" cy="44767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B233AFF1-E203-CA31-0D83-4DD4C74A7A63}"/>
              </a:ext>
            </a:extLst>
          </p:cNvPr>
          <p:cNvSpPr/>
          <p:nvPr/>
        </p:nvSpPr>
        <p:spPr bwMode="auto">
          <a:xfrm>
            <a:off x="7593790" y="1072191"/>
            <a:ext cx="963781" cy="306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이벤트 등록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5AE705B1-524E-9E55-CC8A-329FAE96A38B}"/>
              </a:ext>
            </a:extLst>
          </p:cNvPr>
          <p:cNvSpPr/>
          <p:nvPr/>
        </p:nvSpPr>
        <p:spPr>
          <a:xfrm>
            <a:off x="7462671" y="111652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B9AC407B-139F-034E-9E68-412AA0ECD32B}"/>
              </a:ext>
            </a:extLst>
          </p:cNvPr>
          <p:cNvSpPr/>
          <p:nvPr/>
        </p:nvSpPr>
        <p:spPr bwMode="auto">
          <a:xfrm>
            <a:off x="4981915" y="1070272"/>
            <a:ext cx="711843" cy="306375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sp>
        <p:nvSpPr>
          <p:cNvPr id="46" name="모서리가 둥근 직사각형 63">
            <a:extLst>
              <a:ext uri="{FF2B5EF4-FFF2-40B4-BE49-F238E27FC236}">
                <a16:creationId xmlns:a16="http://schemas.microsoft.com/office/drawing/2014/main" id="{50A6DD5D-9459-A6B2-8BC6-34B1676B8540}"/>
              </a:ext>
            </a:extLst>
          </p:cNvPr>
          <p:cNvSpPr/>
          <p:nvPr/>
        </p:nvSpPr>
        <p:spPr>
          <a:xfrm>
            <a:off x="1837148" y="1062584"/>
            <a:ext cx="1124966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제목 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+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내용</a:t>
            </a:r>
          </a:p>
        </p:txBody>
      </p:sp>
      <p:sp>
        <p:nvSpPr>
          <p:cNvPr id="49" name="Chevron">
            <a:extLst>
              <a:ext uri="{FF2B5EF4-FFF2-40B4-BE49-F238E27FC236}">
                <a16:creationId xmlns:a16="http://schemas.microsoft.com/office/drawing/2014/main" id="{743986D8-222B-7442-7660-B096C04FB113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2741791" y="1190789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50" name="모서리가 둥근 직사각형 63">
            <a:extLst>
              <a:ext uri="{FF2B5EF4-FFF2-40B4-BE49-F238E27FC236}">
                <a16:creationId xmlns:a16="http://schemas.microsoft.com/office/drawing/2014/main" id="{79363970-EF97-6924-C528-71748A5AE5D8}"/>
              </a:ext>
            </a:extLst>
          </p:cNvPr>
          <p:cNvSpPr/>
          <p:nvPr/>
        </p:nvSpPr>
        <p:spPr>
          <a:xfrm>
            <a:off x="2999056" y="1062457"/>
            <a:ext cx="1944000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검색어를 입력해 주세요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!</a:t>
            </a: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4230A7CC-9439-9FB9-6A53-470C4559BCCC}"/>
              </a:ext>
            </a:extLst>
          </p:cNvPr>
          <p:cNvSpPr/>
          <p:nvPr/>
        </p:nvSpPr>
        <p:spPr>
          <a:xfrm>
            <a:off x="1658584" y="111533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2" name="Google Shape;1067;p27">
            <a:extLst>
              <a:ext uri="{FF2B5EF4-FFF2-40B4-BE49-F238E27FC236}">
                <a16:creationId xmlns:a16="http://schemas.microsoft.com/office/drawing/2014/main" id="{E668A20D-EF18-607E-B3B8-AF803104B6FA}"/>
              </a:ext>
            </a:extLst>
          </p:cNvPr>
          <p:cNvGrpSpPr/>
          <p:nvPr/>
        </p:nvGrpSpPr>
        <p:grpSpPr>
          <a:xfrm>
            <a:off x="1565686" y="6348981"/>
            <a:ext cx="7321139" cy="216000"/>
            <a:chOff x="454585" y="453468"/>
            <a:chExt cx="8868441" cy="502040"/>
          </a:xfrm>
        </p:grpSpPr>
        <p:sp>
          <p:nvSpPr>
            <p:cNvPr id="53" name="Google Shape;1068;p27">
              <a:extLst>
                <a:ext uri="{FF2B5EF4-FFF2-40B4-BE49-F238E27FC236}">
                  <a16:creationId xmlns:a16="http://schemas.microsoft.com/office/drawing/2014/main" id="{63059BB8-5AF9-05B2-9C70-176EB76FA701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54" name="Google Shape;1069;p27">
              <a:extLst>
                <a:ext uri="{FF2B5EF4-FFF2-40B4-BE49-F238E27FC236}">
                  <a16:creationId xmlns:a16="http://schemas.microsoft.com/office/drawing/2014/main" id="{F2E2835D-53C4-6391-98D2-EA7AB5AC463E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55" name="타원 54">
            <a:extLst>
              <a:ext uri="{FF2B5EF4-FFF2-40B4-BE49-F238E27FC236}">
                <a16:creationId xmlns:a16="http://schemas.microsoft.com/office/drawing/2014/main" id="{58120694-4AB6-EB50-D951-5C3EB4F02A00}"/>
              </a:ext>
            </a:extLst>
          </p:cNvPr>
          <p:cNvSpPr/>
          <p:nvPr/>
        </p:nvSpPr>
        <p:spPr>
          <a:xfrm>
            <a:off x="1648997" y="161589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DDF793D-594A-0455-95E4-06ECBB7622C7}"/>
              </a:ext>
            </a:extLst>
          </p:cNvPr>
          <p:cNvSpPr/>
          <p:nvPr/>
        </p:nvSpPr>
        <p:spPr>
          <a:xfrm>
            <a:off x="91268" y="2371867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8754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545DAEE8-2126-41B5-5E88-5A46158DB242}"/>
              </a:ext>
            </a:extLst>
          </p:cNvPr>
          <p:cNvSpPr/>
          <p:nvPr/>
        </p:nvSpPr>
        <p:spPr>
          <a:xfrm>
            <a:off x="1702501" y="966081"/>
            <a:ext cx="7113839" cy="514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30B41C4D-C35C-414B-13FA-B5FD61E3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P-BE-BM-85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62CD57D8-B303-3CB6-3909-B858D99F38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/>
              <a:t>이벤트</a:t>
            </a:r>
            <a:r>
              <a:rPr lang="en-US" altLang="ko-KR" dirty="0"/>
              <a:t>] </a:t>
            </a:r>
            <a:r>
              <a:rPr lang="ko-KR" altLang="en-US" dirty="0"/>
              <a:t>이벤트 상세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679873"/>
              </p:ext>
            </p:extLst>
          </p:nvPr>
        </p:nvGraphicFramePr>
        <p:xfrm>
          <a:off x="9016139" y="252735"/>
          <a:ext cx="2508867" cy="694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이벤트 제목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작성자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작성한 운영자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초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834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진행기간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 시 설정한 기간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626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조회수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화면에서 클릭된 조회수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879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이벤트 내용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119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6~8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보기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이전글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다음글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공지사항 상세 기능과 동일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이벤트 글 수정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Confirm :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동록된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이벤트를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삭제하시겠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글 삭제 진행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이벤트 목록으로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2556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17" name="그룹 16">
            <a:extLst>
              <a:ext uri="{FF2B5EF4-FFF2-40B4-BE49-F238E27FC236}">
                <a16:creationId xmlns:a16="http://schemas.microsoft.com/office/drawing/2014/main" id="{3253C972-A3B3-D333-17B6-EC8F3F744D04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B5B6E8-3C49-68C8-0936-5CB34AFC8EF9}"/>
                </a:ext>
              </a:extLst>
            </p:cNvPr>
            <p:cNvSpPr txBox="1"/>
            <p:nvPr/>
          </p:nvSpPr>
          <p:spPr>
            <a:xfrm>
              <a:off x="1565686" y="332656"/>
              <a:ext cx="1188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이벤트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FDDC3B-E7AE-D84C-E6F8-D10E5BE0B27E}"/>
                </a:ext>
              </a:extLst>
            </p:cNvPr>
            <p:cNvSpPr txBox="1"/>
            <p:nvPr/>
          </p:nvSpPr>
          <p:spPr>
            <a:xfrm>
              <a:off x="1565686" y="479698"/>
              <a:ext cx="10086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이벤트 상세</a:t>
              </a: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CF07587-0446-E53A-4CC1-65D1D1D4ABE9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45C681E-D3B5-12B2-DBFE-4FB772AFD570}"/>
              </a:ext>
            </a:extLst>
          </p:cNvPr>
          <p:cNvSpPr/>
          <p:nvPr/>
        </p:nvSpPr>
        <p:spPr>
          <a:xfrm>
            <a:off x="1822713" y="1056704"/>
            <a:ext cx="2411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입어본 소감 작성하기 이벤트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A6645A8-E046-21B5-02D5-86CAF28E330E}"/>
              </a:ext>
            </a:extLst>
          </p:cNvPr>
          <p:cNvSpPr/>
          <p:nvPr/>
        </p:nvSpPr>
        <p:spPr>
          <a:xfrm>
            <a:off x="1764447" y="1506539"/>
            <a:ext cx="26832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진행기간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: 2022.01.01  ~ 2022.01.31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051C65CC-3EA4-3264-98E4-50B609BD4EC3}"/>
              </a:ext>
            </a:extLst>
          </p:cNvPr>
          <p:cNvCxnSpPr>
            <a:cxnSpLocks/>
          </p:cNvCxnSpPr>
          <p:nvPr/>
        </p:nvCxnSpPr>
        <p:spPr>
          <a:xfrm>
            <a:off x="1764447" y="5873745"/>
            <a:ext cx="69604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1B6DA959-0798-1391-42B2-2330E1907F13}"/>
              </a:ext>
            </a:extLst>
          </p:cNvPr>
          <p:cNvSpPr/>
          <p:nvPr/>
        </p:nvSpPr>
        <p:spPr>
          <a:xfrm>
            <a:off x="7562851" y="1497794"/>
            <a:ext cx="12806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조회수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:  100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회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A5DBDC51-095E-C592-365E-C62C8C9DFCF5}"/>
              </a:ext>
            </a:extLst>
          </p:cNvPr>
          <p:cNvGrpSpPr/>
          <p:nvPr/>
        </p:nvGrpSpPr>
        <p:grpSpPr>
          <a:xfrm>
            <a:off x="1764447" y="1872829"/>
            <a:ext cx="6960453" cy="3680237"/>
            <a:chOff x="2469932" y="3943754"/>
            <a:chExt cx="708502" cy="857287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E5AA6F58-9357-E209-B4B7-69ECB56F352D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8415F55-D92A-9815-6AA1-92E7EC2948F7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AF31F715-086B-33D4-6765-D02DE4E0056F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50">
                <a:extLst>
                  <a:ext uri="{FF2B5EF4-FFF2-40B4-BE49-F238E27FC236}">
                    <a16:creationId xmlns:a16="http://schemas.microsoft.com/office/drawing/2014/main" id="{9DD47FB2-66F2-AD5A-A6A4-8BF9C45AD94F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B4BE69F-B7FC-7404-548A-9D2D4E07C0E7}"/>
                </a:ext>
              </a:extLst>
            </p:cNvPr>
            <p:cNvSpPr txBox="1"/>
            <p:nvPr/>
          </p:nvSpPr>
          <p:spPr>
            <a:xfrm>
              <a:off x="2534933" y="4363879"/>
              <a:ext cx="575304" cy="322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{image}</a:t>
              </a:r>
            </a:p>
          </p:txBody>
        </p:sp>
      </p:grp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079400A1-31C4-33FA-6479-CB4EED51233D}"/>
              </a:ext>
            </a:extLst>
          </p:cNvPr>
          <p:cNvSpPr/>
          <p:nvPr/>
        </p:nvSpPr>
        <p:spPr bwMode="auto">
          <a:xfrm>
            <a:off x="7988280" y="6161948"/>
            <a:ext cx="720000" cy="25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삭제</a:t>
            </a: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50D2D55D-46D6-6406-B528-715CE0CACAB3}"/>
              </a:ext>
            </a:extLst>
          </p:cNvPr>
          <p:cNvSpPr/>
          <p:nvPr/>
        </p:nvSpPr>
        <p:spPr bwMode="auto">
          <a:xfrm>
            <a:off x="7213186" y="6161948"/>
            <a:ext cx="720000" cy="252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58" name="모서리가 둥근 직사각형 33">
            <a:extLst>
              <a:ext uri="{FF2B5EF4-FFF2-40B4-BE49-F238E27FC236}">
                <a16:creationId xmlns:a16="http://schemas.microsoft.com/office/drawing/2014/main" id="{7BB4464B-4D5F-5ABD-D57D-AAC2C80C953A}"/>
              </a:ext>
            </a:extLst>
          </p:cNvPr>
          <p:cNvSpPr/>
          <p:nvPr/>
        </p:nvSpPr>
        <p:spPr>
          <a:xfrm>
            <a:off x="1822278" y="6163713"/>
            <a:ext cx="720000" cy="25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목록 보기</a:t>
            </a:r>
          </a:p>
        </p:txBody>
      </p:sp>
      <p:sp>
        <p:nvSpPr>
          <p:cNvPr id="59" name="모서리가 둥근 직사각형 35">
            <a:extLst>
              <a:ext uri="{FF2B5EF4-FFF2-40B4-BE49-F238E27FC236}">
                <a16:creationId xmlns:a16="http://schemas.microsoft.com/office/drawing/2014/main" id="{D6B0EF6D-99E1-B505-0058-F8EFC71C5F62}"/>
              </a:ext>
            </a:extLst>
          </p:cNvPr>
          <p:cNvSpPr/>
          <p:nvPr/>
        </p:nvSpPr>
        <p:spPr>
          <a:xfrm>
            <a:off x="2604464" y="6163713"/>
            <a:ext cx="720000" cy="25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이전 글▼</a:t>
            </a:r>
          </a:p>
        </p:txBody>
      </p:sp>
      <p:sp>
        <p:nvSpPr>
          <p:cNvPr id="60" name="모서리가 둥근 직사각형 36">
            <a:extLst>
              <a:ext uri="{FF2B5EF4-FFF2-40B4-BE49-F238E27FC236}">
                <a16:creationId xmlns:a16="http://schemas.microsoft.com/office/drawing/2014/main" id="{C64D1EF2-28FD-65BD-0BAA-E30833908611}"/>
              </a:ext>
            </a:extLst>
          </p:cNvPr>
          <p:cNvSpPr/>
          <p:nvPr/>
        </p:nvSpPr>
        <p:spPr>
          <a:xfrm>
            <a:off x="3386649" y="6163713"/>
            <a:ext cx="720000" cy="25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다음 글▲</a:t>
            </a: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407ECF18-CAF5-50B3-0B47-363A6C14BFDB}"/>
              </a:ext>
            </a:extLst>
          </p:cNvPr>
          <p:cNvSpPr/>
          <p:nvPr/>
        </p:nvSpPr>
        <p:spPr>
          <a:xfrm>
            <a:off x="2100006" y="599460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6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710FD89B-35A8-B103-7473-7A61F8D37E97}"/>
              </a:ext>
            </a:extLst>
          </p:cNvPr>
          <p:cNvSpPr/>
          <p:nvPr/>
        </p:nvSpPr>
        <p:spPr>
          <a:xfrm>
            <a:off x="2833431" y="600412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7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51304DC7-F422-FCC1-43E1-89BAE5EE6F7C}"/>
              </a:ext>
            </a:extLst>
          </p:cNvPr>
          <p:cNvSpPr/>
          <p:nvPr/>
        </p:nvSpPr>
        <p:spPr>
          <a:xfrm>
            <a:off x="3643056" y="600412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8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FB03092F-72C5-22F7-35D4-CE2376775139}"/>
              </a:ext>
            </a:extLst>
          </p:cNvPr>
          <p:cNvSpPr/>
          <p:nvPr/>
        </p:nvSpPr>
        <p:spPr>
          <a:xfrm>
            <a:off x="7471953" y="598507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9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9" name="타원 68">
            <a:extLst>
              <a:ext uri="{FF2B5EF4-FFF2-40B4-BE49-F238E27FC236}">
                <a16:creationId xmlns:a16="http://schemas.microsoft.com/office/drawing/2014/main" id="{C5AEDFB6-35C8-48DA-22F9-1A9159BF231A}"/>
              </a:ext>
            </a:extLst>
          </p:cNvPr>
          <p:cNvSpPr/>
          <p:nvPr/>
        </p:nvSpPr>
        <p:spPr>
          <a:xfrm>
            <a:off x="8233953" y="598507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10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40385868-188C-9F27-A01F-3CC8F7566B72}"/>
              </a:ext>
            </a:extLst>
          </p:cNvPr>
          <p:cNvSpPr/>
          <p:nvPr/>
        </p:nvSpPr>
        <p:spPr>
          <a:xfrm>
            <a:off x="1631874" y="111258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A590E68-461C-CDFA-D4A7-E21E3C377807}"/>
              </a:ext>
            </a:extLst>
          </p:cNvPr>
          <p:cNvSpPr/>
          <p:nvPr/>
        </p:nvSpPr>
        <p:spPr>
          <a:xfrm>
            <a:off x="6513937" y="1034607"/>
            <a:ext cx="21993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{</a:t>
            </a:r>
            <a:r>
              <a:rPr lang="ko-KR" altLang="en-US" sz="1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작성자 </a:t>
            </a:r>
            <a:r>
              <a:rPr lang="en-US" altLang="ko-KR" sz="1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ID </a:t>
            </a:r>
            <a:r>
              <a:rPr lang="ko-KR" altLang="en-US" sz="1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표기</a:t>
            </a:r>
            <a:r>
              <a:rPr lang="en-US" altLang="ko-KR" sz="1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} | </a:t>
            </a:r>
            <a:r>
              <a:rPr lang="en-US" altLang="ko-KR" sz="1000" dirty="0">
                <a:latin typeface="+mn-ea"/>
              </a:rPr>
              <a:t>{</a:t>
            </a:r>
            <a:r>
              <a:rPr lang="ko-KR" altLang="en-US" sz="1000" dirty="0">
                <a:latin typeface="+mn-ea"/>
              </a:rPr>
              <a:t>작성일</a:t>
            </a:r>
            <a:r>
              <a:rPr lang="en-US" altLang="ko-KR" sz="1000" dirty="0">
                <a:latin typeface="+mn-ea"/>
              </a:rPr>
              <a:t>,</a:t>
            </a:r>
            <a:r>
              <a:rPr lang="ko-KR" altLang="en-US" sz="1000" dirty="0">
                <a:latin typeface="+mn-ea"/>
              </a:rPr>
              <a:t> 시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분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초</a:t>
            </a:r>
            <a:r>
              <a:rPr lang="en-US" altLang="ko-KR" sz="1000" dirty="0">
                <a:latin typeface="+mn-ea"/>
              </a:rPr>
              <a:t>}</a:t>
            </a:r>
            <a:endParaRPr lang="ko-KR" altLang="en-US" sz="1000" dirty="0">
              <a:latin typeface="+mn-ea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5A016F83-57BE-8501-9F70-E8DCE0276D73}"/>
              </a:ext>
            </a:extLst>
          </p:cNvPr>
          <p:cNvSpPr/>
          <p:nvPr/>
        </p:nvSpPr>
        <p:spPr>
          <a:xfrm>
            <a:off x="6336432" y="105897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82C05FB8-9A75-D615-AD20-A5AFEFDD8878}"/>
              </a:ext>
            </a:extLst>
          </p:cNvPr>
          <p:cNvSpPr/>
          <p:nvPr/>
        </p:nvSpPr>
        <p:spPr>
          <a:xfrm>
            <a:off x="1612378" y="152963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FA76B85-D6E5-97EA-C525-B98002BB7822}"/>
              </a:ext>
            </a:extLst>
          </p:cNvPr>
          <p:cNvSpPr/>
          <p:nvPr/>
        </p:nvSpPr>
        <p:spPr>
          <a:xfrm>
            <a:off x="7709995" y="150521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03E36FF3-E7B6-4124-E866-BB479F103EEC}"/>
              </a:ext>
            </a:extLst>
          </p:cNvPr>
          <p:cNvSpPr/>
          <p:nvPr/>
        </p:nvSpPr>
        <p:spPr>
          <a:xfrm>
            <a:off x="1612378" y="185031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29708BE-27BD-8AEE-0148-701E7C5556F5}"/>
              </a:ext>
            </a:extLst>
          </p:cNvPr>
          <p:cNvSpPr/>
          <p:nvPr/>
        </p:nvSpPr>
        <p:spPr>
          <a:xfrm>
            <a:off x="91268" y="2371867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85472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7192941-7BDB-1962-3156-25BF8653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P-BE-BM-90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BB4B41F2-2F41-C339-DFCE-3DEF808F66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/>
              <a:t>이벤트</a:t>
            </a:r>
            <a:r>
              <a:rPr lang="en-US" altLang="ko-KR" dirty="0"/>
              <a:t>] </a:t>
            </a:r>
            <a:r>
              <a:rPr lang="ko-KR" altLang="en-US" dirty="0"/>
              <a:t>이벤트 등록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819947"/>
              </p:ext>
            </p:extLst>
          </p:nvPr>
        </p:nvGraphicFramePr>
        <p:xfrm>
          <a:off x="9016139" y="234979"/>
          <a:ext cx="2508867" cy="69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글자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(50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 이상 입력되지 않음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이벤트 요약 내용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글자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(100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 이상 입력되지 않음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7455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이벤트 기간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~+7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Datepicker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를 통해 이벤트 기간 설정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이벤트는 설정한 이벤트 기간에만 이용자 화면 이벤트 리스트에 노출됨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과거일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등록시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종료된 이벤트로 등록됨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78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이미지 등록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찾아보기를 통해 등록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PC,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모바일용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각각 다른 사이즈로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이벤트 등록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423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본문내용 등록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에디터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HTML 2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가지 방법으로 입력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PC,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모바일용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각각 다른 사이즈로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이벤트 등록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77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작성완료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Validation Check</a:t>
                      </a: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Validation Check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이벤트 등록이 완료되었습니다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확인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이벤트 목록으로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작성취소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Confirm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이벤트 등록을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이벤트 목록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작성중인 글은 저장되지 않음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취소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1440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</a:tbl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:a16="http://schemas.microsoft.com/office/drawing/2014/main" id="{47E90C16-E34D-BD43-7BC1-8FD35E18964F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B657D1-7B70-1C4D-382E-DBEF77FDFB0D}"/>
                </a:ext>
              </a:extLst>
            </p:cNvPr>
            <p:cNvSpPr txBox="1"/>
            <p:nvPr/>
          </p:nvSpPr>
          <p:spPr>
            <a:xfrm>
              <a:off x="1565686" y="332656"/>
              <a:ext cx="1188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이벤트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DAE77C-A8B9-40B7-6050-39B9C38A0D49}"/>
                </a:ext>
              </a:extLst>
            </p:cNvPr>
            <p:cNvSpPr txBox="1"/>
            <p:nvPr/>
          </p:nvSpPr>
          <p:spPr>
            <a:xfrm>
              <a:off x="1565686" y="479698"/>
              <a:ext cx="96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이벤트 등록</a:t>
              </a: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6C81BBBC-4A22-654F-205C-C6CB90E9AF17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9718351-9AD2-E686-51C5-47AF9DECC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177" y="5001866"/>
            <a:ext cx="6966623" cy="3292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00" dirty="0">
                <a:latin typeface="맑은 고딕" panose="020B0503020000020004" pitchFamily="50" charset="-127"/>
              </a:rPr>
              <a:t>에디터</a:t>
            </a:r>
            <a:r>
              <a:rPr lang="en-US" altLang="ko-KR" sz="1000" dirty="0">
                <a:latin typeface="맑은 고딕" panose="020B0503020000020004" pitchFamily="50" charset="-127"/>
              </a:rPr>
              <a:t>(editor)</a:t>
            </a:r>
            <a:r>
              <a:rPr lang="ko-KR" altLang="en-US" sz="1000" dirty="0">
                <a:latin typeface="맑은 고딕" panose="020B0503020000020004" pitchFamily="50" charset="-127"/>
              </a:rPr>
              <a:t> 기능 노출</a:t>
            </a:r>
            <a:endParaRPr lang="en-US" altLang="ko-KR" sz="1000" dirty="0">
              <a:latin typeface="맑은 고딕" panose="020B050302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9AB49C5-8094-63BB-3FFF-3F8E2DB8B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382" y="4993042"/>
            <a:ext cx="6974418" cy="1702989"/>
          </a:xfrm>
          <a:prstGeom prst="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800"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3D6D8C5-56FA-AE7F-F8C3-FB912E401F4C}"/>
              </a:ext>
            </a:extLst>
          </p:cNvPr>
          <p:cNvSpPr/>
          <p:nvPr/>
        </p:nvSpPr>
        <p:spPr>
          <a:xfrm>
            <a:off x="1787326" y="5434349"/>
            <a:ext cx="18950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이벤트 내용을 입력해 주세요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!</a:t>
            </a:r>
          </a:p>
        </p:txBody>
      </p:sp>
      <p:sp>
        <p:nvSpPr>
          <p:cNvPr id="30" name="모서리가 둥근 직사각형 151">
            <a:extLst>
              <a:ext uri="{FF2B5EF4-FFF2-40B4-BE49-F238E27FC236}">
                <a16:creationId xmlns:a16="http://schemas.microsoft.com/office/drawing/2014/main" id="{1E376AF7-FC1C-B5B0-BE7B-FBE333DA1C92}"/>
              </a:ext>
            </a:extLst>
          </p:cNvPr>
          <p:cNvSpPr/>
          <p:nvPr/>
        </p:nvSpPr>
        <p:spPr>
          <a:xfrm>
            <a:off x="3873456" y="6767787"/>
            <a:ext cx="1286223" cy="35605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작성완료</a:t>
            </a:r>
          </a:p>
        </p:txBody>
      </p:sp>
      <p:sp>
        <p:nvSpPr>
          <p:cNvPr id="31" name="모서리가 둥근 직사각형 152">
            <a:extLst>
              <a:ext uri="{FF2B5EF4-FFF2-40B4-BE49-F238E27FC236}">
                <a16:creationId xmlns:a16="http://schemas.microsoft.com/office/drawing/2014/main" id="{ECEECD8F-CBD4-6AF2-99B1-7F5440A8B7D0}"/>
              </a:ext>
            </a:extLst>
          </p:cNvPr>
          <p:cNvSpPr/>
          <p:nvPr/>
        </p:nvSpPr>
        <p:spPr>
          <a:xfrm>
            <a:off x="5253601" y="6760183"/>
            <a:ext cx="1286223" cy="3560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작성취소</a:t>
            </a: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A5A5AEEA-1003-C2B5-D70E-CDF6BF629686}"/>
              </a:ext>
            </a:extLst>
          </p:cNvPr>
          <p:cNvSpPr/>
          <p:nvPr/>
        </p:nvSpPr>
        <p:spPr>
          <a:xfrm>
            <a:off x="3920590" y="684369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6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E67758FB-EEE4-FB2B-EE8F-A765510B2830}"/>
              </a:ext>
            </a:extLst>
          </p:cNvPr>
          <p:cNvSpPr/>
          <p:nvPr/>
        </p:nvSpPr>
        <p:spPr>
          <a:xfrm>
            <a:off x="5354062" y="684369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7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모서리가 둥근 직사각형 63">
            <a:extLst>
              <a:ext uri="{FF2B5EF4-FFF2-40B4-BE49-F238E27FC236}">
                <a16:creationId xmlns:a16="http://schemas.microsoft.com/office/drawing/2014/main" id="{87026ED2-99BB-7EDC-4E5E-14F73D2F18AF}"/>
              </a:ext>
            </a:extLst>
          </p:cNvPr>
          <p:cNvSpPr/>
          <p:nvPr/>
        </p:nvSpPr>
        <p:spPr>
          <a:xfrm>
            <a:off x="1701679" y="1196969"/>
            <a:ext cx="6210105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이벤트 제목을 입력해 주세요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E408C88-9D5C-4B57-99CD-D09780A49539}"/>
              </a:ext>
            </a:extLst>
          </p:cNvPr>
          <p:cNvSpPr/>
          <p:nvPr/>
        </p:nvSpPr>
        <p:spPr>
          <a:xfrm>
            <a:off x="7918630" y="1240232"/>
            <a:ext cx="7745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50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24" name="양쪽 모서리가 둥근 사각형 28">
            <a:extLst>
              <a:ext uri="{FF2B5EF4-FFF2-40B4-BE49-F238E27FC236}">
                <a16:creationId xmlns:a16="http://schemas.microsoft.com/office/drawing/2014/main" id="{5E4761BA-E054-8094-B7C4-CF5FD3037379}"/>
              </a:ext>
            </a:extLst>
          </p:cNvPr>
          <p:cNvSpPr/>
          <p:nvPr/>
        </p:nvSpPr>
        <p:spPr bwMode="auto">
          <a:xfrm>
            <a:off x="7927508" y="6475065"/>
            <a:ext cx="764679" cy="214511"/>
          </a:xfrm>
          <a:prstGeom prst="round2Same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1000" dirty="0">
                <a:latin typeface="+mn-ea"/>
              </a:rPr>
              <a:t>HTML</a:t>
            </a:r>
            <a:endParaRPr lang="ko-KR" altLang="en-US" sz="1000" dirty="0">
              <a:latin typeface="+mn-ea"/>
            </a:endParaRPr>
          </a:p>
        </p:txBody>
      </p:sp>
      <p:sp>
        <p:nvSpPr>
          <p:cNvPr id="26" name="양쪽 모서리가 둥근 사각형 29">
            <a:extLst>
              <a:ext uri="{FF2B5EF4-FFF2-40B4-BE49-F238E27FC236}">
                <a16:creationId xmlns:a16="http://schemas.microsoft.com/office/drawing/2014/main" id="{F24FC45C-F7B8-F1D6-5D9B-D905BB46CB97}"/>
              </a:ext>
            </a:extLst>
          </p:cNvPr>
          <p:cNvSpPr/>
          <p:nvPr/>
        </p:nvSpPr>
        <p:spPr bwMode="auto">
          <a:xfrm>
            <a:off x="7155983" y="6475065"/>
            <a:ext cx="764679" cy="214511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ko-KR" altLang="en-US" sz="1000" dirty="0">
                <a:latin typeface="+mn-ea"/>
              </a:rPr>
              <a:t>에디터</a:t>
            </a: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80CFAE71-157A-6D83-D9DD-3AFED2BD42F4}"/>
              </a:ext>
            </a:extLst>
          </p:cNvPr>
          <p:cNvSpPr/>
          <p:nvPr/>
        </p:nvSpPr>
        <p:spPr>
          <a:xfrm>
            <a:off x="1482828" y="124251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2F118724-0DB7-C61F-2009-BB3C7D7FCE8D}"/>
              </a:ext>
            </a:extLst>
          </p:cNvPr>
          <p:cNvSpPr/>
          <p:nvPr/>
        </p:nvSpPr>
        <p:spPr>
          <a:xfrm>
            <a:off x="1469122" y="446941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모서리가 둥근 직사각형 63">
            <a:extLst>
              <a:ext uri="{FF2B5EF4-FFF2-40B4-BE49-F238E27FC236}">
                <a16:creationId xmlns:a16="http://schemas.microsoft.com/office/drawing/2014/main" id="{F350274B-17B0-DE96-181A-F42F0738AD40}"/>
              </a:ext>
            </a:extLst>
          </p:cNvPr>
          <p:cNvSpPr/>
          <p:nvPr/>
        </p:nvSpPr>
        <p:spPr>
          <a:xfrm>
            <a:off x="1703504" y="1607424"/>
            <a:ext cx="6210105" cy="496630"/>
          </a:xfrm>
          <a:prstGeom prst="roundRect">
            <a:avLst>
              <a:gd name="adj" fmla="val 777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이벤트 요약 내용을 입력해 주세요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C97C414-BA05-69A6-5E27-E98DD7025421}"/>
              </a:ext>
            </a:extLst>
          </p:cNvPr>
          <p:cNvSpPr/>
          <p:nvPr/>
        </p:nvSpPr>
        <p:spPr>
          <a:xfrm>
            <a:off x="7911784" y="1917558"/>
            <a:ext cx="8386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100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0943827-CED2-E707-967C-9F83B3612CAF}"/>
              </a:ext>
            </a:extLst>
          </p:cNvPr>
          <p:cNvSpPr/>
          <p:nvPr/>
        </p:nvSpPr>
        <p:spPr>
          <a:xfrm>
            <a:off x="2594058" y="2607906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+mn-ea"/>
              </a:rPr>
              <a:t>~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4" name="모서리가 둥근 직사각형 63">
            <a:extLst>
              <a:ext uri="{FF2B5EF4-FFF2-40B4-BE49-F238E27FC236}">
                <a16:creationId xmlns:a16="http://schemas.microsoft.com/office/drawing/2014/main" id="{D5CF897A-EC4E-A70F-DF09-09186CD0D0E3}"/>
              </a:ext>
            </a:extLst>
          </p:cNvPr>
          <p:cNvSpPr/>
          <p:nvPr/>
        </p:nvSpPr>
        <p:spPr>
          <a:xfrm>
            <a:off x="1701679" y="2607310"/>
            <a:ext cx="925170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5" name="Calendar">
            <a:extLst>
              <a:ext uri="{FF2B5EF4-FFF2-40B4-BE49-F238E27FC236}">
                <a16:creationId xmlns:a16="http://schemas.microsoft.com/office/drawing/2014/main" id="{53138292-1557-8757-B219-CA8C785DF6D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58271" y="2695155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6" name="모서리가 둥근 직사각형 63">
            <a:extLst>
              <a:ext uri="{FF2B5EF4-FFF2-40B4-BE49-F238E27FC236}">
                <a16:creationId xmlns:a16="http://schemas.microsoft.com/office/drawing/2014/main" id="{F0A64EFC-F0C1-AF40-BB06-C3E3DCF80541}"/>
              </a:ext>
            </a:extLst>
          </p:cNvPr>
          <p:cNvSpPr/>
          <p:nvPr/>
        </p:nvSpPr>
        <p:spPr>
          <a:xfrm>
            <a:off x="2830756" y="2609533"/>
            <a:ext cx="925170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1" name="Calendar">
            <a:extLst>
              <a:ext uri="{FF2B5EF4-FFF2-40B4-BE49-F238E27FC236}">
                <a16:creationId xmlns:a16="http://schemas.microsoft.com/office/drawing/2014/main" id="{8F1361BC-1BF3-3E56-C443-337CE8FA5E1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01517" y="2688014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9C1DEB-F09F-10B9-EA8A-920B3D8C0BF5}"/>
              </a:ext>
            </a:extLst>
          </p:cNvPr>
          <p:cNvSpPr txBox="1"/>
          <p:nvPr/>
        </p:nvSpPr>
        <p:spPr>
          <a:xfrm>
            <a:off x="1836478" y="2660080"/>
            <a:ext cx="843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2022-08-16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99438D-BBD8-A2AE-7CBF-3D3DF8557F64}"/>
              </a:ext>
            </a:extLst>
          </p:cNvPr>
          <p:cNvSpPr txBox="1"/>
          <p:nvPr/>
        </p:nvSpPr>
        <p:spPr>
          <a:xfrm>
            <a:off x="2985405" y="2651905"/>
            <a:ext cx="843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2022-08-22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7661775-6EB6-AE73-9043-7EFCA9CBCCF2}"/>
              </a:ext>
            </a:extLst>
          </p:cNvPr>
          <p:cNvSpPr/>
          <p:nvPr/>
        </p:nvSpPr>
        <p:spPr>
          <a:xfrm>
            <a:off x="1607694" y="2315073"/>
            <a:ext cx="12022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이벤트 기간 설정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CBD7DEE-CA40-B45D-8D0F-E93AC5575F79}"/>
              </a:ext>
            </a:extLst>
          </p:cNvPr>
          <p:cNvSpPr/>
          <p:nvPr/>
        </p:nvSpPr>
        <p:spPr>
          <a:xfrm>
            <a:off x="1607694" y="885325"/>
            <a:ext cx="15529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제목 및 요약 내용 입력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494BE8E-8428-2E34-A3D8-03AE3E442EF3}"/>
              </a:ext>
            </a:extLst>
          </p:cNvPr>
          <p:cNvSpPr/>
          <p:nvPr/>
        </p:nvSpPr>
        <p:spPr>
          <a:xfrm>
            <a:off x="1607694" y="3160274"/>
            <a:ext cx="12022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목록 이미지 등록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9B23E8F-176C-99E3-971B-360FC660E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462" y="4735522"/>
            <a:ext cx="891902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>
                <a:latin typeface="+mn-ea"/>
              </a:rPr>
              <a:t>PC</a:t>
            </a:r>
            <a:endParaRPr lang="ko-KR" altLang="en-US" sz="1000" dirty="0">
              <a:latin typeface="+mn-e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668C54E-C05D-D712-5A1C-18CFA2BF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9735" y="4735522"/>
            <a:ext cx="891902" cy="25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dirty="0">
                <a:latin typeface="+mn-ea"/>
              </a:rPr>
              <a:t>Mobile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35" name="Google Shape;1067;p27">
            <a:extLst>
              <a:ext uri="{FF2B5EF4-FFF2-40B4-BE49-F238E27FC236}">
                <a16:creationId xmlns:a16="http://schemas.microsoft.com/office/drawing/2014/main" id="{E40366D6-E335-0748-4647-AE3F9AEAACA9}"/>
              </a:ext>
            </a:extLst>
          </p:cNvPr>
          <p:cNvGrpSpPr/>
          <p:nvPr/>
        </p:nvGrpSpPr>
        <p:grpSpPr>
          <a:xfrm>
            <a:off x="1565686" y="5709244"/>
            <a:ext cx="7321139" cy="216000"/>
            <a:chOff x="454585" y="453468"/>
            <a:chExt cx="8868441" cy="502040"/>
          </a:xfrm>
        </p:grpSpPr>
        <p:sp>
          <p:nvSpPr>
            <p:cNvPr id="38" name="Google Shape;1068;p27">
              <a:extLst>
                <a:ext uri="{FF2B5EF4-FFF2-40B4-BE49-F238E27FC236}">
                  <a16:creationId xmlns:a16="http://schemas.microsoft.com/office/drawing/2014/main" id="{60AF9839-F0B0-A7F0-CF1A-193E0B7C7337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39" name="Google Shape;1069;p27">
              <a:extLst>
                <a:ext uri="{FF2B5EF4-FFF2-40B4-BE49-F238E27FC236}">
                  <a16:creationId xmlns:a16="http://schemas.microsoft.com/office/drawing/2014/main" id="{DBB95FB6-DDE4-4C77-2181-D651EEDC460F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34187E1-FD0F-B973-FF3B-05E6CFC9457C}"/>
              </a:ext>
            </a:extLst>
          </p:cNvPr>
          <p:cNvSpPr/>
          <p:nvPr/>
        </p:nvSpPr>
        <p:spPr>
          <a:xfrm>
            <a:off x="1607694" y="4431219"/>
            <a:ext cx="7601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</a:t>
            </a: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21181B0A-EAFC-E5FD-DA24-6CA7DE0A8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861" y="3445085"/>
            <a:ext cx="789316" cy="3204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찾아보기</a:t>
            </a:r>
          </a:p>
        </p:txBody>
      </p:sp>
      <p:sp>
        <p:nvSpPr>
          <p:cNvPr id="43" name="모서리가 둥근 직사각형 63">
            <a:extLst>
              <a:ext uri="{FF2B5EF4-FFF2-40B4-BE49-F238E27FC236}">
                <a16:creationId xmlns:a16="http://schemas.microsoft.com/office/drawing/2014/main" id="{99596AC0-D683-8A5E-BAC3-CB960D6069AD}"/>
              </a:ext>
            </a:extLst>
          </p:cNvPr>
          <p:cNvSpPr/>
          <p:nvPr/>
        </p:nvSpPr>
        <p:spPr>
          <a:xfrm>
            <a:off x="2561776" y="3445085"/>
            <a:ext cx="2376756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파일 선택을 선택해 주세요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08719C61-8723-8BCB-79B1-7EAA864CD14C}"/>
              </a:ext>
            </a:extLst>
          </p:cNvPr>
          <p:cNvSpPr/>
          <p:nvPr/>
        </p:nvSpPr>
        <p:spPr>
          <a:xfrm>
            <a:off x="1465234" y="162691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76CB1AB5-D6D6-CFAD-63DF-58F242BAF389}"/>
              </a:ext>
            </a:extLst>
          </p:cNvPr>
          <p:cNvSpPr/>
          <p:nvPr/>
        </p:nvSpPr>
        <p:spPr>
          <a:xfrm>
            <a:off x="1465234" y="233869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A2225525-0F78-1207-5426-216C12EA5233}"/>
              </a:ext>
            </a:extLst>
          </p:cNvPr>
          <p:cNvSpPr/>
          <p:nvPr/>
        </p:nvSpPr>
        <p:spPr>
          <a:xfrm>
            <a:off x="1457686" y="317993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9611CD09-FA39-9365-FFAE-AD19B5A38B01}"/>
              </a:ext>
            </a:extLst>
          </p:cNvPr>
          <p:cNvSpPr/>
          <p:nvPr/>
        </p:nvSpPr>
        <p:spPr>
          <a:xfrm>
            <a:off x="91268" y="2371867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87AF9D1-3C3D-F548-2C82-C2092C723B56}"/>
              </a:ext>
            </a:extLst>
          </p:cNvPr>
          <p:cNvSpPr/>
          <p:nvPr/>
        </p:nvSpPr>
        <p:spPr>
          <a:xfrm>
            <a:off x="1681234" y="3404813"/>
            <a:ext cx="780983" cy="687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05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PC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050" dirty="0">
                <a:latin typeface="+mn-ea"/>
              </a:rPr>
              <a:t>Mobile</a:t>
            </a:r>
            <a:endParaRPr lang="ko-KR" altLang="en-US" sz="1050" dirty="0">
              <a:latin typeface="+mn-ea"/>
            </a:endParaRP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182E579F-5E26-E6B0-59FA-D0110F0E8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708" y="3818406"/>
            <a:ext cx="789316" cy="3204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찾아보기</a:t>
            </a:r>
          </a:p>
        </p:txBody>
      </p:sp>
      <p:sp>
        <p:nvSpPr>
          <p:cNvPr id="48" name="모서리가 둥근 직사각형 63">
            <a:extLst>
              <a:ext uri="{FF2B5EF4-FFF2-40B4-BE49-F238E27FC236}">
                <a16:creationId xmlns:a16="http://schemas.microsoft.com/office/drawing/2014/main" id="{F439DA46-F03F-617C-E196-3F69B997DE27}"/>
              </a:ext>
            </a:extLst>
          </p:cNvPr>
          <p:cNvSpPr/>
          <p:nvPr/>
        </p:nvSpPr>
        <p:spPr>
          <a:xfrm>
            <a:off x="2562623" y="3818406"/>
            <a:ext cx="2376756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파일 선택을 선택해 주세요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8982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FA20956-BBFB-96BC-F714-07D221E3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P-BE-BM-95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0DACEC0C-2DC1-3AAA-6738-E8ACCBB365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/>
              <a:t>허위 상품 접수</a:t>
            </a:r>
            <a:r>
              <a:rPr lang="en-US" altLang="ko-KR" dirty="0"/>
              <a:t>] </a:t>
            </a:r>
            <a:r>
              <a:rPr lang="ko-KR" altLang="en-US" dirty="0"/>
              <a:t>허위 상품 접수 목록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732942"/>
              </p:ext>
            </p:extLst>
          </p:nvPr>
        </p:nvGraphicFramePr>
        <p:xfrm>
          <a:off x="9016139" y="243857"/>
          <a:ext cx="2508867" cy="697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처리 전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처리 완료 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처리 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운영자가 접수된 신고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 대해 처리하기 전 상태의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신고건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목록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처리 완료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운영자가 접수된 신고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 대해 처리완료 상태의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신고건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목록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신고 사유 필터링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모두보기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허위매물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상품연속등록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욕설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비방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업체상품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선택한 신고사유만 필터링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28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접수일 기준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목록당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상품명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상품 상세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이동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(Self)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보기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신고내용 보기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팝업 호출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537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처리 완료로 이동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항목이 있는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선택한 항목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처리 완료 탭 목록으로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처리완료 목록으로 이동되었습니다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항목이 없는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처리 완료할 목록을 선택해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삭제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항목이 있는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신고를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확인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목록 삭제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&gt; Alert(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신고가 삭제되었습니다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취소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항목이 없는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삭제할 항목을 선택해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972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517C1486-A21C-4D65-E0DA-85BDB2AFA850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272D2F-9452-B093-8F88-9AD10AF0BF15}"/>
                </a:ext>
              </a:extLst>
            </p:cNvPr>
            <p:cNvSpPr txBox="1"/>
            <p:nvPr/>
          </p:nvSpPr>
          <p:spPr>
            <a:xfrm>
              <a:off x="1565686" y="332656"/>
              <a:ext cx="16305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 관리 </a:t>
              </a:r>
              <a:r>
                <a:rPr lang="en-US" altLang="ko-KR" sz="80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허위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상품 접수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6880DF-0A40-9375-AB91-D49A78241531}"/>
                </a:ext>
              </a:extLst>
            </p:cNvPr>
            <p:cNvSpPr txBox="1"/>
            <p:nvPr/>
          </p:nvSpPr>
          <p:spPr>
            <a:xfrm>
              <a:off x="1565686" y="479698"/>
              <a:ext cx="1494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허위 상품 접수 목록</a:t>
              </a: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9F69E5BD-2A5A-3D2E-CC4E-8BD8C0110210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82B2AA0-2D6F-D0FD-9FF5-2BF579648483}"/>
              </a:ext>
            </a:extLst>
          </p:cNvPr>
          <p:cNvSpPr/>
          <p:nvPr/>
        </p:nvSpPr>
        <p:spPr>
          <a:xfrm>
            <a:off x="186428" y="2608946"/>
            <a:ext cx="1210712" cy="190227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C04E3C-BB51-4195-EA37-2CF0B76DF9EC}"/>
              </a:ext>
            </a:extLst>
          </p:cNvPr>
          <p:cNvSpPr txBox="1"/>
          <p:nvPr/>
        </p:nvSpPr>
        <p:spPr>
          <a:xfrm>
            <a:off x="6936408" y="975182"/>
            <a:ext cx="732893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b="0" dirty="0"/>
              <a:t>신고 사유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74C82635-15D3-44D4-0B78-5F2171FB8BED}"/>
              </a:ext>
            </a:extLst>
          </p:cNvPr>
          <p:cNvSpPr/>
          <p:nvPr/>
        </p:nvSpPr>
        <p:spPr bwMode="auto">
          <a:xfrm>
            <a:off x="1680411" y="1021342"/>
            <a:ext cx="1080000" cy="3155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ko-KR" altLang="en-US" sz="900" b="1" dirty="0">
                <a:latin typeface="+mn-ea"/>
              </a:rPr>
              <a:t>처리 전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089F6DD1-4424-9D03-A3C9-FCFCB6F70E3A}"/>
              </a:ext>
            </a:extLst>
          </p:cNvPr>
          <p:cNvSpPr/>
          <p:nvPr/>
        </p:nvSpPr>
        <p:spPr bwMode="auto">
          <a:xfrm>
            <a:off x="2730189" y="1021342"/>
            <a:ext cx="1080000" cy="31550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처리 완료</a:t>
            </a: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ACA04BBD-ED7A-635E-7FAF-CAA18714F629}"/>
              </a:ext>
            </a:extLst>
          </p:cNvPr>
          <p:cNvCxnSpPr>
            <a:cxnSpLocks/>
          </p:cNvCxnSpPr>
          <p:nvPr/>
        </p:nvCxnSpPr>
        <p:spPr>
          <a:xfrm>
            <a:off x="1675223" y="1332268"/>
            <a:ext cx="716588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40">
            <a:extLst>
              <a:ext uri="{FF2B5EF4-FFF2-40B4-BE49-F238E27FC236}">
                <a16:creationId xmlns:a16="http://schemas.microsoft.com/office/drawing/2014/main" id="{52F0F725-1C5D-FEC1-A78A-474060F5B65F}"/>
              </a:ext>
            </a:extLst>
          </p:cNvPr>
          <p:cNvSpPr/>
          <p:nvPr/>
        </p:nvSpPr>
        <p:spPr>
          <a:xfrm>
            <a:off x="6744107" y="98416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42" name="표 41">
            <a:extLst>
              <a:ext uri="{FF2B5EF4-FFF2-40B4-BE49-F238E27FC236}">
                <a16:creationId xmlns:a16="http://schemas.microsoft.com/office/drawing/2014/main" id="{041063DF-0CFC-7794-5BF0-A14398CE8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364824"/>
              </p:ext>
            </p:extLst>
          </p:nvPr>
        </p:nvGraphicFramePr>
        <p:xfrm>
          <a:off x="1617605" y="1480124"/>
          <a:ext cx="7229985" cy="354541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51168">
                  <a:extLst>
                    <a:ext uri="{9D8B030D-6E8A-4147-A177-3AD203B41FA5}">
                      <a16:colId xmlns:a16="http://schemas.microsoft.com/office/drawing/2014/main" val="3633615474"/>
                    </a:ext>
                  </a:extLst>
                </a:gridCol>
                <a:gridCol w="451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677">
                  <a:extLst>
                    <a:ext uri="{9D8B030D-6E8A-4147-A177-3AD203B41FA5}">
                      <a16:colId xmlns:a16="http://schemas.microsoft.com/office/drawing/2014/main" val="4206649267"/>
                    </a:ext>
                  </a:extLst>
                </a:gridCol>
                <a:gridCol w="2554373">
                  <a:extLst>
                    <a:ext uri="{9D8B030D-6E8A-4147-A177-3AD203B41FA5}">
                      <a16:colId xmlns:a16="http://schemas.microsoft.com/office/drawing/2014/main" val="333069453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955825404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524">
                  <a:extLst>
                    <a:ext uri="{9D8B030D-6E8A-4147-A177-3AD203B41FA5}">
                      <a16:colId xmlns:a16="http://schemas.microsoft.com/office/drawing/2014/main" val="3545880376"/>
                    </a:ext>
                  </a:extLst>
                </a:gridCol>
              </a:tblGrid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선택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신고사유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상품명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작성자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접수일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신고 내용 보기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10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{</a:t>
                      </a:r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신규사유</a:t>
                      </a: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}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baseline="0" dirty="0">
                          <a:latin typeface="맑은 고딕" panose="020B0503020000020004" pitchFamily="50" charset="-127"/>
                        </a:rPr>
                        <a:t> {</a:t>
                      </a:r>
                      <a:r>
                        <a:rPr lang="ko-KR" altLang="en-US" sz="900" b="0" baseline="0" dirty="0">
                          <a:latin typeface="맑은 고딕" panose="020B0503020000020004" pitchFamily="50" charset="-127"/>
                        </a:rPr>
                        <a:t>상품명 표기</a:t>
                      </a:r>
                      <a:r>
                        <a:rPr lang="en-US" altLang="ko-KR" sz="900" b="0" baseline="0" dirty="0">
                          <a:latin typeface="맑은 고딕" panose="020B0503020000020004" pitchFamily="50" charset="-127"/>
                        </a:rPr>
                        <a:t>}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{</a:t>
                      </a:r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작성자</a:t>
                      </a: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ID}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작성일 표기</a:t>
                      </a: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보기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]</a:t>
                      </a:r>
                      <a:endParaRPr lang="ko-KR" altLang="en-US" sz="900" b="1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9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err="1">
                          <a:latin typeface="맑은 고딕" panose="020B0503020000020004" pitchFamily="50" charset="-127"/>
                        </a:rPr>
                        <a:t>상품연속등록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운동복 판매 합니다</a:t>
                      </a: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abcde9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보기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]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8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욕설</a:t>
                      </a: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비방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 운동복 판매 합니다</a:t>
                      </a: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abcde8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보기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]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7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업체상품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 운동복 판매 합니다</a:t>
                      </a: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abcde7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보기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]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6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err="1">
                          <a:latin typeface="맑은 고딕" panose="020B0503020000020004" pitchFamily="50" charset="-127"/>
                        </a:rPr>
                        <a:t>상품연속등록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 운동복 판매 합니다</a:t>
                      </a: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abcde6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보기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]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5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욕설</a:t>
                      </a: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비방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 운동복 판매 합니다</a:t>
                      </a: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abcde5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보기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]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4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업체상품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 운동복 판매 합니다</a:t>
                      </a: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abcde4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보기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]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3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기타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 운동복 판매 합니다</a:t>
                      </a: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abcde3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보기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]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2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허위매물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 운동복 판매 합니다</a:t>
                      </a: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abcde2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보기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]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업체상품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 운동복 판매 합니다</a:t>
                      </a: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abcde1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ea"/>
                          <a:ea typeface="+mn-ea"/>
                        </a:rPr>
                        <a:t>2022-01-01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</a:rPr>
                        <a:t>보기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</a:rPr>
                        <a:t>]</a:t>
                      </a:r>
                      <a:endParaRPr lang="ko-KR" altLang="en-US" sz="900" b="0" dirty="0"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1424097"/>
                  </a:ext>
                </a:extLst>
              </a:tr>
            </a:tbl>
          </a:graphicData>
        </a:graphic>
      </p:graphicFrame>
      <p:pic>
        <p:nvPicPr>
          <p:cNvPr id="44" name="Picture 2">
            <a:extLst>
              <a:ext uri="{FF2B5EF4-FFF2-40B4-BE49-F238E27FC236}">
                <a16:creationId xmlns:a16="http://schemas.microsoft.com/office/drawing/2014/main" id="{EEC64352-4705-CAF7-D593-6EF34B7CD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93" y="1902347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7C8F5F4D-B32D-F65A-5774-8AEE818A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93" y="2224713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721C8792-17AD-3190-088C-43FDEAC63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93" y="2547079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3095B9BF-D4B0-CBD5-C309-014AF035C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93" y="2869445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B41F63AB-E828-F42E-D4C0-E3E03F307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93" y="3514177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30E389AC-5B02-3428-18AD-88C195AD5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93" y="3836543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06C912F6-A352-28EA-6159-758E41C2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93" y="4158909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236626C5-A50A-4231-6C0D-402DD9F93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93" y="4481271"/>
            <a:ext cx="142875" cy="142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BDF3FBE5-FE56-44F1-3FB7-5807813E7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93" y="3191811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C6B9149A-E15A-30FB-754A-3AFD78731A5D}"/>
              </a:ext>
            </a:extLst>
          </p:cNvPr>
          <p:cNvSpPr/>
          <p:nvPr/>
        </p:nvSpPr>
        <p:spPr bwMode="auto">
          <a:xfrm>
            <a:off x="1759436" y="5213733"/>
            <a:ext cx="1436825" cy="2442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선택 처리 완료로 이동</a:t>
            </a: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BEC51168-14F4-C25D-8BAF-B8AAAA1ED777}"/>
              </a:ext>
            </a:extLst>
          </p:cNvPr>
          <p:cNvSpPr/>
          <p:nvPr/>
        </p:nvSpPr>
        <p:spPr bwMode="auto">
          <a:xfrm>
            <a:off x="3287481" y="5203580"/>
            <a:ext cx="712322" cy="24425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선택 삭제</a:t>
            </a: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CCCBD090-B2BC-E4D4-9CA8-4C73D737B15E}"/>
              </a:ext>
            </a:extLst>
          </p:cNvPr>
          <p:cNvSpPr/>
          <p:nvPr/>
        </p:nvSpPr>
        <p:spPr>
          <a:xfrm>
            <a:off x="1509605" y="153519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8C3A50D9-69E7-D002-5B3B-0D594FD3C093}"/>
              </a:ext>
            </a:extLst>
          </p:cNvPr>
          <p:cNvSpPr/>
          <p:nvPr/>
        </p:nvSpPr>
        <p:spPr>
          <a:xfrm>
            <a:off x="3569558" y="6033186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처음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  &lt;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이전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| [1] [2]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[3]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[4] [5] |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다음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&gt;  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마지막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" name="모서리가 둥근 직사각형 63">
            <a:extLst>
              <a:ext uri="{FF2B5EF4-FFF2-40B4-BE49-F238E27FC236}">
                <a16:creationId xmlns:a16="http://schemas.microsoft.com/office/drawing/2014/main" id="{D4969178-24BB-4702-0825-33EBA6EAC7F8}"/>
              </a:ext>
            </a:extLst>
          </p:cNvPr>
          <p:cNvSpPr/>
          <p:nvPr/>
        </p:nvSpPr>
        <p:spPr>
          <a:xfrm>
            <a:off x="7640570" y="932626"/>
            <a:ext cx="1124966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모두보기</a:t>
            </a:r>
          </a:p>
        </p:txBody>
      </p:sp>
      <p:sp>
        <p:nvSpPr>
          <p:cNvPr id="3" name="Chevron">
            <a:extLst>
              <a:ext uri="{FF2B5EF4-FFF2-40B4-BE49-F238E27FC236}">
                <a16:creationId xmlns:a16="http://schemas.microsoft.com/office/drawing/2014/main" id="{5FC62D85-C9AA-59B4-CE1D-8A9656814257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545213" y="1060831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C15447F0-2DF3-42C9-BF18-D3651BF0BFD7}"/>
              </a:ext>
            </a:extLst>
          </p:cNvPr>
          <p:cNvSpPr/>
          <p:nvPr/>
        </p:nvSpPr>
        <p:spPr>
          <a:xfrm>
            <a:off x="1565686" y="106880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5D1CACD0-C4A4-8A24-F359-071E9E5F84DB}"/>
              </a:ext>
            </a:extLst>
          </p:cNvPr>
          <p:cNvSpPr/>
          <p:nvPr/>
        </p:nvSpPr>
        <p:spPr>
          <a:xfrm>
            <a:off x="1634314" y="523183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2834F4FF-EF7A-44A6-DF0B-CAA7CACC8454}"/>
              </a:ext>
            </a:extLst>
          </p:cNvPr>
          <p:cNvSpPr/>
          <p:nvPr/>
        </p:nvSpPr>
        <p:spPr>
          <a:xfrm>
            <a:off x="3133871" y="522785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CE57724F-74C8-A57A-CB14-33271EEE9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30" y="4812594"/>
            <a:ext cx="142875" cy="142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8205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45CB4C7-95E3-AB04-F633-098B70DA8C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56675"/>
            <a:ext cx="9001520" cy="6948384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8B767F38-7833-B8EA-E360-C7A2AF56E48F}"/>
              </a:ext>
            </a:extLst>
          </p:cNvPr>
          <p:cNvSpPr/>
          <p:nvPr/>
        </p:nvSpPr>
        <p:spPr>
          <a:xfrm>
            <a:off x="2253421" y="1290730"/>
            <a:ext cx="5410042" cy="539415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524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1DCB717-E98C-06BD-34FC-446799A57036}"/>
              </a:ext>
            </a:extLst>
          </p:cNvPr>
          <p:cNvSpPr/>
          <p:nvPr/>
        </p:nvSpPr>
        <p:spPr>
          <a:xfrm>
            <a:off x="2398060" y="1919348"/>
            <a:ext cx="5148419" cy="17116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1C742CF2-2933-EF76-3822-8936EA2B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P-BE-BM-100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3EE770A6-D32B-19E9-FD23-CC8E1F5C6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/>
              <a:t>허위 상품 접수</a:t>
            </a:r>
            <a:r>
              <a:rPr lang="en-US" altLang="ko-KR" dirty="0"/>
              <a:t>] </a:t>
            </a:r>
            <a:r>
              <a:rPr lang="ko-KR" altLang="en-US" dirty="0"/>
              <a:t>허위 상품 접수 내용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8882"/>
              </p:ext>
            </p:extLst>
          </p:nvPr>
        </p:nvGraphicFramePr>
        <p:xfrm>
          <a:off x="9016139" y="252735"/>
          <a:ext cx="2508867" cy="6935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오픈 숍 허위 상품 신고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운영자가 내용 수정 불가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 항목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신고일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예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 2023-01-01 11:30:00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신고자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상품명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신고 대상 상품명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신고사유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신고 시 선택한 사유 모두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처리상태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처리전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처리완료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신고 시 작성한 제목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신고 시 작성한 내용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닫기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팝업 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947333"/>
                  </a:ext>
                </a:extLst>
              </a:tr>
              <a:tr h="4824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sp>
        <p:nvSpPr>
          <p:cNvPr id="18" name="Close Button">
            <a:extLst>
              <a:ext uri="{FF2B5EF4-FFF2-40B4-BE49-F238E27FC236}">
                <a16:creationId xmlns:a16="http://schemas.microsoft.com/office/drawing/2014/main" id="{8721B5A9-B8EC-DDCD-564B-301C91D8264D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 flipV="1">
            <a:off x="7263218" y="1492965"/>
            <a:ext cx="187093" cy="196092"/>
          </a:xfrm>
          <a:custGeom>
            <a:avLst/>
            <a:gdLst>
              <a:gd name="T0" fmla="*/ 254 w 254"/>
              <a:gd name="T1" fmla="*/ 0 h 254"/>
              <a:gd name="T2" fmla="*/ 0 w 254"/>
              <a:gd name="T3" fmla="*/ 254 h 254"/>
              <a:gd name="T4" fmla="*/ 0 w 254"/>
              <a:gd name="T5" fmla="*/ 0 h 254"/>
              <a:gd name="T6" fmla="*/ 254 w 254"/>
              <a:gd name="T7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" h="254">
                <a:moveTo>
                  <a:pt x="254" y="0"/>
                </a:moveTo>
                <a:lnTo>
                  <a:pt x="0" y="254"/>
                </a:lnTo>
                <a:moveTo>
                  <a:pt x="0" y="0"/>
                </a:moveTo>
                <a:lnTo>
                  <a:pt x="254" y="254"/>
                </a:lnTo>
              </a:path>
            </a:pathLst>
          </a:custGeom>
          <a:noFill/>
          <a:ln w="9525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265CD2-F778-F5BF-04DD-96D123A7BE08}"/>
              </a:ext>
            </a:extLst>
          </p:cNvPr>
          <p:cNvSpPr txBox="1"/>
          <p:nvPr/>
        </p:nvSpPr>
        <p:spPr>
          <a:xfrm>
            <a:off x="2288147" y="1374441"/>
            <a:ext cx="3374407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허위 상품 접수 내용</a:t>
            </a: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EEB63722-3B67-3C1D-F70E-BAD71B058C08}"/>
              </a:ext>
            </a:extLst>
          </p:cNvPr>
          <p:cNvCxnSpPr>
            <a:cxnSpLocks/>
          </p:cNvCxnSpPr>
          <p:nvPr/>
        </p:nvCxnSpPr>
        <p:spPr>
          <a:xfrm>
            <a:off x="2350091" y="1807187"/>
            <a:ext cx="51963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151">
            <a:extLst>
              <a:ext uri="{FF2B5EF4-FFF2-40B4-BE49-F238E27FC236}">
                <a16:creationId xmlns:a16="http://schemas.microsoft.com/office/drawing/2014/main" id="{C5F76E8C-301A-015A-7C6F-EF160DE4C655}"/>
              </a:ext>
            </a:extLst>
          </p:cNvPr>
          <p:cNvSpPr/>
          <p:nvPr/>
        </p:nvSpPr>
        <p:spPr>
          <a:xfrm>
            <a:off x="4207654" y="6088100"/>
            <a:ext cx="1286223" cy="35605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닫기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6051D63-A4A3-4605-BDA3-C39AFB09FFFF}"/>
              </a:ext>
            </a:extLst>
          </p:cNvPr>
          <p:cNvSpPr/>
          <p:nvPr/>
        </p:nvSpPr>
        <p:spPr>
          <a:xfrm>
            <a:off x="2367847" y="3738770"/>
            <a:ext cx="12493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제목이 표기 됩니다</a:t>
            </a:r>
            <a:r>
              <a:rPr lang="en-US" altLang="ko-KR" sz="10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80156EA-6787-264C-0BA9-E0849CB76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7585" y="4075631"/>
            <a:ext cx="5138893" cy="178477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>
                <a:latin typeface="+mn-ea"/>
              </a:rPr>
              <a:t>  </a:t>
            </a:r>
            <a:endParaRPr lang="en-US" altLang="ko-KR" sz="1000" dirty="0">
              <a:latin typeface="+mn-ea"/>
            </a:endParaRPr>
          </a:p>
          <a:p>
            <a:r>
              <a:rPr lang="en-US" altLang="ko-KR" sz="1000" dirty="0">
                <a:latin typeface="+mn-ea"/>
              </a:rPr>
              <a:t>  </a:t>
            </a:r>
            <a:r>
              <a:rPr lang="ko-KR" altLang="en-US" sz="1000" dirty="0">
                <a:latin typeface="+mn-ea"/>
              </a:rPr>
              <a:t>내용이 표기 됩니다</a:t>
            </a:r>
            <a:r>
              <a:rPr lang="en-US" altLang="ko-KR" sz="1000" dirty="0">
                <a:latin typeface="+mn-ea"/>
              </a:rPr>
              <a:t>.</a:t>
            </a:r>
          </a:p>
        </p:txBody>
      </p:sp>
      <p:sp>
        <p:nvSpPr>
          <p:cNvPr id="7" name="모서리가 둥근 직사각형 30">
            <a:extLst>
              <a:ext uri="{FF2B5EF4-FFF2-40B4-BE49-F238E27FC236}">
                <a16:creationId xmlns:a16="http://schemas.microsoft.com/office/drawing/2014/main" id="{5B831348-CE7C-85CF-FFD5-291F607C9956}"/>
              </a:ext>
            </a:extLst>
          </p:cNvPr>
          <p:cNvSpPr/>
          <p:nvPr/>
        </p:nvSpPr>
        <p:spPr>
          <a:xfrm>
            <a:off x="7450311" y="5181731"/>
            <a:ext cx="45719" cy="576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ko-KR" altLang="en-US" sz="900" b="0" i="0" u="none" strike="noStrike" kern="1200" dirty="0">
              <a:solidFill>
                <a:schemeClr val="tx1"/>
              </a:solidFill>
              <a:effectLst/>
              <a:latin typeface="맑은 고딕"/>
              <a:ea typeface="+mn-ea"/>
              <a:cs typeface="+mn-cs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E142EA4-65C8-C5F6-3175-565AE9AD6B0D}"/>
              </a:ext>
            </a:extLst>
          </p:cNvPr>
          <p:cNvSpPr/>
          <p:nvPr/>
        </p:nvSpPr>
        <p:spPr>
          <a:xfrm>
            <a:off x="2191585" y="121861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A6A947C-34F7-BA5A-856D-92F32CB84FB9}"/>
              </a:ext>
            </a:extLst>
          </p:cNvPr>
          <p:cNvSpPr/>
          <p:nvPr/>
        </p:nvSpPr>
        <p:spPr>
          <a:xfrm>
            <a:off x="2496776" y="1917819"/>
            <a:ext cx="3754554" cy="15822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 indent="-720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접수일시 </a:t>
            </a:r>
            <a:r>
              <a:rPr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en-US" altLang="ko-KR" sz="1000" dirty="0">
                <a:latin typeface="+mn-ea"/>
              </a:rPr>
              <a:t>{</a:t>
            </a:r>
            <a:r>
              <a:rPr lang="ko-KR" altLang="en-US" sz="1000" dirty="0">
                <a:latin typeface="+mn-ea"/>
              </a:rPr>
              <a:t>신고일시 표기</a:t>
            </a:r>
            <a:r>
              <a:rPr lang="en-US" altLang="ko-KR" sz="1000" dirty="0">
                <a:latin typeface="+mn-ea"/>
              </a:rPr>
              <a:t>}</a:t>
            </a:r>
          </a:p>
          <a:p>
            <a:pPr marL="72000" indent="-720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작성자 </a:t>
            </a:r>
            <a:r>
              <a:rPr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en-US" altLang="ko-KR" sz="1000" dirty="0">
                <a:latin typeface="+mn-ea"/>
              </a:rPr>
              <a:t>{</a:t>
            </a:r>
            <a:r>
              <a:rPr lang="ko-KR" altLang="en-US" sz="1000" dirty="0">
                <a:latin typeface="+mn-ea"/>
              </a:rPr>
              <a:t>작성자 </a:t>
            </a:r>
            <a:r>
              <a:rPr lang="en-US" altLang="ko-KR" sz="1000" dirty="0">
                <a:latin typeface="+mn-ea"/>
              </a:rPr>
              <a:t>ID </a:t>
            </a:r>
            <a:r>
              <a:rPr lang="ko-KR" altLang="en-US" sz="1000" dirty="0">
                <a:latin typeface="+mn-ea"/>
              </a:rPr>
              <a:t>표기</a:t>
            </a:r>
            <a:r>
              <a:rPr lang="en-US" altLang="ko-KR" sz="1000" dirty="0">
                <a:latin typeface="+mn-ea"/>
              </a:rPr>
              <a:t>}</a:t>
            </a:r>
          </a:p>
          <a:p>
            <a:pPr marL="72000" indent="-720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상품명 </a:t>
            </a:r>
            <a:r>
              <a:rPr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en-US" altLang="ko-KR" sz="1000" dirty="0">
                <a:latin typeface="+mn-ea"/>
              </a:rPr>
              <a:t>{</a:t>
            </a:r>
            <a:r>
              <a:rPr lang="ko-KR" altLang="en-US" sz="1000" dirty="0">
                <a:latin typeface="+mn-ea"/>
              </a:rPr>
              <a:t>신고 상품명 표기</a:t>
            </a:r>
            <a:r>
              <a:rPr lang="en-US" altLang="ko-KR" sz="1000" dirty="0">
                <a:latin typeface="+mn-ea"/>
              </a:rPr>
              <a:t>}</a:t>
            </a:r>
          </a:p>
          <a:p>
            <a:pPr marL="72000" indent="-720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신고사유 </a:t>
            </a:r>
            <a:r>
              <a:rPr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en-US" altLang="ko-KR" sz="1000" dirty="0">
                <a:latin typeface="+mn-ea"/>
              </a:rPr>
              <a:t>{</a:t>
            </a:r>
            <a:r>
              <a:rPr lang="ko-KR" altLang="en-US" sz="1000" dirty="0">
                <a:latin typeface="+mn-ea"/>
              </a:rPr>
              <a:t>선택한 신고 사유 표기</a:t>
            </a:r>
            <a:r>
              <a:rPr lang="en-US" altLang="ko-KR" sz="1000" dirty="0">
                <a:latin typeface="+mn-ea"/>
              </a:rPr>
              <a:t> (</a:t>
            </a:r>
            <a:r>
              <a:rPr lang="ko-KR" altLang="en-US" sz="1000" dirty="0">
                <a:latin typeface="+mn-ea"/>
              </a:rPr>
              <a:t>예</a:t>
            </a:r>
            <a:r>
              <a:rPr lang="en-US" altLang="ko-KR" sz="1000" dirty="0">
                <a:latin typeface="+mn-ea"/>
              </a:rPr>
              <a:t>) </a:t>
            </a:r>
            <a:r>
              <a:rPr lang="ko-KR" altLang="en-US" sz="1000" dirty="0">
                <a:latin typeface="+mn-ea"/>
              </a:rPr>
              <a:t>허위매물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업체상품</a:t>
            </a:r>
            <a:r>
              <a:rPr lang="en-US" altLang="ko-KR" sz="1000" dirty="0">
                <a:latin typeface="+mn-ea"/>
              </a:rPr>
              <a:t>}</a:t>
            </a:r>
          </a:p>
          <a:p>
            <a:pPr marL="72000" indent="-720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처리상태 </a:t>
            </a:r>
            <a:r>
              <a:rPr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{</a:t>
            </a:r>
            <a:r>
              <a: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처리 </a:t>
            </a:r>
            <a:r>
              <a:rPr lang="ko-KR" alt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상태값</a:t>
            </a:r>
            <a:r>
              <a: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표기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}</a:t>
            </a:r>
            <a:endParaRPr lang="en-US" altLang="ko-KR" sz="1000" dirty="0">
              <a:latin typeface="+mn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E82DA290-0FCC-55EF-30C4-B0D73E96164C}"/>
              </a:ext>
            </a:extLst>
          </p:cNvPr>
          <p:cNvSpPr/>
          <p:nvPr/>
        </p:nvSpPr>
        <p:spPr>
          <a:xfrm>
            <a:off x="4266053" y="616464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40894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B51FDCAC-261C-B728-F4EC-59CD654F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P-BE-BM-105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64F30A8F-5C19-5B60-EB43-B45DAF509A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/>
              <a:t>게시판 구분 관리</a:t>
            </a:r>
            <a:r>
              <a:rPr lang="en-US" altLang="ko-KR" dirty="0"/>
              <a:t>] </a:t>
            </a:r>
            <a:r>
              <a:rPr lang="ko-KR" altLang="en-US" dirty="0"/>
              <a:t>게시판 구분 관리 목록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86953"/>
              </p:ext>
            </p:extLst>
          </p:nvPr>
        </p:nvGraphicFramePr>
        <p:xfrm>
          <a:off x="9016139" y="243857"/>
          <a:ext cx="2508867" cy="695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게시판 선택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Value :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자주묻는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질문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(Default), 1:1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오픈 숍 허위 상품 신고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게시판의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구분값을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관리 할 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있음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[1]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에서 선택한 게시판 구분 설정 목록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항목명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삭제할 항목 선택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순번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구분 명 노출 순서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구분 값 등록일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구분 명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[5]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팝업에서 등록한 구분 명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코드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구분 생성 시 자동 부여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구분값을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등록한 운영자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[5]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구분 생성 팝업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[5]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구분 생성 팝업에 설정한 내용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구분 생성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[5]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구분 생성 팝업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삭제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항목이 있는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구분을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확인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목록 삭제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&gt; Alert(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구분이 삭제되었습니다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취소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항목이 없는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삭제할 구분을 선택해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210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구분 생성 팝업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순번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숫자만 입력 가능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입력한 숫자로 구분 오름차순 정렬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정렬된 순서로 이용화면에 반영 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구분 명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15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생성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Validation Check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Validation Check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[1]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에서 선택한 게시판 구분 명 추가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379041"/>
                  </a:ext>
                </a:extLst>
              </a:tr>
              <a:tr h="648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79D3152D-BF94-6BDB-78BA-9717DD5EE390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D7BBF7-F1AA-EC5E-0BCC-56689313BAEB}"/>
                </a:ext>
              </a:extLst>
            </p:cNvPr>
            <p:cNvSpPr txBox="1"/>
            <p:nvPr/>
          </p:nvSpPr>
          <p:spPr>
            <a:xfrm>
              <a:off x="1565686" y="332656"/>
              <a:ext cx="167225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 구분 관리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DB226E-32B0-6106-B3EB-CD035268EF00}"/>
                </a:ext>
              </a:extLst>
            </p:cNvPr>
            <p:cNvSpPr txBox="1"/>
            <p:nvPr/>
          </p:nvSpPr>
          <p:spPr>
            <a:xfrm>
              <a:off x="1565686" y="479698"/>
              <a:ext cx="16408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게시판 구분 관리 목록</a:t>
              </a: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41E21EA2-F049-2CA9-3477-266E0C25DF10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E769F4C-4B6E-4BA2-5CC9-A780F3AFC203}"/>
              </a:ext>
            </a:extLst>
          </p:cNvPr>
          <p:cNvSpPr/>
          <p:nvPr/>
        </p:nvSpPr>
        <p:spPr>
          <a:xfrm>
            <a:off x="186428" y="2808971"/>
            <a:ext cx="1210712" cy="190227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12F546D2-0049-96A8-ED25-A3F1AD4C0E0A}"/>
              </a:ext>
            </a:extLst>
          </p:cNvPr>
          <p:cNvSpPr/>
          <p:nvPr/>
        </p:nvSpPr>
        <p:spPr>
          <a:xfrm>
            <a:off x="1515713" y="88296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65" name="표 64">
            <a:extLst>
              <a:ext uri="{FF2B5EF4-FFF2-40B4-BE49-F238E27FC236}">
                <a16:creationId xmlns:a16="http://schemas.microsoft.com/office/drawing/2014/main" id="{F8515307-25C4-93EC-6298-22AFA1DA9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895270"/>
              </p:ext>
            </p:extLst>
          </p:nvPr>
        </p:nvGraphicFramePr>
        <p:xfrm>
          <a:off x="1741896" y="2019203"/>
          <a:ext cx="7002052" cy="225617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65341">
                  <a:extLst>
                    <a:ext uri="{9D8B030D-6E8A-4147-A177-3AD203B41FA5}">
                      <a16:colId xmlns:a16="http://schemas.microsoft.com/office/drawing/2014/main" val="3633615474"/>
                    </a:ext>
                  </a:extLst>
                </a:gridCol>
                <a:gridCol w="465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751">
                  <a:extLst>
                    <a:ext uri="{9D8B030D-6E8A-4147-A177-3AD203B41FA5}">
                      <a16:colId xmlns:a16="http://schemas.microsoft.com/office/drawing/2014/main" val="4206649267"/>
                    </a:ext>
                  </a:extLst>
                </a:gridCol>
                <a:gridCol w="2634618">
                  <a:extLst>
                    <a:ext uri="{9D8B030D-6E8A-4147-A177-3AD203B41FA5}">
                      <a16:colId xmlns:a16="http://schemas.microsoft.com/office/drawing/2014/main" val="3330694534"/>
                    </a:ext>
                  </a:extLst>
                </a:gridCol>
                <a:gridCol w="717168">
                  <a:extLst>
                    <a:ext uri="{9D8B030D-6E8A-4147-A177-3AD203B41FA5}">
                      <a16:colId xmlns:a16="http://schemas.microsoft.com/office/drawing/2014/main" val="608739071"/>
                    </a:ext>
                  </a:extLst>
                </a:gridCol>
                <a:gridCol w="835810">
                  <a:extLst>
                    <a:ext uri="{9D8B030D-6E8A-4147-A177-3AD203B41FA5}">
                      <a16:colId xmlns:a16="http://schemas.microsoft.com/office/drawing/2014/main" val="955825404"/>
                    </a:ext>
                  </a:extLst>
                </a:gridCol>
                <a:gridCol w="962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선택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순번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등록일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구분 명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코드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등록자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수정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latin typeface="+mn-ea"/>
                          <a:ea typeface="+mn-ea"/>
                        </a:rPr>
                        <a:t>순번</a:t>
                      </a:r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등록일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구분 명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 err="1">
                          <a:latin typeface="+mn-ea"/>
                          <a:ea typeface="+mn-ea"/>
                        </a:rPr>
                        <a:t>코드값</a:t>
                      </a:r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latin typeface="+mn-ea"/>
                          <a:ea typeface="+mn-ea"/>
                        </a:rPr>
                        <a:t>작성자</a:t>
                      </a:r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ID}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배송관련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02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admin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상품구매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주문절차 및 취소 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03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admin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상품 판매방법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04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admin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회원 가입 절차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05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admin</a:t>
                      </a:r>
                      <a:endParaRPr lang="ko-KR" altLang="en-US" sz="900" b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상품 환불 절차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06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admin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6" name="Picture 2">
            <a:extLst>
              <a:ext uri="{FF2B5EF4-FFF2-40B4-BE49-F238E27FC236}">
                <a16:creationId xmlns:a16="http://schemas.microsoft.com/office/drawing/2014/main" id="{34889376-FDB2-27FD-45CC-783ADDAF5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70" y="2455371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>
            <a:extLst>
              <a:ext uri="{FF2B5EF4-FFF2-40B4-BE49-F238E27FC236}">
                <a16:creationId xmlns:a16="http://schemas.microsoft.com/office/drawing/2014/main" id="{7ADBF395-6F3C-A75A-135F-0F96682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70" y="2774258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>
            <a:extLst>
              <a:ext uri="{FF2B5EF4-FFF2-40B4-BE49-F238E27FC236}">
                <a16:creationId xmlns:a16="http://schemas.microsoft.com/office/drawing/2014/main" id="{86B561F6-A86D-7FA9-0DAD-39DF9F80A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70" y="3093145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5E0C06B2-7B24-80E9-D02E-14BC51CB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70" y="3412032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id="{D1F78D76-E979-2E9C-171A-5B2B7571F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70" y="3730919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133DAD4F-0EF5-2268-3029-31C99CC44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70" y="4049805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타원 71">
            <a:extLst>
              <a:ext uri="{FF2B5EF4-FFF2-40B4-BE49-F238E27FC236}">
                <a16:creationId xmlns:a16="http://schemas.microsoft.com/office/drawing/2014/main" id="{6FEC1923-CD1F-5133-243B-4208FEDB9D00}"/>
              </a:ext>
            </a:extLst>
          </p:cNvPr>
          <p:cNvSpPr/>
          <p:nvPr/>
        </p:nvSpPr>
        <p:spPr>
          <a:xfrm>
            <a:off x="1591913" y="205739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4" name="사각형: 둥근 모서리 73">
            <a:extLst>
              <a:ext uri="{FF2B5EF4-FFF2-40B4-BE49-F238E27FC236}">
                <a16:creationId xmlns:a16="http://schemas.microsoft.com/office/drawing/2014/main" id="{E9681BFB-4541-59AA-6BDD-D19F12CF71B0}"/>
              </a:ext>
            </a:extLst>
          </p:cNvPr>
          <p:cNvSpPr/>
          <p:nvPr/>
        </p:nvSpPr>
        <p:spPr bwMode="auto">
          <a:xfrm>
            <a:off x="8040585" y="2389899"/>
            <a:ext cx="462798" cy="22909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75" name="사각형: 둥근 모서리 74">
            <a:extLst>
              <a:ext uri="{FF2B5EF4-FFF2-40B4-BE49-F238E27FC236}">
                <a16:creationId xmlns:a16="http://schemas.microsoft.com/office/drawing/2014/main" id="{996C5DC2-0C75-9A9D-16B3-9A5E0E555EFD}"/>
              </a:ext>
            </a:extLst>
          </p:cNvPr>
          <p:cNvSpPr/>
          <p:nvPr/>
        </p:nvSpPr>
        <p:spPr bwMode="auto">
          <a:xfrm>
            <a:off x="8040585" y="2711602"/>
            <a:ext cx="462798" cy="22909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28392FB4-CAA9-EA10-732E-D5EEEAE79BDE}"/>
              </a:ext>
            </a:extLst>
          </p:cNvPr>
          <p:cNvSpPr/>
          <p:nvPr/>
        </p:nvSpPr>
        <p:spPr bwMode="auto">
          <a:xfrm>
            <a:off x="8040585" y="3033305"/>
            <a:ext cx="462798" cy="22909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FE153B05-9180-7822-288B-5EE61DF36D04}"/>
              </a:ext>
            </a:extLst>
          </p:cNvPr>
          <p:cNvSpPr/>
          <p:nvPr/>
        </p:nvSpPr>
        <p:spPr bwMode="auto">
          <a:xfrm>
            <a:off x="8040585" y="3355008"/>
            <a:ext cx="462798" cy="22909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76283ADA-D6B6-F3BF-F126-838922BE3CD7}"/>
              </a:ext>
            </a:extLst>
          </p:cNvPr>
          <p:cNvSpPr/>
          <p:nvPr/>
        </p:nvSpPr>
        <p:spPr bwMode="auto">
          <a:xfrm>
            <a:off x="8040585" y="3676711"/>
            <a:ext cx="462798" cy="22909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B411659A-F416-076B-9902-E08E0EA1D502}"/>
              </a:ext>
            </a:extLst>
          </p:cNvPr>
          <p:cNvSpPr/>
          <p:nvPr/>
        </p:nvSpPr>
        <p:spPr bwMode="auto">
          <a:xfrm>
            <a:off x="8040585" y="3998412"/>
            <a:ext cx="462798" cy="22909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81" name="사각형: 둥근 모서리 80">
            <a:extLst>
              <a:ext uri="{FF2B5EF4-FFF2-40B4-BE49-F238E27FC236}">
                <a16:creationId xmlns:a16="http://schemas.microsoft.com/office/drawing/2014/main" id="{569062F1-167F-3ED9-96E2-49D23FBA851A}"/>
              </a:ext>
            </a:extLst>
          </p:cNvPr>
          <p:cNvSpPr/>
          <p:nvPr/>
        </p:nvSpPr>
        <p:spPr bwMode="auto">
          <a:xfrm>
            <a:off x="1759436" y="4355452"/>
            <a:ext cx="712322" cy="24425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선택 삭제</a:t>
            </a:r>
          </a:p>
        </p:txBody>
      </p:sp>
      <p:sp>
        <p:nvSpPr>
          <p:cNvPr id="82" name="사각형: 둥근 모서리 81">
            <a:extLst>
              <a:ext uri="{FF2B5EF4-FFF2-40B4-BE49-F238E27FC236}">
                <a16:creationId xmlns:a16="http://schemas.microsoft.com/office/drawing/2014/main" id="{4D1DE7ED-7B23-B91C-D734-00803B9687F5}"/>
              </a:ext>
            </a:extLst>
          </p:cNvPr>
          <p:cNvSpPr/>
          <p:nvPr/>
        </p:nvSpPr>
        <p:spPr bwMode="auto">
          <a:xfrm>
            <a:off x="7747568" y="1681424"/>
            <a:ext cx="750778" cy="2442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구분 생성</a:t>
            </a:r>
          </a:p>
        </p:txBody>
      </p:sp>
      <p:sp>
        <p:nvSpPr>
          <p:cNvPr id="83" name="타원 82">
            <a:extLst>
              <a:ext uri="{FF2B5EF4-FFF2-40B4-BE49-F238E27FC236}">
                <a16:creationId xmlns:a16="http://schemas.microsoft.com/office/drawing/2014/main" id="{066F530F-3A34-44F1-494C-310201D8255A}"/>
              </a:ext>
            </a:extLst>
          </p:cNvPr>
          <p:cNvSpPr/>
          <p:nvPr/>
        </p:nvSpPr>
        <p:spPr>
          <a:xfrm>
            <a:off x="1569939" y="437357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4" name="타원 83">
            <a:extLst>
              <a:ext uri="{FF2B5EF4-FFF2-40B4-BE49-F238E27FC236}">
                <a16:creationId xmlns:a16="http://schemas.microsoft.com/office/drawing/2014/main" id="{6E4CC191-8790-6543-B53E-3E3FFF411234}"/>
              </a:ext>
            </a:extLst>
          </p:cNvPr>
          <p:cNvSpPr/>
          <p:nvPr/>
        </p:nvSpPr>
        <p:spPr>
          <a:xfrm>
            <a:off x="7574910" y="168164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9F68CE4D-4351-0DFA-92AD-D918DE5D0541}"/>
              </a:ext>
            </a:extLst>
          </p:cNvPr>
          <p:cNvSpPr/>
          <p:nvPr/>
        </p:nvSpPr>
        <p:spPr>
          <a:xfrm>
            <a:off x="4418234" y="4944844"/>
            <a:ext cx="4258062" cy="20956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524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7" name="Close Button">
            <a:extLst>
              <a:ext uri="{FF2B5EF4-FFF2-40B4-BE49-F238E27FC236}">
                <a16:creationId xmlns:a16="http://schemas.microsoft.com/office/drawing/2014/main" id="{15253264-568E-3D5E-AB79-DF4836AAEC53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 flipV="1">
            <a:off x="8308585" y="5147079"/>
            <a:ext cx="187093" cy="196092"/>
          </a:xfrm>
          <a:custGeom>
            <a:avLst/>
            <a:gdLst>
              <a:gd name="T0" fmla="*/ 254 w 254"/>
              <a:gd name="T1" fmla="*/ 0 h 254"/>
              <a:gd name="T2" fmla="*/ 0 w 254"/>
              <a:gd name="T3" fmla="*/ 254 h 254"/>
              <a:gd name="T4" fmla="*/ 0 w 254"/>
              <a:gd name="T5" fmla="*/ 0 h 254"/>
              <a:gd name="T6" fmla="*/ 254 w 254"/>
              <a:gd name="T7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" h="254">
                <a:moveTo>
                  <a:pt x="254" y="0"/>
                </a:moveTo>
                <a:lnTo>
                  <a:pt x="0" y="254"/>
                </a:lnTo>
                <a:moveTo>
                  <a:pt x="0" y="0"/>
                </a:moveTo>
                <a:lnTo>
                  <a:pt x="254" y="254"/>
                </a:lnTo>
              </a:path>
            </a:pathLst>
          </a:custGeom>
          <a:noFill/>
          <a:ln w="9525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3E07910-EFFA-D044-2802-EC98C7E106B3}"/>
              </a:ext>
            </a:extLst>
          </p:cNvPr>
          <p:cNvSpPr txBox="1"/>
          <p:nvPr/>
        </p:nvSpPr>
        <p:spPr>
          <a:xfrm>
            <a:off x="4479594" y="5028555"/>
            <a:ext cx="3374407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구분 생성</a:t>
            </a:r>
          </a:p>
        </p:txBody>
      </p:sp>
      <p:cxnSp>
        <p:nvCxnSpPr>
          <p:cNvPr id="89" name="직선 연결선 88">
            <a:extLst>
              <a:ext uri="{FF2B5EF4-FFF2-40B4-BE49-F238E27FC236}">
                <a16:creationId xmlns:a16="http://schemas.microsoft.com/office/drawing/2014/main" id="{10C298FF-FB12-29BB-4C70-6E00A11613E7}"/>
              </a:ext>
            </a:extLst>
          </p:cNvPr>
          <p:cNvCxnSpPr>
            <a:cxnSpLocks/>
          </p:cNvCxnSpPr>
          <p:nvPr/>
        </p:nvCxnSpPr>
        <p:spPr>
          <a:xfrm>
            <a:off x="4541538" y="5461301"/>
            <a:ext cx="39541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모서리가 둥근 직사각형 151">
            <a:extLst>
              <a:ext uri="{FF2B5EF4-FFF2-40B4-BE49-F238E27FC236}">
                <a16:creationId xmlns:a16="http://schemas.microsoft.com/office/drawing/2014/main" id="{7AB960B0-6D54-3D95-0C2C-196C96C55646}"/>
              </a:ext>
            </a:extLst>
          </p:cNvPr>
          <p:cNvSpPr/>
          <p:nvPr/>
        </p:nvSpPr>
        <p:spPr>
          <a:xfrm>
            <a:off x="5420640" y="6571988"/>
            <a:ext cx="1061360" cy="35605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생성</a:t>
            </a:r>
          </a:p>
        </p:txBody>
      </p:sp>
      <p:sp>
        <p:nvSpPr>
          <p:cNvPr id="91" name="모서리가 둥근 직사각형 152">
            <a:extLst>
              <a:ext uri="{FF2B5EF4-FFF2-40B4-BE49-F238E27FC236}">
                <a16:creationId xmlns:a16="http://schemas.microsoft.com/office/drawing/2014/main" id="{33EE83EC-5D91-14D4-8600-40699F2D070A}"/>
              </a:ext>
            </a:extLst>
          </p:cNvPr>
          <p:cNvSpPr/>
          <p:nvPr/>
        </p:nvSpPr>
        <p:spPr>
          <a:xfrm>
            <a:off x="6606252" y="6564359"/>
            <a:ext cx="1061360" cy="3560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E4F91672-F279-F3B1-CC8F-20122437AF77}"/>
              </a:ext>
            </a:extLst>
          </p:cNvPr>
          <p:cNvSpPr/>
          <p:nvPr/>
        </p:nvSpPr>
        <p:spPr>
          <a:xfrm>
            <a:off x="4540885" y="5667662"/>
            <a:ext cx="4555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순번 </a:t>
            </a: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4C9CD2F5-3C73-2FEE-F717-43467C751030}"/>
              </a:ext>
            </a:extLst>
          </p:cNvPr>
          <p:cNvSpPr/>
          <p:nvPr/>
        </p:nvSpPr>
        <p:spPr>
          <a:xfrm>
            <a:off x="5553131" y="5667662"/>
            <a:ext cx="5709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구분 명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85139CB-F371-6188-3AFE-1D2FDD91F71D}"/>
              </a:ext>
            </a:extLst>
          </p:cNvPr>
          <p:cNvSpPr txBox="1"/>
          <p:nvPr/>
        </p:nvSpPr>
        <p:spPr>
          <a:xfrm>
            <a:off x="4546815" y="6071322"/>
            <a:ext cx="3576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※ 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순번은 숫자만 입력 가능하며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오름차순으로 정렬됩니다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</a:t>
            </a:r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02" name="모서리가 둥근 직사각형 119">
            <a:extLst>
              <a:ext uri="{FF2B5EF4-FFF2-40B4-BE49-F238E27FC236}">
                <a16:creationId xmlns:a16="http://schemas.microsoft.com/office/drawing/2014/main" id="{B742905E-C00A-F731-4E5C-8B7FCDFF5E90}"/>
              </a:ext>
            </a:extLst>
          </p:cNvPr>
          <p:cNvSpPr/>
          <p:nvPr/>
        </p:nvSpPr>
        <p:spPr>
          <a:xfrm>
            <a:off x="4332303" y="4864966"/>
            <a:ext cx="4447713" cy="2228295"/>
          </a:xfrm>
          <a:prstGeom prst="roundRect">
            <a:avLst>
              <a:gd name="adj" fmla="val 0"/>
            </a:avLst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BFB66-F257-4B7E-92C0-0CFB98BE2AEB}"/>
              </a:ext>
            </a:extLst>
          </p:cNvPr>
          <p:cNvSpPr txBox="1"/>
          <p:nvPr/>
        </p:nvSpPr>
        <p:spPr>
          <a:xfrm>
            <a:off x="1671338" y="869189"/>
            <a:ext cx="893514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100" dirty="0"/>
              <a:t>게시판 선택</a:t>
            </a:r>
          </a:p>
        </p:txBody>
      </p:sp>
      <p:sp>
        <p:nvSpPr>
          <p:cNvPr id="7" name="모서리가 둥근 직사각형 63">
            <a:extLst>
              <a:ext uri="{FF2B5EF4-FFF2-40B4-BE49-F238E27FC236}">
                <a16:creationId xmlns:a16="http://schemas.microsoft.com/office/drawing/2014/main" id="{29BF6F6E-A451-39A4-65A5-39D29023FC43}"/>
              </a:ext>
            </a:extLst>
          </p:cNvPr>
          <p:cNvSpPr/>
          <p:nvPr/>
        </p:nvSpPr>
        <p:spPr>
          <a:xfrm>
            <a:off x="1731713" y="1189260"/>
            <a:ext cx="1124966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err="1">
                <a:solidFill>
                  <a:schemeClr val="tx1"/>
                </a:solidFill>
                <a:latin typeface="+mn-ea"/>
              </a:rPr>
              <a:t>자주묻는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 질문</a:t>
            </a:r>
          </a:p>
        </p:txBody>
      </p:sp>
      <p:sp>
        <p:nvSpPr>
          <p:cNvPr id="13" name="Chevron">
            <a:extLst>
              <a:ext uri="{FF2B5EF4-FFF2-40B4-BE49-F238E27FC236}">
                <a16:creationId xmlns:a16="http://schemas.microsoft.com/office/drawing/2014/main" id="{6055432C-F095-53E0-753B-9ED3F580B13D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636356" y="1317465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0BC5F1-F4C4-5554-CFAE-BB28F6B89890}"/>
              </a:ext>
            </a:extLst>
          </p:cNvPr>
          <p:cNvSpPr txBox="1"/>
          <p:nvPr/>
        </p:nvSpPr>
        <p:spPr>
          <a:xfrm>
            <a:off x="1659290" y="1670125"/>
            <a:ext cx="2345835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ko-KR" sz="1100" dirty="0"/>
              <a:t>{</a:t>
            </a:r>
            <a:r>
              <a:rPr lang="ko-KR" altLang="en-US" sz="1100" dirty="0"/>
              <a:t>선택한 게시판 명</a:t>
            </a:r>
            <a:r>
              <a:rPr lang="en-US" altLang="ko-KR" sz="1100" dirty="0"/>
              <a:t>} </a:t>
            </a:r>
            <a:r>
              <a:rPr lang="ko-KR" altLang="en-US" sz="1100" dirty="0"/>
              <a:t>게시판 구분 설정</a:t>
            </a: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44497178-330A-9015-2F35-A7EFCB0E56CC}"/>
              </a:ext>
            </a:extLst>
          </p:cNvPr>
          <p:cNvSpPr/>
          <p:nvPr/>
        </p:nvSpPr>
        <p:spPr>
          <a:xfrm>
            <a:off x="4206327" y="479134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모서리가 둥근 직사각형 63">
            <a:extLst>
              <a:ext uri="{FF2B5EF4-FFF2-40B4-BE49-F238E27FC236}">
                <a16:creationId xmlns:a16="http://schemas.microsoft.com/office/drawing/2014/main" id="{FB7AC012-C97E-B279-6BED-DC431E977466}"/>
              </a:ext>
            </a:extLst>
          </p:cNvPr>
          <p:cNvSpPr/>
          <p:nvPr/>
        </p:nvSpPr>
        <p:spPr>
          <a:xfrm>
            <a:off x="4927551" y="5624399"/>
            <a:ext cx="620993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모서리가 둥근 직사각형 63">
            <a:extLst>
              <a:ext uri="{FF2B5EF4-FFF2-40B4-BE49-F238E27FC236}">
                <a16:creationId xmlns:a16="http://schemas.microsoft.com/office/drawing/2014/main" id="{3D82B5CB-139D-5868-9AC3-A4F7C5F64F0C}"/>
              </a:ext>
            </a:extLst>
          </p:cNvPr>
          <p:cNvSpPr/>
          <p:nvPr/>
        </p:nvSpPr>
        <p:spPr>
          <a:xfrm>
            <a:off x="6068773" y="5624399"/>
            <a:ext cx="2293992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13548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3C92C92B-7448-011D-5CB5-A04829C6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P-BE-BM-110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FDD0FD3F-ADE3-369E-07AF-8562AEC6C5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게시판 관리 </a:t>
            </a:r>
            <a:r>
              <a:rPr lang="en-US" altLang="ko-KR" dirty="0"/>
              <a:t>&gt; </a:t>
            </a:r>
            <a:r>
              <a:rPr lang="ko-KR" altLang="en-US" dirty="0"/>
              <a:t>게시판 구분 관리</a:t>
            </a:r>
            <a:r>
              <a:rPr lang="en-US" altLang="ko-KR" dirty="0"/>
              <a:t>] </a:t>
            </a:r>
            <a:r>
              <a:rPr lang="ko-KR" altLang="en-US" dirty="0"/>
              <a:t>게시판 구분 관리 목록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459018"/>
              </p:ext>
            </p:extLst>
          </p:nvPr>
        </p:nvGraphicFramePr>
        <p:xfrm>
          <a:off x="9016139" y="234979"/>
          <a:ext cx="2508867" cy="6975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867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○ </a:t>
                      </a: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1:1 </a:t>
                      </a:r>
                      <a:r>
                        <a:rPr lang="ko-KR" alt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문의 게시판을 선택했을 경우 예시 화면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445049"/>
                  </a:ext>
                </a:extLst>
              </a:tr>
              <a:tr h="6766286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C9F44B7-64D7-DC32-DED1-9D4F6326B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515410"/>
              </p:ext>
            </p:extLst>
          </p:nvPr>
        </p:nvGraphicFramePr>
        <p:xfrm>
          <a:off x="1741896" y="2028076"/>
          <a:ext cx="7002052" cy="225617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65341">
                  <a:extLst>
                    <a:ext uri="{9D8B030D-6E8A-4147-A177-3AD203B41FA5}">
                      <a16:colId xmlns:a16="http://schemas.microsoft.com/office/drawing/2014/main" val="3633615474"/>
                    </a:ext>
                  </a:extLst>
                </a:gridCol>
                <a:gridCol w="465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751">
                  <a:extLst>
                    <a:ext uri="{9D8B030D-6E8A-4147-A177-3AD203B41FA5}">
                      <a16:colId xmlns:a16="http://schemas.microsoft.com/office/drawing/2014/main" val="4206649267"/>
                    </a:ext>
                  </a:extLst>
                </a:gridCol>
                <a:gridCol w="2634618">
                  <a:extLst>
                    <a:ext uri="{9D8B030D-6E8A-4147-A177-3AD203B41FA5}">
                      <a16:colId xmlns:a16="http://schemas.microsoft.com/office/drawing/2014/main" val="3330694534"/>
                    </a:ext>
                  </a:extLst>
                </a:gridCol>
                <a:gridCol w="717168">
                  <a:extLst>
                    <a:ext uri="{9D8B030D-6E8A-4147-A177-3AD203B41FA5}">
                      <a16:colId xmlns:a16="http://schemas.microsoft.com/office/drawing/2014/main" val="608739071"/>
                    </a:ext>
                  </a:extLst>
                </a:gridCol>
                <a:gridCol w="835810">
                  <a:extLst>
                    <a:ext uri="{9D8B030D-6E8A-4147-A177-3AD203B41FA5}">
                      <a16:colId xmlns:a16="http://schemas.microsoft.com/office/drawing/2014/main" val="955825404"/>
                    </a:ext>
                  </a:extLst>
                </a:gridCol>
                <a:gridCol w="962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선택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등록일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카테고리 명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코드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등록자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수정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판매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01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latin typeface="+mn-ea"/>
                          <a:ea typeface="+mn-ea"/>
                        </a:rPr>
                        <a:t>작성자</a:t>
                      </a:r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ID}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결제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02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admin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입금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03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admin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배송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04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admin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환불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05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admin</a:t>
                      </a:r>
                      <a:endParaRPr lang="ko-KR" altLang="en-US" sz="900" b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기타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+mn-ea"/>
                          <a:ea typeface="+mn-ea"/>
                        </a:rPr>
                        <a:t>06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admin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1" name="Picture 2">
            <a:extLst>
              <a:ext uri="{FF2B5EF4-FFF2-40B4-BE49-F238E27FC236}">
                <a16:creationId xmlns:a16="http://schemas.microsoft.com/office/drawing/2014/main" id="{E41FC9C6-407A-469D-1892-CB512B345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90" y="2464244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F6D08266-54FF-75E8-F20B-E5B166314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90" y="2772463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0A9C7206-6E11-5E08-3A0C-D2D9874C0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90" y="3080682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18289A16-2311-D612-2B0A-1A3BE22AF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90" y="3388901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DC0DE83E-A386-6BD8-937F-214A8C4C5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90" y="369712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FB7A8A79-9241-4EF3-5251-F09ED424E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50" y="4005338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08A57188-E11F-605A-749E-4C45C64232C2}"/>
              </a:ext>
            </a:extLst>
          </p:cNvPr>
          <p:cNvSpPr/>
          <p:nvPr/>
        </p:nvSpPr>
        <p:spPr bwMode="auto">
          <a:xfrm>
            <a:off x="8040585" y="2398772"/>
            <a:ext cx="462798" cy="22909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29BC8FFF-B01E-365E-2359-02C0A9454B8B}"/>
              </a:ext>
            </a:extLst>
          </p:cNvPr>
          <p:cNvSpPr/>
          <p:nvPr/>
        </p:nvSpPr>
        <p:spPr bwMode="auto">
          <a:xfrm>
            <a:off x="8040585" y="2720475"/>
            <a:ext cx="462798" cy="22909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59BF1E10-1421-465C-F923-2BBFF22E0B04}"/>
              </a:ext>
            </a:extLst>
          </p:cNvPr>
          <p:cNvSpPr/>
          <p:nvPr/>
        </p:nvSpPr>
        <p:spPr bwMode="auto">
          <a:xfrm>
            <a:off x="8040585" y="3042178"/>
            <a:ext cx="462798" cy="22909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65952B4B-FAC8-6FA0-CB4A-C6FFF3B7EBBC}"/>
              </a:ext>
            </a:extLst>
          </p:cNvPr>
          <p:cNvSpPr/>
          <p:nvPr/>
        </p:nvSpPr>
        <p:spPr bwMode="auto">
          <a:xfrm>
            <a:off x="8040585" y="3363881"/>
            <a:ext cx="462798" cy="22909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A0C02C77-D0B1-10D3-A8B6-D6475511ABA6}"/>
              </a:ext>
            </a:extLst>
          </p:cNvPr>
          <p:cNvSpPr/>
          <p:nvPr/>
        </p:nvSpPr>
        <p:spPr bwMode="auto">
          <a:xfrm>
            <a:off x="8040585" y="3685584"/>
            <a:ext cx="462798" cy="22909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EC80390D-B465-B02F-A852-2F72B9E1AF6E}"/>
              </a:ext>
            </a:extLst>
          </p:cNvPr>
          <p:cNvSpPr/>
          <p:nvPr/>
        </p:nvSpPr>
        <p:spPr bwMode="auto">
          <a:xfrm>
            <a:off x="8040585" y="4007285"/>
            <a:ext cx="462798" cy="22909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83A5D77A-CC03-57FA-CC7B-832DF8234F08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5C3D8E2-0A34-FA2E-1885-6AB880A3CE1A}"/>
                </a:ext>
              </a:extLst>
            </p:cNvPr>
            <p:cNvSpPr txBox="1"/>
            <p:nvPr/>
          </p:nvSpPr>
          <p:spPr>
            <a:xfrm>
              <a:off x="1565686" y="332656"/>
              <a:ext cx="167225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게시판 구분 관리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EA7F7A-62D3-E37E-B555-81272B1D8006}"/>
                </a:ext>
              </a:extLst>
            </p:cNvPr>
            <p:cNvSpPr txBox="1"/>
            <p:nvPr/>
          </p:nvSpPr>
          <p:spPr>
            <a:xfrm>
              <a:off x="1565686" y="479698"/>
              <a:ext cx="13016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게시판 구분 관리</a:t>
              </a:r>
            </a:p>
          </p:txBody>
        </p: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8ABC7B08-09A6-8CC0-A75A-BF8C19E70BC9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1CC14F3-480F-D0D0-EF67-AC1782DE51BD}"/>
              </a:ext>
            </a:extLst>
          </p:cNvPr>
          <p:cNvSpPr/>
          <p:nvPr/>
        </p:nvSpPr>
        <p:spPr>
          <a:xfrm>
            <a:off x="186428" y="2808971"/>
            <a:ext cx="1210712" cy="190227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4CD44-BA66-9147-EE5B-CB30C7E2EEE6}"/>
              </a:ext>
            </a:extLst>
          </p:cNvPr>
          <p:cNvSpPr txBox="1"/>
          <p:nvPr/>
        </p:nvSpPr>
        <p:spPr>
          <a:xfrm>
            <a:off x="1671338" y="869189"/>
            <a:ext cx="893514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100" dirty="0"/>
              <a:t>게시판 선택</a:t>
            </a:r>
          </a:p>
        </p:txBody>
      </p:sp>
      <p:sp>
        <p:nvSpPr>
          <p:cNvPr id="8" name="모서리가 둥근 직사각형 63">
            <a:extLst>
              <a:ext uri="{FF2B5EF4-FFF2-40B4-BE49-F238E27FC236}">
                <a16:creationId xmlns:a16="http://schemas.microsoft.com/office/drawing/2014/main" id="{52C9F710-A705-E28C-56FC-DA7236FA43B1}"/>
              </a:ext>
            </a:extLst>
          </p:cNvPr>
          <p:cNvSpPr/>
          <p:nvPr/>
        </p:nvSpPr>
        <p:spPr>
          <a:xfrm>
            <a:off x="1731713" y="1189260"/>
            <a:ext cx="1124966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1:1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문의</a:t>
            </a:r>
          </a:p>
        </p:txBody>
      </p:sp>
      <p:sp>
        <p:nvSpPr>
          <p:cNvPr id="9" name="Chevron">
            <a:extLst>
              <a:ext uri="{FF2B5EF4-FFF2-40B4-BE49-F238E27FC236}">
                <a16:creationId xmlns:a16="http://schemas.microsoft.com/office/drawing/2014/main" id="{A92D3DD2-C576-D96A-8E63-23B2AE108D49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2636356" y="1317465"/>
            <a:ext cx="98069" cy="6476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4A51F8-84E9-7435-17DA-786E0798918C}"/>
              </a:ext>
            </a:extLst>
          </p:cNvPr>
          <p:cNvSpPr txBox="1"/>
          <p:nvPr/>
        </p:nvSpPr>
        <p:spPr>
          <a:xfrm>
            <a:off x="1659290" y="1679003"/>
            <a:ext cx="1730282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ko-KR" sz="1100" dirty="0"/>
              <a:t>1:1 </a:t>
            </a:r>
            <a:r>
              <a:rPr lang="ko-KR" altLang="en-US" sz="1100" dirty="0"/>
              <a:t>문의</a:t>
            </a:r>
            <a:r>
              <a:rPr lang="en-US" altLang="ko-KR" sz="1100" dirty="0"/>
              <a:t> </a:t>
            </a:r>
            <a:r>
              <a:rPr lang="ko-KR" altLang="en-US" sz="1100" dirty="0"/>
              <a:t>게시판 구분 설정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9DDF755-DCF8-003B-967B-9B75E147450D}"/>
              </a:ext>
            </a:extLst>
          </p:cNvPr>
          <p:cNvSpPr/>
          <p:nvPr/>
        </p:nvSpPr>
        <p:spPr bwMode="auto">
          <a:xfrm>
            <a:off x="1848216" y="4390964"/>
            <a:ext cx="712322" cy="24425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선택 삭제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B2A9ACA7-DA47-27EE-8567-DD867CFA5CD8}"/>
              </a:ext>
            </a:extLst>
          </p:cNvPr>
          <p:cNvSpPr/>
          <p:nvPr/>
        </p:nvSpPr>
        <p:spPr bwMode="auto">
          <a:xfrm>
            <a:off x="7874959" y="1711725"/>
            <a:ext cx="750778" cy="2442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구분 생성</a:t>
            </a:r>
          </a:p>
        </p:txBody>
      </p:sp>
    </p:spTree>
    <p:extLst>
      <p:ext uri="{BB962C8B-B14F-4D97-AF65-F5344CB8AC3E}">
        <p14:creationId xmlns:p14="http://schemas.microsoft.com/office/powerpoint/2010/main" val="18966788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7CD10F6-FF6E-4057-BABE-49565A693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회원관리</a:t>
            </a:r>
            <a:endParaRPr lang="en-US" altLang="ko-KR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3C2FC9-76E5-4BD9-A232-E17063CAF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65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988D7352-AC44-92CF-6810-4FFDD2B24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P-BE-MM-00</a:t>
            </a:r>
            <a:endParaRPr lang="ko-KR" altLang="en-US" dirty="0"/>
          </a:p>
        </p:txBody>
      </p:sp>
      <p:sp>
        <p:nvSpPr>
          <p:cNvPr id="64" name="텍스트 개체 틀 63">
            <a:extLst>
              <a:ext uri="{FF2B5EF4-FFF2-40B4-BE49-F238E27FC236}">
                <a16:creationId xmlns:a16="http://schemas.microsoft.com/office/drawing/2014/main" id="{F3C833DE-095D-C273-7AD2-D55CEAAFF8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회원관리 </a:t>
            </a:r>
            <a:r>
              <a:rPr lang="en-US" altLang="ko-KR" dirty="0"/>
              <a:t>&gt; </a:t>
            </a:r>
            <a:r>
              <a:rPr lang="ko-KR" altLang="en-US" dirty="0"/>
              <a:t>가입회원 관리</a:t>
            </a:r>
            <a:r>
              <a:rPr lang="en-US" altLang="ko-KR" dirty="0"/>
              <a:t>] </a:t>
            </a:r>
            <a:r>
              <a:rPr lang="ko-KR" altLang="en-US" dirty="0"/>
              <a:t>가입회원 관리 목록 </a:t>
            </a:r>
            <a:r>
              <a:rPr lang="en-US" altLang="ko-KR" dirty="0"/>
              <a:t>- 1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91726"/>
              </p:ext>
            </p:extLst>
          </p:nvPr>
        </p:nvGraphicFramePr>
        <p:xfrm>
          <a:off x="9016139" y="234979"/>
          <a:ext cx="2508867" cy="69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103608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단일 검색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Select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(Selected),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아이디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시 필수 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미입력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검색어를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입력 후 검색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검색 결과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[5]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목록에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144914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범위 검색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열기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검색 설정 영역 열림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검색 설정 영역 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모든 항목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항목별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시 하위 설정 항목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Disable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여러 항목 설정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And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단일 검색 키워드는 포함하지 않음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범위 설정 후 검색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검색 결과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[5]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목록에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34765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로딩 애니메이션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시 로딩 애니메이션 출력 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48533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회원 수를 회원 등급별로 구분하여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Count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172452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결과가 없는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검색된 회원이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가입순 정렬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페이지 목록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모두 선택 및 해제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번호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카운트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가입일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가입 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 표기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가입자 이름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아이디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가입자 아이디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회원등급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회원등급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구매금액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배송완료된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구매금액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 적립금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매인수신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 여부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', 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상세화면으로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21598"/>
                  </a:ext>
                </a:extLst>
              </a:tr>
              <a:tr h="828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65" name="그룹 64">
            <a:extLst>
              <a:ext uri="{FF2B5EF4-FFF2-40B4-BE49-F238E27FC236}">
                <a16:creationId xmlns:a16="http://schemas.microsoft.com/office/drawing/2014/main" id="{397B5596-6C47-A764-6E33-6015CC6D3F1B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99513F8-57A1-8DBC-3C24-408FD8BC12B4}"/>
                </a:ext>
              </a:extLst>
            </p:cNvPr>
            <p:cNvSpPr txBox="1"/>
            <p:nvPr/>
          </p:nvSpPr>
          <p:spPr>
            <a:xfrm>
              <a:off x="1565686" y="332656"/>
              <a:ext cx="13933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회원관리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가입회원 관리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5C4FEDB-D3E0-E549-0957-629EC814F49D}"/>
                </a:ext>
              </a:extLst>
            </p:cNvPr>
            <p:cNvSpPr txBox="1"/>
            <p:nvPr/>
          </p:nvSpPr>
          <p:spPr>
            <a:xfrm>
              <a:off x="1565686" y="479698"/>
              <a:ext cx="1447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가입회원 관리 목록</a:t>
              </a:r>
            </a:p>
          </p:txBody>
        </p: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19ED2EBC-8450-B3D9-D048-9B4ED6AEAE60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DC084DFD-E6E4-3F6B-28A4-26A616D8D486}"/>
              </a:ext>
            </a:extLst>
          </p:cNvPr>
          <p:cNvSpPr txBox="1"/>
          <p:nvPr/>
        </p:nvSpPr>
        <p:spPr>
          <a:xfrm>
            <a:off x="1710481" y="2844407"/>
            <a:ext cx="897348" cy="26384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900" b="1" dirty="0">
                <a:latin typeface="+mn-ea"/>
              </a:rPr>
              <a:t>검색 </a:t>
            </a:r>
            <a:r>
              <a:rPr lang="ko-KR" altLang="en-US" sz="900" b="1" dirty="0" err="1">
                <a:latin typeface="+mn-ea"/>
              </a:rPr>
              <a:t>회원수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107" name="사각형: 둥근 모서리 106">
            <a:extLst>
              <a:ext uri="{FF2B5EF4-FFF2-40B4-BE49-F238E27FC236}">
                <a16:creationId xmlns:a16="http://schemas.microsoft.com/office/drawing/2014/main" id="{4E4C56C4-F4E1-F76D-705D-6EC8DB4077EF}"/>
              </a:ext>
            </a:extLst>
          </p:cNvPr>
          <p:cNvSpPr/>
          <p:nvPr/>
        </p:nvSpPr>
        <p:spPr bwMode="auto">
          <a:xfrm>
            <a:off x="1709024" y="6153008"/>
            <a:ext cx="789352" cy="24425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선택 탈퇴</a:t>
            </a: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CF7C0D19-C5AD-8B18-9343-4FF8AB424BB1}"/>
              </a:ext>
            </a:extLst>
          </p:cNvPr>
          <p:cNvSpPr/>
          <p:nvPr/>
        </p:nvSpPr>
        <p:spPr>
          <a:xfrm>
            <a:off x="3659698" y="6715974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처음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  &lt;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이전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| [1] [2]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[3]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[4] [5] |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다음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&gt;  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마지막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17" name="사각형: 둥근 모서리 116">
            <a:extLst>
              <a:ext uri="{FF2B5EF4-FFF2-40B4-BE49-F238E27FC236}">
                <a16:creationId xmlns:a16="http://schemas.microsoft.com/office/drawing/2014/main" id="{4D97E8EF-332A-DB12-056A-70ABA09E7CC0}"/>
              </a:ext>
            </a:extLst>
          </p:cNvPr>
          <p:cNvSpPr/>
          <p:nvPr/>
        </p:nvSpPr>
        <p:spPr bwMode="auto">
          <a:xfrm>
            <a:off x="2635403" y="6153008"/>
            <a:ext cx="1511344" cy="2442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선택 회원 포인트 지급</a:t>
            </a:r>
          </a:p>
        </p:txBody>
      </p:sp>
      <p:sp>
        <p:nvSpPr>
          <p:cNvPr id="118" name="사각형: 둥근 모서리 117">
            <a:extLst>
              <a:ext uri="{FF2B5EF4-FFF2-40B4-BE49-F238E27FC236}">
                <a16:creationId xmlns:a16="http://schemas.microsoft.com/office/drawing/2014/main" id="{D8CEF81F-8173-DE77-B8A0-E9AD68ECEBCE}"/>
              </a:ext>
            </a:extLst>
          </p:cNvPr>
          <p:cNvSpPr/>
          <p:nvPr/>
        </p:nvSpPr>
        <p:spPr bwMode="auto">
          <a:xfrm>
            <a:off x="4283774" y="6153008"/>
            <a:ext cx="1511344" cy="2442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검색된 회원 포인트 지급</a:t>
            </a:r>
          </a:p>
        </p:txBody>
      </p:sp>
      <p:sp>
        <p:nvSpPr>
          <p:cNvPr id="125" name="직사각형 124">
            <a:extLst>
              <a:ext uri="{FF2B5EF4-FFF2-40B4-BE49-F238E27FC236}">
                <a16:creationId xmlns:a16="http://schemas.microsoft.com/office/drawing/2014/main" id="{FA1EBE37-FD31-166C-6C24-205710DC1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173" y="995881"/>
            <a:ext cx="2304306" cy="2710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검색어를 입력해 주세요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!</a:t>
            </a:r>
          </a:p>
        </p:txBody>
      </p: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72325017-B7F7-AF5F-83CC-1662798CFDF2}"/>
              </a:ext>
            </a:extLst>
          </p:cNvPr>
          <p:cNvGrpSpPr/>
          <p:nvPr/>
        </p:nvGrpSpPr>
        <p:grpSpPr>
          <a:xfrm>
            <a:off x="1845019" y="994299"/>
            <a:ext cx="900984" cy="275037"/>
            <a:chOff x="8045874" y="987287"/>
            <a:chExt cx="900984" cy="244800"/>
          </a:xfrm>
        </p:grpSpPr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id="{B816D438-9A31-4132-AC64-AF720D65BBDA}"/>
                </a:ext>
              </a:extLst>
            </p:cNvPr>
            <p:cNvSpPr/>
            <p:nvPr/>
          </p:nvSpPr>
          <p:spPr bwMode="auto">
            <a:xfrm>
              <a:off x="8045874" y="987287"/>
              <a:ext cx="895279" cy="24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r>
                <a:rPr lang="ko-KR" altLang="en-US" sz="900" dirty="0">
                  <a:latin typeface="+mn-ea"/>
                </a:rPr>
                <a:t>이름</a:t>
              </a:r>
            </a:p>
          </p:txBody>
        </p:sp>
        <p:sp>
          <p:nvSpPr>
            <p:cNvPr id="128" name="직사각형 127">
              <a:extLst>
                <a:ext uri="{FF2B5EF4-FFF2-40B4-BE49-F238E27FC236}">
                  <a16:creationId xmlns:a16="http://schemas.microsoft.com/office/drawing/2014/main" id="{1120F222-A3B1-9E0A-6B12-218616527103}"/>
                </a:ext>
              </a:extLst>
            </p:cNvPr>
            <p:cNvSpPr/>
            <p:nvPr/>
          </p:nvSpPr>
          <p:spPr bwMode="auto">
            <a:xfrm>
              <a:off x="8775408" y="987287"/>
              <a:ext cx="171450" cy="24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  <p:pic>
          <p:nvPicPr>
            <p:cNvPr id="129" name="Picture 2">
              <a:extLst>
                <a:ext uri="{FF2B5EF4-FFF2-40B4-BE49-F238E27FC236}">
                  <a16:creationId xmlns:a16="http://schemas.microsoft.com/office/drawing/2014/main" id="{D5478FC8-A2CA-FBE2-541B-40D5D4BE0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6187" y="1077113"/>
              <a:ext cx="857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0" name="사각형: 둥근 모서리 129">
            <a:extLst>
              <a:ext uri="{FF2B5EF4-FFF2-40B4-BE49-F238E27FC236}">
                <a16:creationId xmlns:a16="http://schemas.microsoft.com/office/drawing/2014/main" id="{B5A5F669-7618-68C4-DC53-C0B705FEF99A}"/>
              </a:ext>
            </a:extLst>
          </p:cNvPr>
          <p:cNvSpPr/>
          <p:nvPr/>
        </p:nvSpPr>
        <p:spPr bwMode="auto">
          <a:xfrm>
            <a:off x="5184706" y="994299"/>
            <a:ext cx="711843" cy="292963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8E2144F8-F69A-9130-417D-D2DE54269C5D}"/>
              </a:ext>
            </a:extLst>
          </p:cNvPr>
          <p:cNvSpPr/>
          <p:nvPr/>
        </p:nvSpPr>
        <p:spPr bwMode="auto">
          <a:xfrm>
            <a:off x="1615736" y="1394799"/>
            <a:ext cx="7132025" cy="13040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133" name="사각형: 둥근 모서리 132">
            <a:extLst>
              <a:ext uri="{FF2B5EF4-FFF2-40B4-BE49-F238E27FC236}">
                <a16:creationId xmlns:a16="http://schemas.microsoft.com/office/drawing/2014/main" id="{2A74A3A6-B590-B73E-A762-84BFDDA424AE}"/>
              </a:ext>
            </a:extLst>
          </p:cNvPr>
          <p:cNvSpPr/>
          <p:nvPr/>
        </p:nvSpPr>
        <p:spPr>
          <a:xfrm>
            <a:off x="7723274" y="933728"/>
            <a:ext cx="1029753" cy="53171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anchor="ctr">
            <a:noAutofit/>
          </a:bodyPr>
          <a:lstStyle/>
          <a:p>
            <a:pPr algn="r"/>
            <a:endParaRPr lang="en-US" altLang="ko-KR" sz="900" b="1" spc="-8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34" name="타원 133">
            <a:extLst>
              <a:ext uri="{FF2B5EF4-FFF2-40B4-BE49-F238E27FC236}">
                <a16:creationId xmlns:a16="http://schemas.microsoft.com/office/drawing/2014/main" id="{D57C7B4E-BE28-A225-D268-3A4A7F346D22}"/>
              </a:ext>
            </a:extLst>
          </p:cNvPr>
          <p:cNvSpPr/>
          <p:nvPr/>
        </p:nvSpPr>
        <p:spPr>
          <a:xfrm>
            <a:off x="1607511" y="102867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6803441-95E8-3C92-90DA-A7937CAF9D6D}"/>
              </a:ext>
            </a:extLst>
          </p:cNvPr>
          <p:cNvSpPr txBox="1"/>
          <p:nvPr/>
        </p:nvSpPr>
        <p:spPr>
          <a:xfrm>
            <a:off x="1890942" y="1457223"/>
            <a:ext cx="646331" cy="87921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900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/>
              <a:t>가입일</a:t>
            </a:r>
            <a:endParaRPr lang="en-US" altLang="ko-KR" dirty="0"/>
          </a:p>
          <a:p>
            <a:r>
              <a:rPr lang="ko-KR" altLang="en-US"/>
              <a:t>회원등급</a:t>
            </a:r>
            <a:endParaRPr lang="en-US" altLang="ko-KR" dirty="0"/>
          </a:p>
          <a:p>
            <a:r>
              <a:rPr lang="ko-KR" altLang="en-US"/>
              <a:t>메일수신</a:t>
            </a:r>
            <a:endParaRPr lang="en-US" altLang="ko-KR" dirty="0"/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09E129F5-DE5E-A8D3-6A7E-F85363DC9799}"/>
              </a:ext>
            </a:extLst>
          </p:cNvPr>
          <p:cNvSpPr/>
          <p:nvPr/>
        </p:nvSpPr>
        <p:spPr>
          <a:xfrm>
            <a:off x="5352319" y="1492327"/>
            <a:ext cx="615553" cy="602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9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구매금액</a:t>
            </a:r>
            <a:endParaRPr lang="en-US" altLang="ko-KR" sz="9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9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포인트</a:t>
            </a:r>
            <a:endParaRPr lang="en-US" altLang="ko-KR" sz="9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0127432A-21FB-B730-AB1A-7D02A5889AEA}"/>
              </a:ext>
            </a:extLst>
          </p:cNvPr>
          <p:cNvSpPr/>
          <p:nvPr/>
        </p:nvSpPr>
        <p:spPr bwMode="auto">
          <a:xfrm>
            <a:off x="3082572" y="1565698"/>
            <a:ext cx="937234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141" name="직사각형 140">
            <a:extLst>
              <a:ext uri="{FF2B5EF4-FFF2-40B4-BE49-F238E27FC236}">
                <a16:creationId xmlns:a16="http://schemas.microsoft.com/office/drawing/2014/main" id="{F18E7746-C8A9-A3DE-F903-02CC4C5C0EB4}"/>
              </a:ext>
            </a:extLst>
          </p:cNvPr>
          <p:cNvSpPr/>
          <p:nvPr/>
        </p:nvSpPr>
        <p:spPr>
          <a:xfrm>
            <a:off x="3977695" y="1535037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+mn-ea"/>
              </a:rPr>
              <a:t>~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48" name="직사각형 147">
            <a:extLst>
              <a:ext uri="{FF2B5EF4-FFF2-40B4-BE49-F238E27FC236}">
                <a16:creationId xmlns:a16="http://schemas.microsoft.com/office/drawing/2014/main" id="{23AEABE2-BF04-6F4B-E106-D05C36A6F1E2}"/>
              </a:ext>
            </a:extLst>
          </p:cNvPr>
          <p:cNvSpPr/>
          <p:nvPr/>
        </p:nvSpPr>
        <p:spPr>
          <a:xfrm>
            <a:off x="7190834" y="1562471"/>
            <a:ext cx="447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원 </a:t>
            </a:r>
            <a:r>
              <a:rPr lang="en-US" altLang="ko-KR" sz="1200" dirty="0">
                <a:latin typeface="+mn-ea"/>
              </a:rPr>
              <a:t>~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49" name="직사각형 148">
            <a:extLst>
              <a:ext uri="{FF2B5EF4-FFF2-40B4-BE49-F238E27FC236}">
                <a16:creationId xmlns:a16="http://schemas.microsoft.com/office/drawing/2014/main" id="{53E49E4A-6A76-CC48-7B42-D7BC9890B0D9}"/>
              </a:ext>
            </a:extLst>
          </p:cNvPr>
          <p:cNvSpPr/>
          <p:nvPr/>
        </p:nvSpPr>
        <p:spPr>
          <a:xfrm>
            <a:off x="8251895" y="1600148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원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53EF64E4-667F-159B-EB39-6EE7C1C5D41F}"/>
              </a:ext>
            </a:extLst>
          </p:cNvPr>
          <p:cNvSpPr/>
          <p:nvPr/>
        </p:nvSpPr>
        <p:spPr bwMode="auto">
          <a:xfrm>
            <a:off x="7567473" y="1569563"/>
            <a:ext cx="740359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r"/>
            <a:r>
              <a:rPr lang="en-US" altLang="ko-KR" sz="1000" dirty="0">
                <a:latin typeface="+mn-ea"/>
              </a:rPr>
              <a:t>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3452E68A-9AFA-566A-818C-4350D53CE518}"/>
              </a:ext>
            </a:extLst>
          </p:cNvPr>
          <p:cNvSpPr/>
          <p:nvPr/>
        </p:nvSpPr>
        <p:spPr bwMode="auto">
          <a:xfrm>
            <a:off x="6525032" y="1569563"/>
            <a:ext cx="740359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r"/>
            <a:r>
              <a:rPr lang="en-US" altLang="ko-KR" sz="1000" dirty="0">
                <a:latin typeface="+mn-ea"/>
              </a:rPr>
              <a:t>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63BAFFB0-A51B-A020-6157-FE53B5CEC99F}"/>
              </a:ext>
            </a:extLst>
          </p:cNvPr>
          <p:cNvSpPr/>
          <p:nvPr/>
        </p:nvSpPr>
        <p:spPr bwMode="auto">
          <a:xfrm>
            <a:off x="7569710" y="1853403"/>
            <a:ext cx="740359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r"/>
            <a:r>
              <a:rPr lang="en-US" altLang="ko-KR" sz="1000" dirty="0">
                <a:latin typeface="+mn-ea"/>
              </a:rPr>
              <a:t>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3C22596A-19C6-F9A0-E312-07312244A98B}"/>
              </a:ext>
            </a:extLst>
          </p:cNvPr>
          <p:cNvSpPr/>
          <p:nvPr/>
        </p:nvSpPr>
        <p:spPr bwMode="auto">
          <a:xfrm>
            <a:off x="6527269" y="1853403"/>
            <a:ext cx="740359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r"/>
            <a:r>
              <a:rPr lang="en-US" altLang="ko-KR" sz="1000" dirty="0">
                <a:latin typeface="+mn-ea"/>
              </a:rPr>
              <a:t>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4144076A-8BB4-BED6-B314-00276E22491C}"/>
              </a:ext>
            </a:extLst>
          </p:cNvPr>
          <p:cNvSpPr/>
          <p:nvPr/>
        </p:nvSpPr>
        <p:spPr>
          <a:xfrm>
            <a:off x="7192733" y="1817736"/>
            <a:ext cx="447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원 </a:t>
            </a:r>
            <a:r>
              <a:rPr lang="en-US" altLang="ko-KR" sz="1200" dirty="0">
                <a:latin typeface="+mn-ea"/>
              </a:rPr>
              <a:t>~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53" name="직사각형 152">
            <a:extLst>
              <a:ext uri="{FF2B5EF4-FFF2-40B4-BE49-F238E27FC236}">
                <a16:creationId xmlns:a16="http://schemas.microsoft.com/office/drawing/2014/main" id="{95881420-1A8F-0EDD-CCCE-F3F02CB5C08A}"/>
              </a:ext>
            </a:extLst>
          </p:cNvPr>
          <p:cNvSpPr/>
          <p:nvPr/>
        </p:nvSpPr>
        <p:spPr>
          <a:xfrm>
            <a:off x="8253794" y="1855413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원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56" name="Calendar">
            <a:extLst>
              <a:ext uri="{FF2B5EF4-FFF2-40B4-BE49-F238E27FC236}">
                <a16:creationId xmlns:a16="http://schemas.microsoft.com/office/drawing/2014/main" id="{F8909D0A-4113-9849-450A-A2E1B1A2C4D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38743" y="1592574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FABD0251-F625-460E-731B-646CE2E620BE}"/>
              </a:ext>
            </a:extLst>
          </p:cNvPr>
          <p:cNvSpPr/>
          <p:nvPr/>
        </p:nvSpPr>
        <p:spPr bwMode="auto">
          <a:xfrm>
            <a:off x="4196625" y="1565698"/>
            <a:ext cx="937234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158" name="Calendar">
            <a:extLst>
              <a:ext uri="{FF2B5EF4-FFF2-40B4-BE49-F238E27FC236}">
                <a16:creationId xmlns:a16="http://schemas.microsoft.com/office/drawing/2014/main" id="{2870DD25-2721-1357-5A4C-A27C02D909B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52796" y="1592574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60" name="사각형: 둥근 모서리 159">
            <a:extLst>
              <a:ext uri="{FF2B5EF4-FFF2-40B4-BE49-F238E27FC236}">
                <a16:creationId xmlns:a16="http://schemas.microsoft.com/office/drawing/2014/main" id="{16AD426E-07FA-D7F1-E822-2B44870EEE76}"/>
              </a:ext>
            </a:extLst>
          </p:cNvPr>
          <p:cNvSpPr/>
          <p:nvPr/>
        </p:nvSpPr>
        <p:spPr bwMode="auto">
          <a:xfrm>
            <a:off x="4873027" y="2360668"/>
            <a:ext cx="821784" cy="244250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pic>
        <p:nvPicPr>
          <p:cNvPr id="161" name="Picture 2" descr="C:\Users\이정원\Desktop\1476789018_loading.png">
            <a:extLst>
              <a:ext uri="{FF2B5EF4-FFF2-40B4-BE49-F238E27FC236}">
                <a16:creationId xmlns:a16="http://schemas.microsoft.com/office/drawing/2014/main" id="{44962B45-D372-2868-C312-D2CC51191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08" y="2636331"/>
            <a:ext cx="376560" cy="3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타원 161">
            <a:extLst>
              <a:ext uri="{FF2B5EF4-FFF2-40B4-BE49-F238E27FC236}">
                <a16:creationId xmlns:a16="http://schemas.microsoft.com/office/drawing/2014/main" id="{B4B40F27-8AD6-C292-C66D-1BD1BFF86138}"/>
              </a:ext>
            </a:extLst>
          </p:cNvPr>
          <p:cNvSpPr/>
          <p:nvPr/>
        </p:nvSpPr>
        <p:spPr>
          <a:xfrm>
            <a:off x="4785484" y="261270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3" name="모서리가 둥근 직사각형 119">
            <a:extLst>
              <a:ext uri="{FF2B5EF4-FFF2-40B4-BE49-F238E27FC236}">
                <a16:creationId xmlns:a16="http://schemas.microsoft.com/office/drawing/2014/main" id="{E5F76C93-C2E4-D9E7-528A-79D522EFA184}"/>
              </a:ext>
            </a:extLst>
          </p:cNvPr>
          <p:cNvSpPr/>
          <p:nvPr/>
        </p:nvSpPr>
        <p:spPr>
          <a:xfrm>
            <a:off x="4933160" y="2545809"/>
            <a:ext cx="646331" cy="589887"/>
          </a:xfrm>
          <a:prstGeom prst="roundRect">
            <a:avLst>
              <a:gd name="adj" fmla="val 0"/>
            </a:avLst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0327D6A-66BA-69BC-7952-F27C07BFB4F4}"/>
              </a:ext>
            </a:extLst>
          </p:cNvPr>
          <p:cNvSpPr txBox="1"/>
          <p:nvPr/>
        </p:nvSpPr>
        <p:spPr>
          <a:xfrm>
            <a:off x="2714370" y="2869711"/>
            <a:ext cx="5463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pc="-40" dirty="0">
                <a:latin typeface="+mn-ea"/>
              </a:rPr>
              <a:t>1</a:t>
            </a:r>
            <a:r>
              <a:rPr lang="en-US" altLang="ko-KR" sz="900" spc="-40" dirty="0">
                <a:latin typeface="+mn-ea"/>
              </a:rPr>
              <a:t> </a:t>
            </a:r>
            <a:r>
              <a:rPr lang="ko-KR" altLang="en-US" sz="900" spc="-40" dirty="0">
                <a:latin typeface="+mn-ea"/>
              </a:rPr>
              <a:t>구매회원</a:t>
            </a:r>
            <a:r>
              <a:rPr lang="en-US" altLang="ko-KR" sz="900" spc="-40" dirty="0">
                <a:latin typeface="+mn-ea"/>
              </a:rPr>
              <a:t>({00}</a:t>
            </a:r>
            <a:r>
              <a:rPr lang="ko-KR" altLang="en-US" sz="900" spc="-40" dirty="0">
                <a:latin typeface="+mn-ea"/>
              </a:rPr>
              <a:t>명</a:t>
            </a:r>
            <a:r>
              <a:rPr lang="en-US" altLang="ko-KR" sz="900" spc="-40" dirty="0">
                <a:latin typeface="+mn-ea"/>
              </a:rPr>
              <a:t>)  |  </a:t>
            </a:r>
            <a:r>
              <a:rPr lang="en-US" altLang="ko-KR" sz="900" b="1" spc="-40" dirty="0">
                <a:latin typeface="+mn-ea"/>
              </a:rPr>
              <a:t>2</a:t>
            </a:r>
            <a:r>
              <a:rPr lang="en-US" altLang="ko-KR" sz="900" spc="-40" dirty="0">
                <a:latin typeface="+mn-ea"/>
              </a:rPr>
              <a:t> </a:t>
            </a:r>
            <a:r>
              <a:rPr lang="ko-KR" altLang="en-US" sz="900" spc="-40" dirty="0">
                <a:latin typeface="+mn-ea"/>
              </a:rPr>
              <a:t>구매</a:t>
            </a:r>
            <a:r>
              <a:rPr lang="en-US" altLang="ko-KR" sz="900" spc="-40" dirty="0">
                <a:latin typeface="+mn-ea"/>
              </a:rPr>
              <a:t>+</a:t>
            </a:r>
            <a:r>
              <a:rPr lang="ko-KR" altLang="en-US" sz="900" spc="-40" dirty="0">
                <a:latin typeface="+mn-ea"/>
              </a:rPr>
              <a:t>판매회원</a:t>
            </a:r>
            <a:r>
              <a:rPr lang="en-US" altLang="ko-KR" sz="900" spc="-40" dirty="0">
                <a:latin typeface="+mn-ea"/>
              </a:rPr>
              <a:t>({00})</a:t>
            </a:r>
            <a:r>
              <a:rPr lang="ko-KR" altLang="en-US" sz="900" spc="-40" dirty="0">
                <a:latin typeface="+mn-ea"/>
              </a:rPr>
              <a:t>명 </a:t>
            </a:r>
            <a:r>
              <a:rPr lang="en-US" altLang="ko-KR" sz="900" spc="-40" dirty="0">
                <a:latin typeface="+mn-ea"/>
              </a:rPr>
              <a:t> |  </a:t>
            </a:r>
            <a:r>
              <a:rPr lang="en-US" altLang="ko-KR" sz="900" b="1" spc="-40" dirty="0">
                <a:latin typeface="+mn-ea"/>
              </a:rPr>
              <a:t>3</a:t>
            </a:r>
            <a:r>
              <a:rPr lang="en-US" altLang="ko-KR" sz="900" spc="-40" dirty="0">
                <a:latin typeface="+mn-ea"/>
              </a:rPr>
              <a:t> </a:t>
            </a:r>
            <a:r>
              <a:rPr lang="ko-KR" altLang="en-US" sz="900" spc="-40" dirty="0">
                <a:latin typeface="+mn-ea"/>
              </a:rPr>
              <a:t>고객대응팀</a:t>
            </a:r>
            <a:r>
              <a:rPr lang="en-US" altLang="ko-KR" sz="900" spc="-40" dirty="0">
                <a:latin typeface="+mn-ea"/>
              </a:rPr>
              <a:t>({0})</a:t>
            </a:r>
            <a:r>
              <a:rPr lang="ko-KR" altLang="en-US" sz="900" spc="-40" dirty="0">
                <a:latin typeface="+mn-ea"/>
              </a:rPr>
              <a:t>명 </a:t>
            </a:r>
            <a:r>
              <a:rPr lang="en-US" altLang="ko-KR" sz="900" spc="-40" dirty="0">
                <a:latin typeface="+mn-ea"/>
              </a:rPr>
              <a:t> |  </a:t>
            </a:r>
            <a:r>
              <a:rPr lang="en-US" altLang="ko-KR" sz="900" b="1" spc="-40" dirty="0">
                <a:latin typeface="+mn-ea"/>
              </a:rPr>
              <a:t>4</a:t>
            </a:r>
            <a:r>
              <a:rPr lang="en-US" altLang="ko-KR" sz="900" spc="-40" dirty="0">
                <a:latin typeface="+mn-ea"/>
              </a:rPr>
              <a:t> </a:t>
            </a:r>
            <a:r>
              <a:rPr lang="ko-KR" altLang="en-US" sz="900" spc="-40" dirty="0" err="1">
                <a:latin typeface="+mn-ea"/>
              </a:rPr>
              <a:t>운영팀</a:t>
            </a:r>
            <a:r>
              <a:rPr lang="en-US" altLang="ko-KR" sz="900" spc="-40" dirty="0">
                <a:latin typeface="+mn-ea"/>
              </a:rPr>
              <a:t>({00}</a:t>
            </a:r>
            <a:r>
              <a:rPr lang="ko-KR" altLang="en-US" sz="900" spc="-40" dirty="0">
                <a:latin typeface="+mn-ea"/>
              </a:rPr>
              <a:t>명</a:t>
            </a:r>
            <a:r>
              <a:rPr lang="en-US" altLang="ko-KR" sz="900" spc="-40" dirty="0">
                <a:latin typeface="+mn-ea"/>
              </a:rPr>
              <a:t>)   |   </a:t>
            </a:r>
            <a:r>
              <a:rPr lang="en-US" altLang="ko-KR" sz="900" b="1" spc="-40" dirty="0">
                <a:latin typeface="+mn-ea"/>
              </a:rPr>
              <a:t>5</a:t>
            </a:r>
            <a:r>
              <a:rPr lang="en-US" altLang="ko-KR" sz="900" spc="-40" dirty="0">
                <a:latin typeface="+mn-ea"/>
              </a:rPr>
              <a:t> </a:t>
            </a:r>
            <a:r>
              <a:rPr lang="ko-KR" altLang="en-US" sz="900" spc="-40" dirty="0" err="1">
                <a:latin typeface="+mn-ea"/>
              </a:rPr>
              <a:t>사업팀</a:t>
            </a:r>
            <a:r>
              <a:rPr lang="en-US" altLang="ko-KR" sz="900" spc="-40" dirty="0">
                <a:latin typeface="+mn-ea"/>
              </a:rPr>
              <a:t>({00})</a:t>
            </a:r>
            <a:r>
              <a:rPr lang="ko-KR" altLang="en-US" sz="900" spc="-40" dirty="0">
                <a:latin typeface="+mn-ea"/>
              </a:rPr>
              <a:t>명</a:t>
            </a:r>
          </a:p>
        </p:txBody>
      </p:sp>
      <p:graphicFrame>
        <p:nvGraphicFramePr>
          <p:cNvPr id="167" name="표 166">
            <a:extLst>
              <a:ext uri="{FF2B5EF4-FFF2-40B4-BE49-F238E27FC236}">
                <a16:creationId xmlns:a16="http://schemas.microsoft.com/office/drawing/2014/main" id="{345F0D4B-EBD0-47F1-5CA2-07D631092EA3}"/>
              </a:ext>
            </a:extLst>
          </p:cNvPr>
          <p:cNvGraphicFramePr>
            <a:graphicFrameLocks noGrp="1"/>
          </p:cNvGraphicFramePr>
          <p:nvPr/>
        </p:nvGraphicFramePr>
        <p:xfrm>
          <a:off x="1625793" y="3238310"/>
          <a:ext cx="7119809" cy="2578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04848">
                  <a:extLst>
                    <a:ext uri="{9D8B030D-6E8A-4147-A177-3AD203B41FA5}">
                      <a16:colId xmlns:a16="http://schemas.microsoft.com/office/drawing/2014/main" val="3633615474"/>
                    </a:ext>
                  </a:extLst>
                </a:gridCol>
                <a:gridCol w="443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452">
                  <a:extLst>
                    <a:ext uri="{9D8B030D-6E8A-4147-A177-3AD203B41FA5}">
                      <a16:colId xmlns:a16="http://schemas.microsoft.com/office/drawing/2014/main" val="2333017544"/>
                    </a:ext>
                  </a:extLst>
                </a:gridCol>
                <a:gridCol w="791219">
                  <a:extLst>
                    <a:ext uri="{9D8B030D-6E8A-4147-A177-3AD203B41FA5}">
                      <a16:colId xmlns:a16="http://schemas.microsoft.com/office/drawing/2014/main" val="3278508020"/>
                    </a:ext>
                  </a:extLst>
                </a:gridCol>
                <a:gridCol w="823352">
                  <a:extLst>
                    <a:ext uri="{9D8B030D-6E8A-4147-A177-3AD203B41FA5}">
                      <a16:colId xmlns:a16="http://schemas.microsoft.com/office/drawing/2014/main" val="3939240439"/>
                    </a:ext>
                  </a:extLst>
                </a:gridCol>
                <a:gridCol w="763589">
                  <a:extLst>
                    <a:ext uri="{9D8B030D-6E8A-4147-A177-3AD203B41FA5}">
                      <a16:colId xmlns:a16="http://schemas.microsoft.com/office/drawing/2014/main" val="1732719581"/>
                    </a:ext>
                  </a:extLst>
                </a:gridCol>
                <a:gridCol w="949235">
                  <a:extLst>
                    <a:ext uri="{9D8B030D-6E8A-4147-A177-3AD203B41FA5}">
                      <a16:colId xmlns:a16="http://schemas.microsoft.com/office/drawing/2014/main" val="3256010813"/>
                    </a:ext>
                  </a:extLst>
                </a:gridCol>
                <a:gridCol w="823647">
                  <a:extLst>
                    <a:ext uri="{9D8B030D-6E8A-4147-A177-3AD203B41FA5}">
                      <a16:colId xmlns:a16="http://schemas.microsoft.com/office/drawing/2014/main" val="1022369461"/>
                    </a:ext>
                  </a:extLst>
                </a:gridCol>
                <a:gridCol w="1074823">
                  <a:extLst>
                    <a:ext uri="{9D8B030D-6E8A-4147-A177-3AD203B41FA5}">
                      <a16:colId xmlns:a16="http://schemas.microsoft.com/office/drawing/2014/main" val="2743028387"/>
                    </a:ext>
                  </a:extLst>
                </a:gridCol>
              </a:tblGrid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  선택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가입일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이름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아이디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회원등급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구매금액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4017" rtl="0" eaLnBrk="1" latinLnBrk="1" hangingPunct="1"/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포인트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4017" rtl="0" eaLnBrk="1" latinLnBrk="1" hangingPunct="1"/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메일수신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아이디</a:t>
                      </a:r>
                      <a:r>
                        <a:rPr lang="en-US" altLang="ko-KR" sz="900" b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회원등급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구매금액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메일수신여부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홍길동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 err="1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jackson</a:t>
                      </a:r>
                      <a:endParaRPr lang="ko-KR" altLang="en-US" sz="900" b="0" kern="1200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5770787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김수영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sunny</a:t>
                      </a:r>
                      <a:endParaRPr lang="ko-KR" altLang="en-US" sz="900" b="0" kern="1200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4654126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임꺽정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general</a:t>
                      </a:r>
                      <a:endParaRPr lang="ko-KR" altLang="en-US" sz="900" b="0" kern="1200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2,500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noProof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박수민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customers</a:t>
                      </a:r>
                      <a:endParaRPr lang="ko-KR" altLang="en-US" sz="900" b="0" kern="1200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2,500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noProof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홍준민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manager</a:t>
                      </a:r>
                      <a:endParaRPr lang="ko-KR" altLang="en-US" sz="900" b="0" kern="1200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2,500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noProof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이영덕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 err="1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aiden</a:t>
                      </a:r>
                      <a:endParaRPr lang="ko-KR" altLang="en-US" sz="900" b="0" kern="1200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2,500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9317966"/>
                  </a:ext>
                </a:extLst>
              </a:tr>
            </a:tbl>
          </a:graphicData>
        </a:graphic>
      </p:graphicFrame>
      <p:pic>
        <p:nvPicPr>
          <p:cNvPr id="168" name="Picture 2">
            <a:extLst>
              <a:ext uri="{FF2B5EF4-FFF2-40B4-BE49-F238E27FC236}">
                <a16:creationId xmlns:a16="http://schemas.microsoft.com/office/drawing/2014/main" id="{9CBB2393-5E76-41BF-B5E9-5058D823A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26" y="3663674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2">
            <a:extLst>
              <a:ext uri="{FF2B5EF4-FFF2-40B4-BE49-F238E27FC236}">
                <a16:creationId xmlns:a16="http://schemas.microsoft.com/office/drawing/2014/main" id="{49C569BC-7377-92CD-8E02-332C9777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26" y="3982561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Picture 2">
            <a:extLst>
              <a:ext uri="{FF2B5EF4-FFF2-40B4-BE49-F238E27FC236}">
                <a16:creationId xmlns:a16="http://schemas.microsoft.com/office/drawing/2014/main" id="{B92F85EB-6138-5E9B-A72A-4C22950B6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26" y="4301448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2">
            <a:extLst>
              <a:ext uri="{FF2B5EF4-FFF2-40B4-BE49-F238E27FC236}">
                <a16:creationId xmlns:a16="http://schemas.microsoft.com/office/drawing/2014/main" id="{0CBF1F08-572C-FF86-AF64-1469880F9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26" y="4620335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2">
            <a:extLst>
              <a:ext uri="{FF2B5EF4-FFF2-40B4-BE49-F238E27FC236}">
                <a16:creationId xmlns:a16="http://schemas.microsoft.com/office/drawing/2014/main" id="{E64D4C0D-F55E-0973-43A7-28A89E5A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26" y="4939222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" name="타원 173">
            <a:extLst>
              <a:ext uri="{FF2B5EF4-FFF2-40B4-BE49-F238E27FC236}">
                <a16:creationId xmlns:a16="http://schemas.microsoft.com/office/drawing/2014/main" id="{19A31269-9C05-8998-C50C-00058526190F}"/>
              </a:ext>
            </a:extLst>
          </p:cNvPr>
          <p:cNvSpPr/>
          <p:nvPr/>
        </p:nvSpPr>
        <p:spPr>
          <a:xfrm>
            <a:off x="1427811" y="328100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002CF-011D-1E30-FE79-F08C9B9A2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828" y="3331977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B3AA3F-7D03-B649-8235-B3131EC9DA09}"/>
              </a:ext>
            </a:extLst>
          </p:cNvPr>
          <p:cNvSpPr txBox="1"/>
          <p:nvPr/>
        </p:nvSpPr>
        <p:spPr>
          <a:xfrm>
            <a:off x="7721313" y="1050414"/>
            <a:ext cx="1082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900" b="1" spc="-8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범위 검색 닫기 ▲</a:t>
            </a:r>
            <a:endParaRPr lang="en-US" altLang="ko-KR" sz="900" b="1" spc="-8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9" name="Google Shape;1067;p27">
            <a:extLst>
              <a:ext uri="{FF2B5EF4-FFF2-40B4-BE49-F238E27FC236}">
                <a16:creationId xmlns:a16="http://schemas.microsoft.com/office/drawing/2014/main" id="{3B9F3B05-4271-5965-F72F-099C25B0EE25}"/>
              </a:ext>
            </a:extLst>
          </p:cNvPr>
          <p:cNvGrpSpPr/>
          <p:nvPr/>
        </p:nvGrpSpPr>
        <p:grpSpPr>
          <a:xfrm>
            <a:off x="1600156" y="5682031"/>
            <a:ext cx="7286669" cy="283451"/>
            <a:chOff x="454585" y="453468"/>
            <a:chExt cx="8868441" cy="502040"/>
          </a:xfrm>
        </p:grpSpPr>
        <p:sp>
          <p:nvSpPr>
            <p:cNvPr id="10" name="Google Shape;1068;p27">
              <a:extLst>
                <a:ext uri="{FF2B5EF4-FFF2-40B4-BE49-F238E27FC236}">
                  <a16:creationId xmlns:a16="http://schemas.microsoft.com/office/drawing/2014/main" id="{AA0C6B21-29F4-30AD-B711-2AB8483E0563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11" name="Google Shape;1069;p27">
              <a:extLst>
                <a:ext uri="{FF2B5EF4-FFF2-40B4-BE49-F238E27FC236}">
                  <a16:creationId xmlns:a16="http://schemas.microsoft.com/office/drawing/2014/main" id="{AE968201-BFBA-6F7A-873B-B4BA40D99619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93BF4FE2-7205-BF91-073E-F02F564E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26" y="5244036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1405CF4-8BAD-09A7-D505-D3445788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56" y="5592512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04B511-4C61-AADE-1B9A-2D76A332F956}"/>
              </a:ext>
            </a:extLst>
          </p:cNvPr>
          <p:cNvSpPr txBox="1"/>
          <p:nvPr/>
        </p:nvSpPr>
        <p:spPr>
          <a:xfrm>
            <a:off x="3224927" y="1564349"/>
            <a:ext cx="8405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/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2023-01-01</a:t>
            </a:r>
            <a:endParaRPr lang="ko-KR" altLang="en-US" sz="900" b="0" kern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EB3D06-D025-2B1D-2952-234EC6893693}"/>
              </a:ext>
            </a:extLst>
          </p:cNvPr>
          <p:cNvSpPr txBox="1"/>
          <p:nvPr/>
        </p:nvSpPr>
        <p:spPr>
          <a:xfrm>
            <a:off x="4327763" y="1548560"/>
            <a:ext cx="8638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/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2023-01-07</a:t>
            </a:r>
            <a:endParaRPr lang="ko-KR" altLang="en-US" sz="900" b="0" kern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FB2B072-6194-3D19-98C4-1658D2CE2445}"/>
              </a:ext>
            </a:extLst>
          </p:cNvPr>
          <p:cNvGrpSpPr/>
          <p:nvPr/>
        </p:nvGrpSpPr>
        <p:grpSpPr>
          <a:xfrm>
            <a:off x="2565375" y="1566035"/>
            <a:ext cx="500553" cy="230832"/>
            <a:chOff x="555131" y="4246012"/>
            <a:chExt cx="500553" cy="230832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08BBA34-F1A8-A462-708F-1B9B8EC8F368}"/>
                </a:ext>
              </a:extLst>
            </p:cNvPr>
            <p:cNvSpPr/>
            <p:nvPr/>
          </p:nvSpPr>
          <p:spPr>
            <a:xfrm>
              <a:off x="555131" y="4282936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C67BDD-26D3-43D1-6675-34ABC1C22F74}"/>
                </a:ext>
              </a:extLst>
            </p:cNvPr>
            <p:cNvSpPr txBox="1"/>
            <p:nvPr/>
          </p:nvSpPr>
          <p:spPr>
            <a:xfrm>
              <a:off x="640186" y="4246012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+mn-ea"/>
                </a:rPr>
                <a:t>전체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EC3C9FA3-519F-9CEB-0FE3-7DA65FAAAAA3}"/>
              </a:ext>
            </a:extLst>
          </p:cNvPr>
          <p:cNvGrpSpPr/>
          <p:nvPr/>
        </p:nvGrpSpPr>
        <p:grpSpPr>
          <a:xfrm>
            <a:off x="6002918" y="1575368"/>
            <a:ext cx="500553" cy="230832"/>
            <a:chOff x="555131" y="4246012"/>
            <a:chExt cx="500553" cy="230832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878F9899-9A52-9D0E-D181-E1D03778D059}"/>
                </a:ext>
              </a:extLst>
            </p:cNvPr>
            <p:cNvSpPr/>
            <p:nvPr/>
          </p:nvSpPr>
          <p:spPr>
            <a:xfrm>
              <a:off x="555131" y="4282936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A11E283-5F89-AFAA-AF48-6343BFADCCC0}"/>
                </a:ext>
              </a:extLst>
            </p:cNvPr>
            <p:cNvSpPr txBox="1"/>
            <p:nvPr/>
          </p:nvSpPr>
          <p:spPr>
            <a:xfrm>
              <a:off x="640186" y="4246012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+mn-ea"/>
                </a:rPr>
                <a:t>전체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16BBDEF-4C49-1B65-0643-D1B528753ACB}"/>
              </a:ext>
            </a:extLst>
          </p:cNvPr>
          <p:cNvGrpSpPr/>
          <p:nvPr/>
        </p:nvGrpSpPr>
        <p:grpSpPr>
          <a:xfrm>
            <a:off x="6002739" y="1842089"/>
            <a:ext cx="500553" cy="230832"/>
            <a:chOff x="555131" y="4246012"/>
            <a:chExt cx="500553" cy="2308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4B3FC34F-BF89-F301-98F1-5362B6EC40A7}"/>
                </a:ext>
              </a:extLst>
            </p:cNvPr>
            <p:cNvSpPr/>
            <p:nvPr/>
          </p:nvSpPr>
          <p:spPr>
            <a:xfrm>
              <a:off x="555131" y="4282936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E909758-E1DB-8DD2-3405-8A2864B66658}"/>
                </a:ext>
              </a:extLst>
            </p:cNvPr>
            <p:cNvSpPr txBox="1"/>
            <p:nvPr/>
          </p:nvSpPr>
          <p:spPr>
            <a:xfrm>
              <a:off x="640186" y="4246012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+mn-ea"/>
                </a:rPr>
                <a:t>전체</a:t>
              </a:r>
            </a:p>
          </p:txBody>
        </p:sp>
      </p:grpSp>
      <p:sp>
        <p:nvSpPr>
          <p:cNvPr id="36" name="타원 35">
            <a:extLst>
              <a:ext uri="{FF2B5EF4-FFF2-40B4-BE49-F238E27FC236}">
                <a16:creationId xmlns:a16="http://schemas.microsoft.com/office/drawing/2014/main" id="{1DE9B556-0CA2-8C96-848D-5DB5A3F3768A}"/>
              </a:ext>
            </a:extLst>
          </p:cNvPr>
          <p:cNvSpPr/>
          <p:nvPr/>
        </p:nvSpPr>
        <p:spPr>
          <a:xfrm>
            <a:off x="7565437" y="104272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02F06A98-690B-0351-3F72-EC8341045258}"/>
              </a:ext>
            </a:extLst>
          </p:cNvPr>
          <p:cNvSpPr/>
          <p:nvPr/>
        </p:nvSpPr>
        <p:spPr>
          <a:xfrm>
            <a:off x="1572415" y="287866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E2351EE-E369-BD35-E7CA-F497A4AF7532}"/>
              </a:ext>
            </a:extLst>
          </p:cNvPr>
          <p:cNvGrpSpPr/>
          <p:nvPr/>
        </p:nvGrpSpPr>
        <p:grpSpPr>
          <a:xfrm>
            <a:off x="2365705" y="1821748"/>
            <a:ext cx="2342965" cy="246221"/>
            <a:chOff x="-43745" y="2525941"/>
            <a:chExt cx="2342965" cy="2462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A2B2DE-1C10-5005-2BC8-10D4826C10D8}"/>
                </a:ext>
              </a:extLst>
            </p:cNvPr>
            <p:cNvSpPr txBox="1"/>
            <p:nvPr/>
          </p:nvSpPr>
          <p:spPr>
            <a:xfrm>
              <a:off x="-43745" y="2525941"/>
              <a:ext cx="23429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000" dirty="0"/>
                <a:t>          1          2          3          4          5</a:t>
              </a: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7FE676C9-3B4C-634D-066F-E50B6DCF2477}"/>
                </a:ext>
              </a:extLst>
            </p:cNvPr>
            <p:cNvSpPr/>
            <p:nvPr/>
          </p:nvSpPr>
          <p:spPr>
            <a:xfrm>
              <a:off x="154599" y="2577051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B5C4D714-E3DB-5E9A-DBB6-415CF3A34FC7}"/>
                </a:ext>
              </a:extLst>
            </p:cNvPr>
            <p:cNvSpPr/>
            <p:nvPr/>
          </p:nvSpPr>
          <p:spPr>
            <a:xfrm>
              <a:off x="505133" y="2577051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EF1FFE28-4786-9F88-5F6D-54AE65815963}"/>
                </a:ext>
              </a:extLst>
            </p:cNvPr>
            <p:cNvSpPr/>
            <p:nvPr/>
          </p:nvSpPr>
          <p:spPr>
            <a:xfrm>
              <a:off x="848324" y="2577051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E899E0D6-6277-A4A9-AD0B-EB83AFA7774C}"/>
                </a:ext>
              </a:extLst>
            </p:cNvPr>
            <p:cNvSpPr/>
            <p:nvPr/>
          </p:nvSpPr>
          <p:spPr>
            <a:xfrm>
              <a:off x="1204957" y="2577051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EC83BFDF-3EDB-2B12-02E7-D2BD966B4212}"/>
                </a:ext>
              </a:extLst>
            </p:cNvPr>
            <p:cNvSpPr/>
            <p:nvPr/>
          </p:nvSpPr>
          <p:spPr>
            <a:xfrm>
              <a:off x="1552239" y="2577051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B1A3DB2E-6F91-1CC4-F384-8451CFE73780}"/>
              </a:ext>
            </a:extLst>
          </p:cNvPr>
          <p:cNvGrpSpPr/>
          <p:nvPr/>
        </p:nvGrpSpPr>
        <p:grpSpPr>
          <a:xfrm>
            <a:off x="2565675" y="2113617"/>
            <a:ext cx="1945795" cy="230832"/>
            <a:chOff x="3102339" y="2094966"/>
            <a:chExt cx="1945795" cy="230832"/>
          </a:xfrm>
        </p:grpSpPr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D84F7913-5000-B6B9-F1FF-61E46EC94BCF}"/>
                </a:ext>
              </a:extLst>
            </p:cNvPr>
            <p:cNvSpPr/>
            <p:nvPr/>
          </p:nvSpPr>
          <p:spPr>
            <a:xfrm>
              <a:off x="3181234" y="2094966"/>
              <a:ext cx="186690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ko-KR" altLang="en-US" sz="900" dirty="0">
                  <a:latin typeface="+mn-ea"/>
                </a:rPr>
                <a:t>수신       거부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631320FB-607C-CB0E-296E-AB32C88D79FB}"/>
                </a:ext>
              </a:extLst>
            </p:cNvPr>
            <p:cNvSpPr/>
            <p:nvPr/>
          </p:nvSpPr>
          <p:spPr>
            <a:xfrm>
              <a:off x="3102339" y="2140735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981EF901-56CA-555F-E810-6434FCBD43FE}"/>
                </a:ext>
              </a:extLst>
            </p:cNvPr>
            <p:cNvSpPr/>
            <p:nvPr/>
          </p:nvSpPr>
          <p:spPr>
            <a:xfrm>
              <a:off x="3587698" y="2133044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90FEAD1-52B2-7AEC-0BF3-B135FBA30DBC}"/>
              </a:ext>
            </a:extLst>
          </p:cNvPr>
          <p:cNvSpPr/>
          <p:nvPr/>
        </p:nvSpPr>
        <p:spPr>
          <a:xfrm>
            <a:off x="91268" y="729488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23" name="그림 22" descr="블랙, 어둠이(가) 표시된 사진&#10;&#10;자동 생성된 설명">
            <a:extLst>
              <a:ext uri="{FF2B5EF4-FFF2-40B4-BE49-F238E27FC236}">
                <a16:creationId xmlns:a16="http://schemas.microsoft.com/office/drawing/2014/main" id="{0230FD8E-7953-055D-47E5-1F01ABFB0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46" y="1612633"/>
            <a:ext cx="144000" cy="144000"/>
          </a:xfrm>
          <a:prstGeom prst="rect">
            <a:avLst/>
          </a:prstGeom>
        </p:spPr>
      </p:pic>
      <p:pic>
        <p:nvPicPr>
          <p:cNvPr id="24" name="그림 23" descr="블랙, 어둠이(가) 표시된 사진&#10;&#10;자동 생성된 설명">
            <a:extLst>
              <a:ext uri="{FF2B5EF4-FFF2-40B4-BE49-F238E27FC236}">
                <a16:creationId xmlns:a16="http://schemas.microsoft.com/office/drawing/2014/main" id="{8E3763AA-9F46-3821-05BC-A6DD786CF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07" y="1880525"/>
            <a:ext cx="144000" cy="144000"/>
          </a:xfrm>
          <a:prstGeom prst="rect">
            <a:avLst/>
          </a:prstGeom>
        </p:spPr>
      </p:pic>
      <p:pic>
        <p:nvPicPr>
          <p:cNvPr id="25" name="그림 24" descr="블랙, 어둠이(가) 표시된 사진&#10;&#10;자동 생성된 설명">
            <a:extLst>
              <a:ext uri="{FF2B5EF4-FFF2-40B4-BE49-F238E27FC236}">
                <a16:creationId xmlns:a16="http://schemas.microsoft.com/office/drawing/2014/main" id="{C4297241-634F-F4F1-106A-3128BFA93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66" y="1882694"/>
            <a:ext cx="144000" cy="144000"/>
          </a:xfrm>
          <a:prstGeom prst="rect">
            <a:avLst/>
          </a:prstGeom>
        </p:spPr>
      </p:pic>
      <p:pic>
        <p:nvPicPr>
          <p:cNvPr id="26" name="그림 25" descr="블랙, 어둠이(가) 표시된 사진&#10;&#10;자동 생성된 설명">
            <a:extLst>
              <a:ext uri="{FF2B5EF4-FFF2-40B4-BE49-F238E27FC236}">
                <a16:creationId xmlns:a16="http://schemas.microsoft.com/office/drawing/2014/main" id="{180564DA-1C5A-8CF3-EDD6-6132E70E9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38" y="1883629"/>
            <a:ext cx="144000" cy="144000"/>
          </a:xfrm>
          <a:prstGeom prst="rect">
            <a:avLst/>
          </a:prstGeom>
        </p:spPr>
      </p:pic>
      <p:pic>
        <p:nvPicPr>
          <p:cNvPr id="40" name="그림 39" descr="블랙, 어둠이(가) 표시된 사진&#10;&#10;자동 생성된 설명">
            <a:extLst>
              <a:ext uri="{FF2B5EF4-FFF2-40B4-BE49-F238E27FC236}">
                <a16:creationId xmlns:a16="http://schemas.microsoft.com/office/drawing/2014/main" id="{FBF8D960-ACAD-3603-8252-9D567AD0B0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34" y="1883709"/>
            <a:ext cx="144000" cy="144000"/>
          </a:xfrm>
          <a:prstGeom prst="rect">
            <a:avLst/>
          </a:prstGeom>
        </p:spPr>
      </p:pic>
      <p:pic>
        <p:nvPicPr>
          <p:cNvPr id="41" name="그림 40" descr="블랙, 어둠이(가) 표시된 사진&#10;&#10;자동 생성된 설명">
            <a:extLst>
              <a:ext uri="{FF2B5EF4-FFF2-40B4-BE49-F238E27FC236}">
                <a16:creationId xmlns:a16="http://schemas.microsoft.com/office/drawing/2014/main" id="{954B9697-735E-C98C-BD5C-6B016E54F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33" y="1883432"/>
            <a:ext cx="144000" cy="144000"/>
          </a:xfrm>
          <a:prstGeom prst="rect">
            <a:avLst/>
          </a:prstGeom>
        </p:spPr>
      </p:pic>
      <p:pic>
        <p:nvPicPr>
          <p:cNvPr id="42" name="그림 41" descr="블랙, 어둠이(가) 표시된 사진&#10;&#10;자동 생성된 설명">
            <a:extLst>
              <a:ext uri="{FF2B5EF4-FFF2-40B4-BE49-F238E27FC236}">
                <a16:creationId xmlns:a16="http://schemas.microsoft.com/office/drawing/2014/main" id="{A82A7FA1-F2BE-5E73-3D70-C23CB9019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46" y="2166734"/>
            <a:ext cx="144000" cy="144000"/>
          </a:xfrm>
          <a:prstGeom prst="rect">
            <a:avLst/>
          </a:prstGeom>
        </p:spPr>
      </p:pic>
      <p:pic>
        <p:nvPicPr>
          <p:cNvPr id="43" name="그림 42" descr="블랙, 어둠이(가) 표시된 사진&#10;&#10;자동 생성된 설명">
            <a:extLst>
              <a:ext uri="{FF2B5EF4-FFF2-40B4-BE49-F238E27FC236}">
                <a16:creationId xmlns:a16="http://schemas.microsoft.com/office/drawing/2014/main" id="{69B85416-CF46-6729-B2DD-0A5379054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50" y="2159386"/>
            <a:ext cx="144000" cy="144000"/>
          </a:xfrm>
          <a:prstGeom prst="rect">
            <a:avLst/>
          </a:prstGeom>
        </p:spPr>
      </p:pic>
      <p:pic>
        <p:nvPicPr>
          <p:cNvPr id="44" name="그림 43" descr="블랙, 어둠이(가) 표시된 사진&#10;&#10;자동 생성된 설명">
            <a:extLst>
              <a:ext uri="{FF2B5EF4-FFF2-40B4-BE49-F238E27FC236}">
                <a16:creationId xmlns:a16="http://schemas.microsoft.com/office/drawing/2014/main" id="{8AD3947B-435D-0436-8692-6741581DB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77" y="1626265"/>
            <a:ext cx="144000" cy="144000"/>
          </a:xfrm>
          <a:prstGeom prst="rect">
            <a:avLst/>
          </a:prstGeom>
        </p:spPr>
      </p:pic>
      <p:pic>
        <p:nvPicPr>
          <p:cNvPr id="45" name="그림 44" descr="블랙, 어둠이(가) 표시된 사진&#10;&#10;자동 생성된 설명">
            <a:extLst>
              <a:ext uri="{FF2B5EF4-FFF2-40B4-BE49-F238E27FC236}">
                <a16:creationId xmlns:a16="http://schemas.microsoft.com/office/drawing/2014/main" id="{F1A3D2D2-2472-71D8-28E5-79A6C862E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94" y="1886572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1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302E7CBF-74B9-325A-65C8-75DD25B7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P-BE-LI-00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관리자 로그인</a:t>
            </a:r>
            <a:endParaRPr lang="ko-KR" altLang="en-US" dirty="0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169C830B-272A-E4F6-F2D1-CCD1E7AB8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287155"/>
              </p:ext>
            </p:extLst>
          </p:nvPr>
        </p:nvGraphicFramePr>
        <p:xfrm>
          <a:off x="9016131" y="234979"/>
          <a:ext cx="2508867" cy="69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200"/>
                        </a:lnSpc>
                      </a:pPr>
                      <a:r>
                        <a:rPr lang="ko-KR" alt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로그인 가능 계정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계정 레벨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이상만 로그인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계정레벨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레벨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 이용 등급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레벨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오픈 숍 이용 등급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200"/>
                        </a:lnSpc>
                      </a:pPr>
                      <a:r>
                        <a:rPr lang="ko-KR" alt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로그인 버튼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Validation Check 2.1</a:t>
                      </a: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Validation Check 2.1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관리자 메인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022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200"/>
                        </a:lnSpc>
                      </a:pPr>
                      <a:r>
                        <a:rPr lang="ko-KR" alt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안내문구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Text Fix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278872"/>
                  </a:ext>
                </a:extLst>
              </a:tr>
              <a:tr h="5076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665662"/>
                  </a:ext>
                </a:extLst>
              </a:tr>
            </a:tbl>
          </a:graphicData>
        </a:graphic>
      </p:graphicFrame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6031C06-D8BE-9637-CCC3-76833297099A}"/>
              </a:ext>
            </a:extLst>
          </p:cNvPr>
          <p:cNvCxnSpPr>
            <a:cxnSpLocks/>
          </p:cNvCxnSpPr>
          <p:nvPr/>
        </p:nvCxnSpPr>
        <p:spPr>
          <a:xfrm>
            <a:off x="184364" y="910927"/>
            <a:ext cx="856911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9A7CB2E-89EF-9501-3903-F43BB5A40300}"/>
              </a:ext>
            </a:extLst>
          </p:cNvPr>
          <p:cNvSpPr/>
          <p:nvPr/>
        </p:nvSpPr>
        <p:spPr>
          <a:xfrm>
            <a:off x="3195006" y="1661205"/>
            <a:ext cx="550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Login</a:t>
            </a:r>
            <a:endParaRPr lang="ko-KR" altLang="en-US" sz="1200" b="1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모서리가 둥근 직사각형 93">
            <a:extLst>
              <a:ext uri="{FF2B5EF4-FFF2-40B4-BE49-F238E27FC236}">
                <a16:creationId xmlns:a16="http://schemas.microsoft.com/office/drawing/2014/main" id="{E738CA35-25F2-2840-DB16-F1CA74DC2AD6}"/>
              </a:ext>
            </a:extLst>
          </p:cNvPr>
          <p:cNvSpPr/>
          <p:nvPr/>
        </p:nvSpPr>
        <p:spPr>
          <a:xfrm>
            <a:off x="5154957" y="2049978"/>
            <a:ext cx="806209" cy="701983"/>
          </a:xfrm>
          <a:prstGeom prst="roundRect">
            <a:avLst>
              <a:gd name="adj" fmla="val 677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로그인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71D862BA-07BB-3A2E-4F5E-EC244B6ADBDA}"/>
              </a:ext>
            </a:extLst>
          </p:cNvPr>
          <p:cNvSpPr/>
          <p:nvPr/>
        </p:nvSpPr>
        <p:spPr>
          <a:xfrm>
            <a:off x="3005640" y="171328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모서리가 둥근 직사각형 63">
            <a:extLst>
              <a:ext uri="{FF2B5EF4-FFF2-40B4-BE49-F238E27FC236}">
                <a16:creationId xmlns:a16="http://schemas.microsoft.com/office/drawing/2014/main" id="{D6C70D57-A44F-D78D-BF2A-90DDF400FB49}"/>
              </a:ext>
            </a:extLst>
          </p:cNvPr>
          <p:cNvSpPr/>
          <p:nvPr/>
        </p:nvSpPr>
        <p:spPr>
          <a:xfrm>
            <a:off x="3271416" y="2049978"/>
            <a:ext cx="1736375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아이디 입력</a:t>
            </a:r>
          </a:p>
        </p:txBody>
      </p:sp>
      <p:sp>
        <p:nvSpPr>
          <p:cNvPr id="14" name="모서리가 둥근 직사각형 63">
            <a:extLst>
              <a:ext uri="{FF2B5EF4-FFF2-40B4-BE49-F238E27FC236}">
                <a16:creationId xmlns:a16="http://schemas.microsoft.com/office/drawing/2014/main" id="{D512D567-0E92-2ECF-71C9-ECEA5B9F29E7}"/>
              </a:ext>
            </a:extLst>
          </p:cNvPr>
          <p:cNvSpPr/>
          <p:nvPr/>
        </p:nvSpPr>
        <p:spPr>
          <a:xfrm>
            <a:off x="3269522" y="2437635"/>
            <a:ext cx="1736375" cy="317359"/>
          </a:xfrm>
          <a:prstGeom prst="roundRect">
            <a:avLst>
              <a:gd name="adj" fmla="val 1319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비밀번호 입력</a:t>
            </a:r>
          </a:p>
        </p:txBody>
      </p:sp>
      <p:sp>
        <p:nvSpPr>
          <p:cNvPr id="23" name="모서리가 둥근 직사각형 63">
            <a:extLst>
              <a:ext uri="{FF2B5EF4-FFF2-40B4-BE49-F238E27FC236}">
                <a16:creationId xmlns:a16="http://schemas.microsoft.com/office/drawing/2014/main" id="{02F4195C-A5D6-167B-D626-BF5DA0506678}"/>
              </a:ext>
            </a:extLst>
          </p:cNvPr>
          <p:cNvSpPr/>
          <p:nvPr/>
        </p:nvSpPr>
        <p:spPr>
          <a:xfrm>
            <a:off x="1040575" y="3719743"/>
            <a:ext cx="7464233" cy="143818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FB092A1-B386-D15A-DCD1-7EE3525A893C}"/>
              </a:ext>
            </a:extLst>
          </p:cNvPr>
          <p:cNvSpPr/>
          <p:nvPr/>
        </p:nvSpPr>
        <p:spPr>
          <a:xfrm>
            <a:off x="317797" y="499967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라라마켓</a:t>
            </a:r>
            <a:r>
              <a:rPr lang="en-US" altLang="ko-KR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11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Admin</a:t>
            </a:r>
            <a:endParaRPr lang="ko-KR" altLang="en-US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666EEAAA-5E94-CC97-B299-7A785B5E7865}"/>
              </a:ext>
            </a:extLst>
          </p:cNvPr>
          <p:cNvSpPr/>
          <p:nvPr/>
        </p:nvSpPr>
        <p:spPr>
          <a:xfrm>
            <a:off x="885238" y="381810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1B57BF1F-4374-3983-2AFE-BD9E222D4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737375"/>
              </p:ext>
            </p:extLst>
          </p:nvPr>
        </p:nvGraphicFramePr>
        <p:xfrm>
          <a:off x="690034" y="5692850"/>
          <a:ext cx="7702490" cy="1047750"/>
        </p:xfrm>
        <a:graphic>
          <a:graphicData uri="http://schemas.openxmlformats.org/drawingml/2006/table">
            <a:tbl>
              <a:tblPr/>
              <a:tblGrid>
                <a:gridCol w="83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6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Button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예측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Message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확인 클릭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로그인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아이디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미입력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Alert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아이디를 입력해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!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Alert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닫힘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비밀번호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미입력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Alert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비밀번호를 입력해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!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Alert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닫힘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아이디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또는 비밀번호 불일치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Alert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아이디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비밀번호가 일치 하지 않습니다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다시 입력해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주세요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!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Alert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닫힘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이용이 불가한 계정인 경우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Alert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이용할 수 없는 계정입니다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담당자에게 문의해 주세요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Alert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닫힘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558254"/>
                  </a:ext>
                </a:extLst>
              </a:tr>
            </a:tbl>
          </a:graphicData>
        </a:graphic>
      </p:graphicFrame>
      <p:sp>
        <p:nvSpPr>
          <p:cNvPr id="27" name="타원 26">
            <a:extLst>
              <a:ext uri="{FF2B5EF4-FFF2-40B4-BE49-F238E27FC236}">
                <a16:creationId xmlns:a16="http://schemas.microsoft.com/office/drawing/2014/main" id="{16C000DE-5EBE-BF31-3825-26DF3E1A227B}"/>
              </a:ext>
            </a:extLst>
          </p:cNvPr>
          <p:cNvSpPr/>
          <p:nvPr/>
        </p:nvSpPr>
        <p:spPr>
          <a:xfrm>
            <a:off x="582034" y="558485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72C14FC9-FEB4-82B4-3DE2-6E2807EB5228}"/>
              </a:ext>
            </a:extLst>
          </p:cNvPr>
          <p:cNvSpPr/>
          <p:nvPr/>
        </p:nvSpPr>
        <p:spPr>
          <a:xfrm>
            <a:off x="5122913" y="229296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C42BDC-0D34-81DA-46C1-08A7EFCB840F}"/>
              </a:ext>
            </a:extLst>
          </p:cNvPr>
          <p:cNvSpPr txBox="1"/>
          <p:nvPr/>
        </p:nvSpPr>
        <p:spPr>
          <a:xfrm>
            <a:off x="1082480" y="3818108"/>
            <a:ext cx="7315796" cy="1202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100" b="1" spc="-60" dirty="0">
                <a:latin typeface="+mn-ea"/>
              </a:rPr>
              <a:t>관리자 계정 생성 안내</a:t>
            </a:r>
            <a:endParaRPr lang="en-US" altLang="ko-KR" sz="1100" b="1" spc="-6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- </a:t>
            </a:r>
            <a:r>
              <a:rPr lang="ko-KR" altLang="en-US" sz="1000" dirty="0" err="1">
                <a:latin typeface="+mn-ea"/>
              </a:rPr>
              <a:t>라라마켓</a:t>
            </a:r>
            <a:r>
              <a:rPr lang="en-US" altLang="ko-KR" sz="1000" dirty="0">
                <a:latin typeface="+mn-ea"/>
              </a:rPr>
              <a:t>(www.lalamarket.co.kr)</a:t>
            </a:r>
            <a:r>
              <a:rPr lang="ko-KR" altLang="en-US" sz="1000" dirty="0">
                <a:latin typeface="+mn-ea"/>
              </a:rPr>
              <a:t>에서 회원가입 후 아래의 정보로 관리자 등급으로 변경 요청 메일을 보내주세요</a:t>
            </a:r>
            <a:r>
              <a:rPr lang="en-US" altLang="ko-KR" sz="1000" dirty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100" b="1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- </a:t>
            </a:r>
            <a:r>
              <a:rPr lang="ko-KR" altLang="en-US" sz="900" dirty="0">
                <a:latin typeface="+mn-ea"/>
              </a:rPr>
              <a:t>담당자 </a:t>
            </a:r>
            <a:r>
              <a:rPr lang="en-US" altLang="ko-KR" sz="900" dirty="0">
                <a:latin typeface="+mn-ea"/>
              </a:rPr>
              <a:t>: </a:t>
            </a:r>
            <a:r>
              <a:rPr lang="ko-KR" altLang="en-US" sz="900" dirty="0">
                <a:latin typeface="+mn-ea"/>
              </a:rPr>
              <a:t>홍길동 과장</a:t>
            </a:r>
            <a:r>
              <a:rPr lang="en-US" altLang="ko-KR" sz="900" dirty="0">
                <a:latin typeface="+mn-ea"/>
              </a:rPr>
              <a:t>, admin@lalamarket.co.kr</a:t>
            </a:r>
          </a:p>
          <a:p>
            <a:pPr>
              <a:lnSpc>
                <a:spcPct val="120000"/>
              </a:lnSpc>
            </a:pPr>
            <a:endParaRPr lang="en-US" altLang="ko-KR" sz="9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100" b="1" spc="-60" dirty="0">
                <a:latin typeface="+mn-ea"/>
              </a:rPr>
              <a:t> </a:t>
            </a:r>
            <a:r>
              <a:rPr lang="ko-KR" altLang="en-US" sz="1100" b="1" spc="-60" dirty="0">
                <a:latin typeface="+mn-ea"/>
              </a:rPr>
              <a:t>아이디</a:t>
            </a:r>
            <a:r>
              <a:rPr lang="en-US" altLang="ko-KR" sz="1100" b="1" spc="-60" dirty="0">
                <a:latin typeface="+mn-ea"/>
              </a:rPr>
              <a:t>/</a:t>
            </a:r>
            <a:r>
              <a:rPr lang="ko-KR" altLang="en-US" sz="1100" b="1" spc="-60" dirty="0">
                <a:latin typeface="+mn-ea"/>
              </a:rPr>
              <a:t>비밀번호 찾기</a:t>
            </a:r>
            <a:endParaRPr lang="en-US" altLang="ko-KR" sz="1100" b="1" spc="-6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900" dirty="0">
                <a:latin typeface="+mn-ea"/>
              </a:rPr>
              <a:t> - </a:t>
            </a:r>
            <a:r>
              <a:rPr lang="ko-KR" altLang="en-US" sz="900" dirty="0">
                <a:latin typeface="+mn-ea"/>
              </a:rPr>
              <a:t>아이디와 비밀번호는 이용자 화면에서 찾을 수 있습니다</a:t>
            </a:r>
            <a:r>
              <a:rPr lang="en-US" altLang="ko-KR" sz="9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745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988D7352-AC44-92CF-6810-4FFDD2B24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P-BE-MM-05</a:t>
            </a:r>
            <a:endParaRPr lang="ko-KR" altLang="en-US" dirty="0"/>
          </a:p>
        </p:txBody>
      </p:sp>
      <p:sp>
        <p:nvSpPr>
          <p:cNvPr id="64" name="텍스트 개체 틀 63">
            <a:extLst>
              <a:ext uri="{FF2B5EF4-FFF2-40B4-BE49-F238E27FC236}">
                <a16:creationId xmlns:a16="http://schemas.microsoft.com/office/drawing/2014/main" id="{F3C833DE-095D-C273-7AD2-D55CEAAFF8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회원관리 </a:t>
            </a:r>
            <a:r>
              <a:rPr lang="en-US" altLang="ko-KR" dirty="0"/>
              <a:t>&gt; </a:t>
            </a:r>
            <a:r>
              <a:rPr lang="ko-KR" altLang="en-US" dirty="0"/>
              <a:t>가입회원 관리</a:t>
            </a:r>
            <a:r>
              <a:rPr lang="en-US" altLang="ko-KR" dirty="0"/>
              <a:t>] </a:t>
            </a:r>
            <a:r>
              <a:rPr lang="ko-KR" altLang="en-US" dirty="0"/>
              <a:t>가입회원 관리 목록 </a:t>
            </a:r>
            <a:r>
              <a:rPr lang="en-US" altLang="ko-KR" dirty="0"/>
              <a:t>- 2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128238"/>
              </p:ext>
            </p:extLst>
          </p:nvPr>
        </p:nvGraphicFramePr>
        <p:xfrm>
          <a:off x="9016139" y="252735"/>
          <a:ext cx="2508867" cy="6946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150181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탈퇴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목록 선택 후 클릭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회원을 회원 탈퇴 목록으로 이동시키겠습니까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선택된 회원 목록 탈퇴 목록으로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목록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미선택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클릭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탈퇴 목록으로 이동될 회원을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선택해주세요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93053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회원 포인트 지급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목록 선택 후 클릭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포인트 지급 팝업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[4]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목록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미선택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클릭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포인트를 지급할 회원을 선택해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78771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검색된 회원 포인트 지급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포인트 지급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[4]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팝업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검색된 회원이 없는 경우 클릭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포인트를 지급할 회원이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지급 팝업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475030"/>
                  </a:ext>
                </a:extLst>
              </a:tr>
              <a:tr h="50207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지급 대상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목록에서 선택된 회원 아이디 나열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불가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503073"/>
                  </a:ext>
                </a:extLst>
              </a:tr>
              <a:tr h="135899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4.2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적립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Radio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적립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적립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회수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금액 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숫자만 입력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금액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만원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만원 이상 입력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금액 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100,000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원으로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리세팅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084536"/>
                  </a:ext>
                </a:extLst>
              </a:tr>
              <a:tr h="35924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4.3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지급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차감 사유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154434"/>
                  </a:ext>
                </a:extLst>
              </a:tr>
              <a:tr h="78771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4.4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Validation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Check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4.6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[4.6]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체크완료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포인트가 적립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Alert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팝업 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319326"/>
                  </a:ext>
                </a:extLst>
              </a:tr>
              <a:tr h="50207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4.5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닫기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팝업 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400467"/>
                  </a:ext>
                </a:extLst>
              </a:tr>
            </a:tbl>
          </a:graphicData>
        </a:graphic>
      </p:graphicFrame>
      <p:grpSp>
        <p:nvGrpSpPr>
          <p:cNvPr id="65" name="그룹 64">
            <a:extLst>
              <a:ext uri="{FF2B5EF4-FFF2-40B4-BE49-F238E27FC236}">
                <a16:creationId xmlns:a16="http://schemas.microsoft.com/office/drawing/2014/main" id="{397B5596-6C47-A764-6E33-6015CC6D3F1B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99513F8-57A1-8DBC-3C24-408FD8BC12B4}"/>
                </a:ext>
              </a:extLst>
            </p:cNvPr>
            <p:cNvSpPr txBox="1"/>
            <p:nvPr/>
          </p:nvSpPr>
          <p:spPr>
            <a:xfrm>
              <a:off x="1565686" y="332656"/>
              <a:ext cx="16353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회원관리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가입회원 관리 목록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5C4FEDB-D3E0-E549-0957-629EC814F49D}"/>
                </a:ext>
              </a:extLst>
            </p:cNvPr>
            <p:cNvSpPr txBox="1"/>
            <p:nvPr/>
          </p:nvSpPr>
          <p:spPr>
            <a:xfrm>
              <a:off x="1565686" y="479698"/>
              <a:ext cx="1447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가입회원 관리 목록</a:t>
              </a:r>
            </a:p>
          </p:txBody>
        </p: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19ED2EBC-8450-B3D9-D048-9B4ED6AEAE60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DC084DFD-E6E4-3F6B-28A4-26A616D8D486}"/>
              </a:ext>
            </a:extLst>
          </p:cNvPr>
          <p:cNvSpPr txBox="1"/>
          <p:nvPr/>
        </p:nvSpPr>
        <p:spPr>
          <a:xfrm>
            <a:off x="1710481" y="2844407"/>
            <a:ext cx="897348" cy="2638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900" b="1" dirty="0">
                <a:latin typeface="+mn-ea"/>
              </a:rPr>
              <a:t>검색 </a:t>
            </a:r>
            <a:r>
              <a:rPr lang="ko-KR" altLang="en-US" sz="900" b="1" dirty="0" err="1">
                <a:latin typeface="+mn-ea"/>
              </a:rPr>
              <a:t>회원수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107" name="사각형: 둥근 모서리 106">
            <a:extLst>
              <a:ext uri="{FF2B5EF4-FFF2-40B4-BE49-F238E27FC236}">
                <a16:creationId xmlns:a16="http://schemas.microsoft.com/office/drawing/2014/main" id="{4E4C56C4-F4E1-F76D-705D-6EC8DB4077EF}"/>
              </a:ext>
            </a:extLst>
          </p:cNvPr>
          <p:cNvSpPr/>
          <p:nvPr/>
        </p:nvSpPr>
        <p:spPr bwMode="auto">
          <a:xfrm>
            <a:off x="1753414" y="6512481"/>
            <a:ext cx="789352" cy="24425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선택 탈퇴</a:t>
            </a: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CF7C0D19-C5AD-8B18-9343-4FF8AB424BB1}"/>
              </a:ext>
            </a:extLst>
          </p:cNvPr>
          <p:cNvSpPr/>
          <p:nvPr/>
        </p:nvSpPr>
        <p:spPr>
          <a:xfrm>
            <a:off x="3661917" y="6822234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처음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  &lt;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이전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| [1] [2]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[3]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[4] [5] |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다음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&gt;  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마지막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16" name="타원 115">
            <a:extLst>
              <a:ext uri="{FF2B5EF4-FFF2-40B4-BE49-F238E27FC236}">
                <a16:creationId xmlns:a16="http://schemas.microsoft.com/office/drawing/2014/main" id="{C43B8223-D782-5BA8-EB88-BB198845FA3E}"/>
              </a:ext>
            </a:extLst>
          </p:cNvPr>
          <p:cNvSpPr/>
          <p:nvPr/>
        </p:nvSpPr>
        <p:spPr>
          <a:xfrm>
            <a:off x="1613053" y="653374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7" name="사각형: 둥근 모서리 116">
            <a:extLst>
              <a:ext uri="{FF2B5EF4-FFF2-40B4-BE49-F238E27FC236}">
                <a16:creationId xmlns:a16="http://schemas.microsoft.com/office/drawing/2014/main" id="{4D97E8EF-332A-DB12-056A-70ABA09E7CC0}"/>
              </a:ext>
            </a:extLst>
          </p:cNvPr>
          <p:cNvSpPr/>
          <p:nvPr/>
        </p:nvSpPr>
        <p:spPr bwMode="auto">
          <a:xfrm>
            <a:off x="2679656" y="6517811"/>
            <a:ext cx="1511344" cy="2442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선택 회원 포인트 지급</a:t>
            </a:r>
          </a:p>
        </p:txBody>
      </p:sp>
      <p:sp>
        <p:nvSpPr>
          <p:cNvPr id="118" name="사각형: 둥근 모서리 117">
            <a:extLst>
              <a:ext uri="{FF2B5EF4-FFF2-40B4-BE49-F238E27FC236}">
                <a16:creationId xmlns:a16="http://schemas.microsoft.com/office/drawing/2014/main" id="{D8CEF81F-8173-DE77-B8A0-E9AD68ECEBCE}"/>
              </a:ext>
            </a:extLst>
          </p:cNvPr>
          <p:cNvSpPr/>
          <p:nvPr/>
        </p:nvSpPr>
        <p:spPr bwMode="auto">
          <a:xfrm>
            <a:off x="4363676" y="6517811"/>
            <a:ext cx="1511344" cy="2442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검색된 회원 포인트 지급</a:t>
            </a:r>
          </a:p>
        </p:txBody>
      </p:sp>
      <p:sp>
        <p:nvSpPr>
          <p:cNvPr id="119" name="타원 118">
            <a:extLst>
              <a:ext uri="{FF2B5EF4-FFF2-40B4-BE49-F238E27FC236}">
                <a16:creationId xmlns:a16="http://schemas.microsoft.com/office/drawing/2014/main" id="{8F2B9FB3-50C0-7B81-854B-AF425FE5A61F}"/>
              </a:ext>
            </a:extLst>
          </p:cNvPr>
          <p:cNvSpPr/>
          <p:nvPr/>
        </p:nvSpPr>
        <p:spPr>
          <a:xfrm>
            <a:off x="2573173" y="654326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0" name="타원 119">
            <a:extLst>
              <a:ext uri="{FF2B5EF4-FFF2-40B4-BE49-F238E27FC236}">
                <a16:creationId xmlns:a16="http://schemas.microsoft.com/office/drawing/2014/main" id="{0B285D02-1E1E-6829-5BA7-8CE354A29802}"/>
              </a:ext>
            </a:extLst>
          </p:cNvPr>
          <p:cNvSpPr/>
          <p:nvPr/>
        </p:nvSpPr>
        <p:spPr>
          <a:xfrm>
            <a:off x="4201138" y="653686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5" name="직사각형 124">
            <a:extLst>
              <a:ext uri="{FF2B5EF4-FFF2-40B4-BE49-F238E27FC236}">
                <a16:creationId xmlns:a16="http://schemas.microsoft.com/office/drawing/2014/main" id="{FA1EBE37-FD31-166C-6C24-205710DC1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173" y="995881"/>
            <a:ext cx="2304306" cy="2710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검색어를 입력해 주세요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!</a:t>
            </a:r>
          </a:p>
        </p:txBody>
      </p: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72325017-B7F7-AF5F-83CC-1662798CFDF2}"/>
              </a:ext>
            </a:extLst>
          </p:cNvPr>
          <p:cNvGrpSpPr/>
          <p:nvPr/>
        </p:nvGrpSpPr>
        <p:grpSpPr>
          <a:xfrm>
            <a:off x="1845019" y="994299"/>
            <a:ext cx="900984" cy="275037"/>
            <a:chOff x="8045874" y="987287"/>
            <a:chExt cx="900984" cy="244800"/>
          </a:xfrm>
        </p:grpSpPr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id="{B816D438-9A31-4132-AC64-AF720D65BBDA}"/>
                </a:ext>
              </a:extLst>
            </p:cNvPr>
            <p:cNvSpPr/>
            <p:nvPr/>
          </p:nvSpPr>
          <p:spPr bwMode="auto">
            <a:xfrm>
              <a:off x="8045874" y="987287"/>
              <a:ext cx="895279" cy="24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r>
                <a:rPr lang="ko-KR" altLang="en-US" sz="900" dirty="0">
                  <a:latin typeface="+mn-ea"/>
                </a:rPr>
                <a:t>이름</a:t>
              </a:r>
            </a:p>
          </p:txBody>
        </p:sp>
        <p:sp>
          <p:nvSpPr>
            <p:cNvPr id="128" name="직사각형 127">
              <a:extLst>
                <a:ext uri="{FF2B5EF4-FFF2-40B4-BE49-F238E27FC236}">
                  <a16:creationId xmlns:a16="http://schemas.microsoft.com/office/drawing/2014/main" id="{1120F222-A3B1-9E0A-6B12-218616527103}"/>
                </a:ext>
              </a:extLst>
            </p:cNvPr>
            <p:cNvSpPr/>
            <p:nvPr/>
          </p:nvSpPr>
          <p:spPr bwMode="auto">
            <a:xfrm>
              <a:off x="8775408" y="987287"/>
              <a:ext cx="171450" cy="24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  <p:pic>
          <p:nvPicPr>
            <p:cNvPr id="129" name="Picture 2">
              <a:extLst>
                <a:ext uri="{FF2B5EF4-FFF2-40B4-BE49-F238E27FC236}">
                  <a16:creationId xmlns:a16="http://schemas.microsoft.com/office/drawing/2014/main" id="{D5478FC8-A2CA-FBE2-541B-40D5D4BE0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6187" y="1077113"/>
              <a:ext cx="857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0" name="사각형: 둥근 모서리 129">
            <a:extLst>
              <a:ext uri="{FF2B5EF4-FFF2-40B4-BE49-F238E27FC236}">
                <a16:creationId xmlns:a16="http://schemas.microsoft.com/office/drawing/2014/main" id="{B5A5F669-7618-68C4-DC53-C0B705FEF99A}"/>
              </a:ext>
            </a:extLst>
          </p:cNvPr>
          <p:cNvSpPr/>
          <p:nvPr/>
        </p:nvSpPr>
        <p:spPr bwMode="auto">
          <a:xfrm>
            <a:off x="5184706" y="994299"/>
            <a:ext cx="711843" cy="292963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8E2144F8-F69A-9130-417D-D2DE54269C5D}"/>
              </a:ext>
            </a:extLst>
          </p:cNvPr>
          <p:cNvSpPr/>
          <p:nvPr/>
        </p:nvSpPr>
        <p:spPr bwMode="auto">
          <a:xfrm>
            <a:off x="1615736" y="1394799"/>
            <a:ext cx="7132025" cy="13040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133" name="사각형: 둥근 모서리 132">
            <a:extLst>
              <a:ext uri="{FF2B5EF4-FFF2-40B4-BE49-F238E27FC236}">
                <a16:creationId xmlns:a16="http://schemas.microsoft.com/office/drawing/2014/main" id="{2A74A3A6-B590-B73E-A762-84BFDDA424AE}"/>
              </a:ext>
            </a:extLst>
          </p:cNvPr>
          <p:cNvSpPr/>
          <p:nvPr/>
        </p:nvSpPr>
        <p:spPr>
          <a:xfrm>
            <a:off x="7723274" y="933728"/>
            <a:ext cx="1029753" cy="53171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anchor="ctr">
            <a:noAutofit/>
          </a:bodyPr>
          <a:lstStyle/>
          <a:p>
            <a:pPr algn="r"/>
            <a:endParaRPr lang="en-US" altLang="ko-KR" sz="900" b="1" spc="-8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6803441-95E8-3C92-90DA-A7937CAF9D6D}"/>
              </a:ext>
            </a:extLst>
          </p:cNvPr>
          <p:cNvSpPr txBox="1"/>
          <p:nvPr/>
        </p:nvSpPr>
        <p:spPr>
          <a:xfrm>
            <a:off x="1890942" y="1457223"/>
            <a:ext cx="646331" cy="87921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900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/>
              <a:t>가입일</a:t>
            </a:r>
            <a:endParaRPr lang="en-US" altLang="ko-KR" dirty="0"/>
          </a:p>
          <a:p>
            <a:r>
              <a:rPr lang="ko-KR" altLang="en-US"/>
              <a:t>회원등급</a:t>
            </a:r>
            <a:endParaRPr lang="en-US" altLang="ko-KR" dirty="0"/>
          </a:p>
          <a:p>
            <a:r>
              <a:rPr lang="ko-KR" altLang="en-US"/>
              <a:t>메일수신</a:t>
            </a:r>
            <a:endParaRPr lang="en-US" altLang="ko-KR" dirty="0"/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09E129F5-DE5E-A8D3-6A7E-F85363DC9799}"/>
              </a:ext>
            </a:extLst>
          </p:cNvPr>
          <p:cNvSpPr/>
          <p:nvPr/>
        </p:nvSpPr>
        <p:spPr>
          <a:xfrm>
            <a:off x="5352319" y="1492327"/>
            <a:ext cx="615553" cy="602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9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구매금액</a:t>
            </a:r>
            <a:endParaRPr lang="en-US" altLang="ko-KR" sz="9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9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포인트</a:t>
            </a:r>
            <a:endParaRPr lang="en-US" altLang="ko-KR" sz="9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D84F7913-5000-B6B9-F1FF-61E46EC94BCF}"/>
              </a:ext>
            </a:extLst>
          </p:cNvPr>
          <p:cNvSpPr/>
          <p:nvPr/>
        </p:nvSpPr>
        <p:spPr>
          <a:xfrm>
            <a:off x="3181234" y="2094966"/>
            <a:ext cx="1866900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ko-KR" altLang="en-US" sz="900" dirty="0">
                <a:latin typeface="+mn-ea"/>
              </a:rPr>
              <a:t>수신       거부</a:t>
            </a:r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0127432A-21FB-B730-AB1A-7D02A5889AEA}"/>
              </a:ext>
            </a:extLst>
          </p:cNvPr>
          <p:cNvSpPr/>
          <p:nvPr/>
        </p:nvSpPr>
        <p:spPr bwMode="auto">
          <a:xfrm>
            <a:off x="3082572" y="1565698"/>
            <a:ext cx="937234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141" name="직사각형 140">
            <a:extLst>
              <a:ext uri="{FF2B5EF4-FFF2-40B4-BE49-F238E27FC236}">
                <a16:creationId xmlns:a16="http://schemas.microsoft.com/office/drawing/2014/main" id="{F18E7746-C8A9-A3DE-F903-02CC4C5C0EB4}"/>
              </a:ext>
            </a:extLst>
          </p:cNvPr>
          <p:cNvSpPr/>
          <p:nvPr/>
        </p:nvSpPr>
        <p:spPr>
          <a:xfrm>
            <a:off x="3977695" y="1535037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+mn-ea"/>
              </a:rPr>
              <a:t>~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42" name="직사각형 141">
            <a:extLst>
              <a:ext uri="{FF2B5EF4-FFF2-40B4-BE49-F238E27FC236}">
                <a16:creationId xmlns:a16="http://schemas.microsoft.com/office/drawing/2014/main" id="{59D29FD6-4F98-3FBC-38A4-8F3D90D64FED}"/>
              </a:ext>
            </a:extLst>
          </p:cNvPr>
          <p:cNvSpPr/>
          <p:nvPr/>
        </p:nvSpPr>
        <p:spPr bwMode="auto">
          <a:xfrm>
            <a:off x="3086769" y="1843531"/>
            <a:ext cx="393932" cy="201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r>
              <a:rPr lang="en-US" altLang="ko-KR" sz="1000" dirty="0">
                <a:latin typeface="+mn-ea"/>
              </a:rPr>
              <a:t> 1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6BDFBC49-10F4-447C-868E-1E7F7DCA56CD}"/>
              </a:ext>
            </a:extLst>
          </p:cNvPr>
          <p:cNvGrpSpPr/>
          <p:nvPr/>
        </p:nvGrpSpPr>
        <p:grpSpPr>
          <a:xfrm>
            <a:off x="3306622" y="1843531"/>
            <a:ext cx="171450" cy="201600"/>
            <a:chOff x="2373223" y="1814736"/>
            <a:chExt cx="171450" cy="248400"/>
          </a:xfrm>
          <a:solidFill>
            <a:schemeClr val="bg1"/>
          </a:solidFill>
        </p:grpSpPr>
        <p:sp>
          <p:nvSpPr>
            <p:cNvPr id="145" name="직사각형 144">
              <a:extLst>
                <a:ext uri="{FF2B5EF4-FFF2-40B4-BE49-F238E27FC236}">
                  <a16:creationId xmlns:a16="http://schemas.microsoft.com/office/drawing/2014/main" id="{CEBD77DB-5858-58C2-74B4-882CD55A8328}"/>
                </a:ext>
              </a:extLst>
            </p:cNvPr>
            <p:cNvSpPr/>
            <p:nvPr/>
          </p:nvSpPr>
          <p:spPr bwMode="auto">
            <a:xfrm>
              <a:off x="2373223" y="1814736"/>
              <a:ext cx="171450" cy="248400"/>
            </a:xfrm>
            <a:prstGeom prst="rect">
              <a:avLst/>
            </a:prstGeom>
            <a:grp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  <p:pic>
          <p:nvPicPr>
            <p:cNvPr id="144" name="Picture 2">
              <a:extLst>
                <a:ext uri="{FF2B5EF4-FFF2-40B4-BE49-F238E27FC236}">
                  <a16:creationId xmlns:a16="http://schemas.microsoft.com/office/drawing/2014/main" id="{4899E634-E62E-69B0-8160-04739FEE7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989" y="1920652"/>
              <a:ext cx="85725" cy="6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8" name="직사각형 147">
            <a:extLst>
              <a:ext uri="{FF2B5EF4-FFF2-40B4-BE49-F238E27FC236}">
                <a16:creationId xmlns:a16="http://schemas.microsoft.com/office/drawing/2014/main" id="{23AEABE2-BF04-6F4B-E106-D05C36A6F1E2}"/>
              </a:ext>
            </a:extLst>
          </p:cNvPr>
          <p:cNvSpPr/>
          <p:nvPr/>
        </p:nvSpPr>
        <p:spPr>
          <a:xfrm>
            <a:off x="7190834" y="1562471"/>
            <a:ext cx="447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원 </a:t>
            </a:r>
            <a:r>
              <a:rPr lang="en-US" altLang="ko-KR" sz="1200" dirty="0">
                <a:latin typeface="+mn-ea"/>
              </a:rPr>
              <a:t>~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49" name="직사각형 148">
            <a:extLst>
              <a:ext uri="{FF2B5EF4-FFF2-40B4-BE49-F238E27FC236}">
                <a16:creationId xmlns:a16="http://schemas.microsoft.com/office/drawing/2014/main" id="{53E49E4A-6A76-CC48-7B42-D7BC9890B0D9}"/>
              </a:ext>
            </a:extLst>
          </p:cNvPr>
          <p:cNvSpPr/>
          <p:nvPr/>
        </p:nvSpPr>
        <p:spPr>
          <a:xfrm>
            <a:off x="8251895" y="1600148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원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53EF64E4-667F-159B-EB39-6EE7C1C5D41F}"/>
              </a:ext>
            </a:extLst>
          </p:cNvPr>
          <p:cNvSpPr/>
          <p:nvPr/>
        </p:nvSpPr>
        <p:spPr bwMode="auto">
          <a:xfrm>
            <a:off x="7567473" y="1569563"/>
            <a:ext cx="740359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r"/>
            <a:r>
              <a:rPr lang="en-US" altLang="ko-KR" sz="1000" dirty="0">
                <a:latin typeface="+mn-ea"/>
              </a:rPr>
              <a:t>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3452E68A-9AFA-566A-818C-4350D53CE518}"/>
              </a:ext>
            </a:extLst>
          </p:cNvPr>
          <p:cNvSpPr/>
          <p:nvPr/>
        </p:nvSpPr>
        <p:spPr bwMode="auto">
          <a:xfrm>
            <a:off x="6525032" y="1569563"/>
            <a:ext cx="740359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r"/>
            <a:r>
              <a:rPr lang="en-US" altLang="ko-KR" sz="1000" dirty="0">
                <a:latin typeface="+mn-ea"/>
              </a:rPr>
              <a:t>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63BAFFB0-A51B-A020-6157-FE53B5CEC99F}"/>
              </a:ext>
            </a:extLst>
          </p:cNvPr>
          <p:cNvSpPr/>
          <p:nvPr/>
        </p:nvSpPr>
        <p:spPr bwMode="auto">
          <a:xfrm>
            <a:off x="7569710" y="1853403"/>
            <a:ext cx="740359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r"/>
            <a:r>
              <a:rPr lang="en-US" altLang="ko-KR" sz="1000" dirty="0">
                <a:latin typeface="+mn-ea"/>
              </a:rPr>
              <a:t>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3C22596A-19C6-F9A0-E312-07312244A98B}"/>
              </a:ext>
            </a:extLst>
          </p:cNvPr>
          <p:cNvSpPr/>
          <p:nvPr/>
        </p:nvSpPr>
        <p:spPr bwMode="auto">
          <a:xfrm>
            <a:off x="6527269" y="1853403"/>
            <a:ext cx="740359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r"/>
            <a:r>
              <a:rPr lang="en-US" altLang="ko-KR" sz="1000" dirty="0">
                <a:latin typeface="+mn-ea"/>
              </a:rPr>
              <a:t>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4144076A-8BB4-BED6-B314-00276E22491C}"/>
              </a:ext>
            </a:extLst>
          </p:cNvPr>
          <p:cNvSpPr/>
          <p:nvPr/>
        </p:nvSpPr>
        <p:spPr>
          <a:xfrm>
            <a:off x="7192733" y="1817736"/>
            <a:ext cx="447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원 </a:t>
            </a:r>
            <a:r>
              <a:rPr lang="en-US" altLang="ko-KR" sz="1200" dirty="0">
                <a:latin typeface="+mn-ea"/>
              </a:rPr>
              <a:t>~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53" name="직사각형 152">
            <a:extLst>
              <a:ext uri="{FF2B5EF4-FFF2-40B4-BE49-F238E27FC236}">
                <a16:creationId xmlns:a16="http://schemas.microsoft.com/office/drawing/2014/main" id="{95881420-1A8F-0EDD-CCCE-F3F02CB5C08A}"/>
              </a:ext>
            </a:extLst>
          </p:cNvPr>
          <p:cNvSpPr/>
          <p:nvPr/>
        </p:nvSpPr>
        <p:spPr>
          <a:xfrm>
            <a:off x="8253794" y="1855413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원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56" name="Calendar">
            <a:extLst>
              <a:ext uri="{FF2B5EF4-FFF2-40B4-BE49-F238E27FC236}">
                <a16:creationId xmlns:a16="http://schemas.microsoft.com/office/drawing/2014/main" id="{F8909D0A-4113-9849-450A-A2E1B1A2C4D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38743" y="1592574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FABD0251-F625-460E-731B-646CE2E620BE}"/>
              </a:ext>
            </a:extLst>
          </p:cNvPr>
          <p:cNvSpPr/>
          <p:nvPr/>
        </p:nvSpPr>
        <p:spPr bwMode="auto">
          <a:xfrm>
            <a:off x="4196625" y="1565698"/>
            <a:ext cx="937234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158" name="Calendar">
            <a:extLst>
              <a:ext uri="{FF2B5EF4-FFF2-40B4-BE49-F238E27FC236}">
                <a16:creationId xmlns:a16="http://schemas.microsoft.com/office/drawing/2014/main" id="{2870DD25-2721-1357-5A4C-A27C02D909B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52796" y="1592574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60" name="사각형: 둥근 모서리 159">
            <a:extLst>
              <a:ext uri="{FF2B5EF4-FFF2-40B4-BE49-F238E27FC236}">
                <a16:creationId xmlns:a16="http://schemas.microsoft.com/office/drawing/2014/main" id="{16AD426E-07FA-D7F1-E822-2B44870EEE76}"/>
              </a:ext>
            </a:extLst>
          </p:cNvPr>
          <p:cNvSpPr/>
          <p:nvPr/>
        </p:nvSpPr>
        <p:spPr bwMode="auto">
          <a:xfrm>
            <a:off x="4873027" y="2360668"/>
            <a:ext cx="821784" cy="244250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0327D6A-66BA-69BC-7952-F27C07BFB4F4}"/>
              </a:ext>
            </a:extLst>
          </p:cNvPr>
          <p:cNvSpPr txBox="1"/>
          <p:nvPr/>
        </p:nvSpPr>
        <p:spPr>
          <a:xfrm>
            <a:off x="2714370" y="2869711"/>
            <a:ext cx="5463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pc="-40" dirty="0">
                <a:latin typeface="+mn-ea"/>
              </a:rPr>
              <a:t>1</a:t>
            </a:r>
            <a:r>
              <a:rPr lang="en-US" altLang="ko-KR" sz="900" spc="-40" dirty="0">
                <a:latin typeface="+mn-ea"/>
              </a:rPr>
              <a:t> </a:t>
            </a:r>
            <a:r>
              <a:rPr lang="ko-KR" altLang="en-US" sz="900" spc="-40" dirty="0">
                <a:latin typeface="+mn-ea"/>
              </a:rPr>
              <a:t>구매회원</a:t>
            </a:r>
            <a:r>
              <a:rPr lang="en-US" altLang="ko-KR" sz="900" spc="-40" dirty="0">
                <a:latin typeface="+mn-ea"/>
              </a:rPr>
              <a:t>({00}</a:t>
            </a:r>
            <a:r>
              <a:rPr lang="ko-KR" altLang="en-US" sz="900" spc="-40" dirty="0">
                <a:latin typeface="+mn-ea"/>
              </a:rPr>
              <a:t>명</a:t>
            </a:r>
            <a:r>
              <a:rPr lang="en-US" altLang="ko-KR" sz="900" spc="-40" dirty="0">
                <a:latin typeface="+mn-ea"/>
              </a:rPr>
              <a:t>)  |  </a:t>
            </a:r>
            <a:r>
              <a:rPr lang="en-US" altLang="ko-KR" sz="900" b="1" spc="-40" dirty="0">
                <a:latin typeface="+mn-ea"/>
              </a:rPr>
              <a:t>2</a:t>
            </a:r>
            <a:r>
              <a:rPr lang="en-US" altLang="ko-KR" sz="900" spc="-40" dirty="0">
                <a:latin typeface="+mn-ea"/>
              </a:rPr>
              <a:t> </a:t>
            </a:r>
            <a:r>
              <a:rPr lang="ko-KR" altLang="en-US" sz="900" spc="-40" dirty="0">
                <a:latin typeface="+mn-ea"/>
              </a:rPr>
              <a:t>구매</a:t>
            </a:r>
            <a:r>
              <a:rPr lang="en-US" altLang="ko-KR" sz="900" spc="-40" dirty="0">
                <a:latin typeface="+mn-ea"/>
              </a:rPr>
              <a:t>+</a:t>
            </a:r>
            <a:r>
              <a:rPr lang="ko-KR" altLang="en-US" sz="900" spc="-40" dirty="0">
                <a:latin typeface="+mn-ea"/>
              </a:rPr>
              <a:t>판매회원</a:t>
            </a:r>
            <a:r>
              <a:rPr lang="en-US" altLang="ko-KR" sz="900" spc="-40" dirty="0">
                <a:latin typeface="+mn-ea"/>
              </a:rPr>
              <a:t>({00})</a:t>
            </a:r>
            <a:r>
              <a:rPr lang="ko-KR" altLang="en-US" sz="900" spc="-40" dirty="0">
                <a:latin typeface="+mn-ea"/>
              </a:rPr>
              <a:t>명 </a:t>
            </a:r>
            <a:r>
              <a:rPr lang="en-US" altLang="ko-KR" sz="900" spc="-40" dirty="0">
                <a:latin typeface="+mn-ea"/>
              </a:rPr>
              <a:t> |  </a:t>
            </a:r>
            <a:r>
              <a:rPr lang="en-US" altLang="ko-KR" sz="900" b="1" spc="-40" dirty="0">
                <a:latin typeface="+mn-ea"/>
              </a:rPr>
              <a:t>3</a:t>
            </a:r>
            <a:r>
              <a:rPr lang="en-US" altLang="ko-KR" sz="900" spc="-40" dirty="0">
                <a:latin typeface="+mn-ea"/>
              </a:rPr>
              <a:t> </a:t>
            </a:r>
            <a:r>
              <a:rPr lang="ko-KR" altLang="en-US" sz="900" spc="-40" dirty="0">
                <a:latin typeface="+mn-ea"/>
              </a:rPr>
              <a:t>고객대응팀</a:t>
            </a:r>
            <a:r>
              <a:rPr lang="en-US" altLang="ko-KR" sz="900" spc="-40" dirty="0">
                <a:latin typeface="+mn-ea"/>
              </a:rPr>
              <a:t>({0})</a:t>
            </a:r>
            <a:r>
              <a:rPr lang="ko-KR" altLang="en-US" sz="900" spc="-40" dirty="0">
                <a:latin typeface="+mn-ea"/>
              </a:rPr>
              <a:t>명 </a:t>
            </a:r>
            <a:r>
              <a:rPr lang="en-US" altLang="ko-KR" sz="900" spc="-40" dirty="0">
                <a:latin typeface="+mn-ea"/>
              </a:rPr>
              <a:t> |  </a:t>
            </a:r>
            <a:r>
              <a:rPr lang="en-US" altLang="ko-KR" sz="900" b="1" spc="-40" dirty="0">
                <a:latin typeface="+mn-ea"/>
              </a:rPr>
              <a:t>4</a:t>
            </a:r>
            <a:r>
              <a:rPr lang="en-US" altLang="ko-KR" sz="900" spc="-40" dirty="0">
                <a:latin typeface="+mn-ea"/>
              </a:rPr>
              <a:t> </a:t>
            </a:r>
            <a:r>
              <a:rPr lang="ko-KR" altLang="en-US" sz="900" spc="-40" dirty="0" err="1">
                <a:latin typeface="+mn-ea"/>
              </a:rPr>
              <a:t>운영팀</a:t>
            </a:r>
            <a:r>
              <a:rPr lang="en-US" altLang="ko-KR" sz="900" spc="-40" dirty="0">
                <a:latin typeface="+mn-ea"/>
              </a:rPr>
              <a:t>({00}</a:t>
            </a:r>
            <a:r>
              <a:rPr lang="ko-KR" altLang="en-US" sz="900" spc="-40" dirty="0">
                <a:latin typeface="+mn-ea"/>
              </a:rPr>
              <a:t>명</a:t>
            </a:r>
            <a:r>
              <a:rPr lang="en-US" altLang="ko-KR" sz="900" spc="-40" dirty="0">
                <a:latin typeface="+mn-ea"/>
              </a:rPr>
              <a:t>)   |   </a:t>
            </a:r>
            <a:r>
              <a:rPr lang="en-US" altLang="ko-KR" sz="900" b="1" spc="-40" dirty="0">
                <a:latin typeface="+mn-ea"/>
              </a:rPr>
              <a:t>5</a:t>
            </a:r>
            <a:r>
              <a:rPr lang="en-US" altLang="ko-KR" sz="900" spc="-40" dirty="0">
                <a:latin typeface="+mn-ea"/>
              </a:rPr>
              <a:t> </a:t>
            </a:r>
            <a:r>
              <a:rPr lang="ko-KR" altLang="en-US" sz="900" spc="-40" dirty="0" err="1">
                <a:latin typeface="+mn-ea"/>
              </a:rPr>
              <a:t>사업팀</a:t>
            </a:r>
            <a:r>
              <a:rPr lang="en-US" altLang="ko-KR" sz="900" spc="-40" dirty="0">
                <a:latin typeface="+mn-ea"/>
              </a:rPr>
              <a:t>({00})</a:t>
            </a:r>
            <a:r>
              <a:rPr lang="ko-KR" altLang="en-US" sz="900" spc="-40" dirty="0">
                <a:latin typeface="+mn-ea"/>
              </a:rPr>
              <a:t>명</a:t>
            </a:r>
          </a:p>
        </p:txBody>
      </p:sp>
      <p:graphicFrame>
        <p:nvGraphicFramePr>
          <p:cNvPr id="167" name="표 166">
            <a:extLst>
              <a:ext uri="{FF2B5EF4-FFF2-40B4-BE49-F238E27FC236}">
                <a16:creationId xmlns:a16="http://schemas.microsoft.com/office/drawing/2014/main" id="{345F0D4B-EBD0-47F1-5CA2-07D631092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062857"/>
              </p:ext>
            </p:extLst>
          </p:nvPr>
        </p:nvGraphicFramePr>
        <p:xfrm>
          <a:off x="1625793" y="3238310"/>
          <a:ext cx="7119809" cy="2578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04848">
                  <a:extLst>
                    <a:ext uri="{9D8B030D-6E8A-4147-A177-3AD203B41FA5}">
                      <a16:colId xmlns:a16="http://schemas.microsoft.com/office/drawing/2014/main" val="3633615474"/>
                    </a:ext>
                  </a:extLst>
                </a:gridCol>
                <a:gridCol w="443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452">
                  <a:extLst>
                    <a:ext uri="{9D8B030D-6E8A-4147-A177-3AD203B41FA5}">
                      <a16:colId xmlns:a16="http://schemas.microsoft.com/office/drawing/2014/main" val="2333017544"/>
                    </a:ext>
                  </a:extLst>
                </a:gridCol>
                <a:gridCol w="791219">
                  <a:extLst>
                    <a:ext uri="{9D8B030D-6E8A-4147-A177-3AD203B41FA5}">
                      <a16:colId xmlns:a16="http://schemas.microsoft.com/office/drawing/2014/main" val="3278508020"/>
                    </a:ext>
                  </a:extLst>
                </a:gridCol>
                <a:gridCol w="823352">
                  <a:extLst>
                    <a:ext uri="{9D8B030D-6E8A-4147-A177-3AD203B41FA5}">
                      <a16:colId xmlns:a16="http://schemas.microsoft.com/office/drawing/2014/main" val="3939240439"/>
                    </a:ext>
                  </a:extLst>
                </a:gridCol>
                <a:gridCol w="763589">
                  <a:extLst>
                    <a:ext uri="{9D8B030D-6E8A-4147-A177-3AD203B41FA5}">
                      <a16:colId xmlns:a16="http://schemas.microsoft.com/office/drawing/2014/main" val="1732719581"/>
                    </a:ext>
                  </a:extLst>
                </a:gridCol>
                <a:gridCol w="949235">
                  <a:extLst>
                    <a:ext uri="{9D8B030D-6E8A-4147-A177-3AD203B41FA5}">
                      <a16:colId xmlns:a16="http://schemas.microsoft.com/office/drawing/2014/main" val="3256010813"/>
                    </a:ext>
                  </a:extLst>
                </a:gridCol>
                <a:gridCol w="823647">
                  <a:extLst>
                    <a:ext uri="{9D8B030D-6E8A-4147-A177-3AD203B41FA5}">
                      <a16:colId xmlns:a16="http://schemas.microsoft.com/office/drawing/2014/main" val="1022369461"/>
                    </a:ext>
                  </a:extLst>
                </a:gridCol>
                <a:gridCol w="1074823">
                  <a:extLst>
                    <a:ext uri="{9D8B030D-6E8A-4147-A177-3AD203B41FA5}">
                      <a16:colId xmlns:a16="http://schemas.microsoft.com/office/drawing/2014/main" val="2743028387"/>
                    </a:ext>
                  </a:extLst>
                </a:gridCol>
              </a:tblGrid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  선택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가입일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이름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아이디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회원등급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구매금액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4017" rtl="0" eaLnBrk="1" latinLnBrk="1" hangingPunct="1"/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포인트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4017" rtl="0" eaLnBrk="1" latinLnBrk="1" hangingPunct="1"/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메일수신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아이디</a:t>
                      </a:r>
                      <a:r>
                        <a:rPr lang="en-US" altLang="ko-KR" sz="900" b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회원등급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구매금액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메일수신여부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홍길동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 err="1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jackson</a:t>
                      </a:r>
                      <a:endParaRPr lang="ko-KR" altLang="en-US" sz="900" b="0" kern="1200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5770787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김수영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sunny</a:t>
                      </a:r>
                      <a:endParaRPr lang="ko-KR" altLang="en-US" sz="900" b="0" kern="1200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4654126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임꺽정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general</a:t>
                      </a:r>
                      <a:endParaRPr lang="ko-KR" altLang="en-US" sz="900" b="0" kern="1200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2,500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noProof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박수민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customers</a:t>
                      </a:r>
                      <a:endParaRPr lang="ko-KR" altLang="en-US" sz="900" b="0" kern="1200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2,500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noProof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홍준민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manager</a:t>
                      </a:r>
                      <a:endParaRPr lang="ko-KR" altLang="en-US" sz="900" b="0" kern="1200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2,500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noProof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이영덕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 err="1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aiden</a:t>
                      </a:r>
                      <a:endParaRPr lang="ko-KR" altLang="en-US" sz="900" b="0" kern="1200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2,500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9317966"/>
                  </a:ext>
                </a:extLst>
              </a:tr>
            </a:tbl>
          </a:graphicData>
        </a:graphic>
      </p:graphicFrame>
      <p:pic>
        <p:nvPicPr>
          <p:cNvPr id="168" name="Picture 2">
            <a:extLst>
              <a:ext uri="{FF2B5EF4-FFF2-40B4-BE49-F238E27FC236}">
                <a16:creationId xmlns:a16="http://schemas.microsoft.com/office/drawing/2014/main" id="{9CBB2393-5E76-41BF-B5E9-5058D823A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26" y="3663674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2">
            <a:extLst>
              <a:ext uri="{FF2B5EF4-FFF2-40B4-BE49-F238E27FC236}">
                <a16:creationId xmlns:a16="http://schemas.microsoft.com/office/drawing/2014/main" id="{49C569BC-7377-92CD-8E02-332C9777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26" y="3982561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Picture 2">
            <a:extLst>
              <a:ext uri="{FF2B5EF4-FFF2-40B4-BE49-F238E27FC236}">
                <a16:creationId xmlns:a16="http://schemas.microsoft.com/office/drawing/2014/main" id="{B92F85EB-6138-5E9B-A72A-4C22950B6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26" y="4301448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2">
            <a:extLst>
              <a:ext uri="{FF2B5EF4-FFF2-40B4-BE49-F238E27FC236}">
                <a16:creationId xmlns:a16="http://schemas.microsoft.com/office/drawing/2014/main" id="{0CBF1F08-572C-FF86-AF64-1469880F9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26" y="4620335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2">
            <a:extLst>
              <a:ext uri="{FF2B5EF4-FFF2-40B4-BE49-F238E27FC236}">
                <a16:creationId xmlns:a16="http://schemas.microsoft.com/office/drawing/2014/main" id="{E64D4C0D-F55E-0973-43A7-28A89E5A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26" y="4939222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" name="타원 187">
            <a:extLst>
              <a:ext uri="{FF2B5EF4-FFF2-40B4-BE49-F238E27FC236}">
                <a16:creationId xmlns:a16="http://schemas.microsoft.com/office/drawing/2014/main" id="{FDE1E673-6411-4794-FF45-6347FFA611B5}"/>
              </a:ext>
            </a:extLst>
          </p:cNvPr>
          <p:cNvSpPr/>
          <p:nvPr/>
        </p:nvSpPr>
        <p:spPr>
          <a:xfrm>
            <a:off x="3091819" y="2129815"/>
            <a:ext cx="140445" cy="14044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89" name="타원 188">
            <a:extLst>
              <a:ext uri="{FF2B5EF4-FFF2-40B4-BE49-F238E27FC236}">
                <a16:creationId xmlns:a16="http://schemas.microsoft.com/office/drawing/2014/main" id="{1EE7E363-627C-F1FD-2475-28D618C177C1}"/>
              </a:ext>
            </a:extLst>
          </p:cNvPr>
          <p:cNvSpPr/>
          <p:nvPr/>
        </p:nvSpPr>
        <p:spPr>
          <a:xfrm>
            <a:off x="3589476" y="2129815"/>
            <a:ext cx="140445" cy="14044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002CF-011D-1E30-FE79-F08C9B9A2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828" y="3331977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B3AA3F-7D03-B649-8235-B3131EC9DA09}"/>
              </a:ext>
            </a:extLst>
          </p:cNvPr>
          <p:cNvSpPr txBox="1"/>
          <p:nvPr/>
        </p:nvSpPr>
        <p:spPr>
          <a:xfrm>
            <a:off x="7721313" y="1050414"/>
            <a:ext cx="1082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900" b="1" spc="-8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범위 검색 닫기 ▲</a:t>
            </a:r>
            <a:endParaRPr lang="en-US" altLang="ko-KR" sz="900" b="1" spc="-8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9" name="Google Shape;1067;p27">
            <a:extLst>
              <a:ext uri="{FF2B5EF4-FFF2-40B4-BE49-F238E27FC236}">
                <a16:creationId xmlns:a16="http://schemas.microsoft.com/office/drawing/2014/main" id="{3B9F3B05-4271-5965-F72F-099C25B0EE25}"/>
              </a:ext>
            </a:extLst>
          </p:cNvPr>
          <p:cNvGrpSpPr/>
          <p:nvPr/>
        </p:nvGrpSpPr>
        <p:grpSpPr>
          <a:xfrm>
            <a:off x="1600156" y="5682031"/>
            <a:ext cx="7286669" cy="283451"/>
            <a:chOff x="454585" y="453468"/>
            <a:chExt cx="8868441" cy="502040"/>
          </a:xfrm>
        </p:grpSpPr>
        <p:sp>
          <p:nvSpPr>
            <p:cNvPr id="10" name="Google Shape;1068;p27">
              <a:extLst>
                <a:ext uri="{FF2B5EF4-FFF2-40B4-BE49-F238E27FC236}">
                  <a16:creationId xmlns:a16="http://schemas.microsoft.com/office/drawing/2014/main" id="{AA0C6B21-29F4-30AD-B711-2AB8483E0563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11" name="Google Shape;1069;p27">
              <a:extLst>
                <a:ext uri="{FF2B5EF4-FFF2-40B4-BE49-F238E27FC236}">
                  <a16:creationId xmlns:a16="http://schemas.microsoft.com/office/drawing/2014/main" id="{AE968201-BFBA-6F7A-873B-B4BA40D99619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93BF4FE2-7205-BF91-073E-F02F564E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26" y="5244036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1405CF4-8BAD-09A7-D505-D3445788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56" y="5592512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04B511-4C61-AADE-1B9A-2D76A332F956}"/>
              </a:ext>
            </a:extLst>
          </p:cNvPr>
          <p:cNvSpPr txBox="1"/>
          <p:nvPr/>
        </p:nvSpPr>
        <p:spPr>
          <a:xfrm>
            <a:off x="3224927" y="1564349"/>
            <a:ext cx="8405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/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2023-01-01</a:t>
            </a:r>
            <a:endParaRPr lang="ko-KR" altLang="en-US" sz="900" b="0" kern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EB3D06-D025-2B1D-2952-234EC6893693}"/>
              </a:ext>
            </a:extLst>
          </p:cNvPr>
          <p:cNvSpPr txBox="1"/>
          <p:nvPr/>
        </p:nvSpPr>
        <p:spPr>
          <a:xfrm>
            <a:off x="4327763" y="1548560"/>
            <a:ext cx="8638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/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2023-01-07</a:t>
            </a:r>
            <a:endParaRPr lang="ko-KR" altLang="en-US" sz="900" b="0" kern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FB2B072-6194-3D19-98C4-1658D2CE2445}"/>
              </a:ext>
            </a:extLst>
          </p:cNvPr>
          <p:cNvGrpSpPr/>
          <p:nvPr/>
        </p:nvGrpSpPr>
        <p:grpSpPr>
          <a:xfrm>
            <a:off x="2565375" y="1566035"/>
            <a:ext cx="500553" cy="230832"/>
            <a:chOff x="555131" y="4246012"/>
            <a:chExt cx="500553" cy="230832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08BBA34-F1A8-A462-708F-1B9B8EC8F368}"/>
                </a:ext>
              </a:extLst>
            </p:cNvPr>
            <p:cNvSpPr/>
            <p:nvPr/>
          </p:nvSpPr>
          <p:spPr>
            <a:xfrm>
              <a:off x="555131" y="4282936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C67BDD-26D3-43D1-6675-34ABC1C22F74}"/>
                </a:ext>
              </a:extLst>
            </p:cNvPr>
            <p:cNvSpPr txBox="1"/>
            <p:nvPr/>
          </p:nvSpPr>
          <p:spPr>
            <a:xfrm>
              <a:off x="640186" y="4246012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+mn-ea"/>
                </a:rPr>
                <a:t>전체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5E6F291C-9592-9C0A-5833-101FAA34EB10}"/>
              </a:ext>
            </a:extLst>
          </p:cNvPr>
          <p:cNvGrpSpPr/>
          <p:nvPr/>
        </p:nvGrpSpPr>
        <p:grpSpPr>
          <a:xfrm>
            <a:off x="2565196" y="1832756"/>
            <a:ext cx="500553" cy="230832"/>
            <a:chOff x="555131" y="4246012"/>
            <a:chExt cx="500553" cy="230832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9CA6A855-9578-F81C-28C4-E977AC32AD8E}"/>
                </a:ext>
              </a:extLst>
            </p:cNvPr>
            <p:cNvSpPr/>
            <p:nvPr/>
          </p:nvSpPr>
          <p:spPr>
            <a:xfrm>
              <a:off x="555131" y="4282936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6F4D71-76C0-9072-FE44-A4C093BE9D37}"/>
                </a:ext>
              </a:extLst>
            </p:cNvPr>
            <p:cNvSpPr txBox="1"/>
            <p:nvPr/>
          </p:nvSpPr>
          <p:spPr>
            <a:xfrm>
              <a:off x="640186" y="4246012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+mn-ea"/>
                </a:rPr>
                <a:t>전체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6977792-9A88-5D5F-1C5D-8E700756A9FF}"/>
              </a:ext>
            </a:extLst>
          </p:cNvPr>
          <p:cNvGrpSpPr/>
          <p:nvPr/>
        </p:nvGrpSpPr>
        <p:grpSpPr>
          <a:xfrm>
            <a:off x="2565196" y="2091283"/>
            <a:ext cx="500553" cy="230832"/>
            <a:chOff x="555131" y="4246012"/>
            <a:chExt cx="500553" cy="230832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D215DB75-9630-F67F-C1D3-ADCDF867DFD2}"/>
                </a:ext>
              </a:extLst>
            </p:cNvPr>
            <p:cNvSpPr/>
            <p:nvPr/>
          </p:nvSpPr>
          <p:spPr>
            <a:xfrm>
              <a:off x="555131" y="4282936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86B598-2A98-F5FE-F6E2-ED2BE14B5CC5}"/>
                </a:ext>
              </a:extLst>
            </p:cNvPr>
            <p:cNvSpPr txBox="1"/>
            <p:nvPr/>
          </p:nvSpPr>
          <p:spPr>
            <a:xfrm>
              <a:off x="640186" y="4246012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+mn-ea"/>
                </a:rPr>
                <a:t>전체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EC3C9FA3-519F-9CEB-0FE3-7DA65FAAAAA3}"/>
              </a:ext>
            </a:extLst>
          </p:cNvPr>
          <p:cNvGrpSpPr/>
          <p:nvPr/>
        </p:nvGrpSpPr>
        <p:grpSpPr>
          <a:xfrm>
            <a:off x="6002918" y="1575368"/>
            <a:ext cx="500553" cy="230832"/>
            <a:chOff x="555131" y="4246012"/>
            <a:chExt cx="500553" cy="230832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878F9899-9A52-9D0E-D181-E1D03778D059}"/>
                </a:ext>
              </a:extLst>
            </p:cNvPr>
            <p:cNvSpPr/>
            <p:nvPr/>
          </p:nvSpPr>
          <p:spPr>
            <a:xfrm>
              <a:off x="555131" y="4282936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A11E283-5F89-AFAA-AF48-6343BFADCCC0}"/>
                </a:ext>
              </a:extLst>
            </p:cNvPr>
            <p:cNvSpPr txBox="1"/>
            <p:nvPr/>
          </p:nvSpPr>
          <p:spPr>
            <a:xfrm>
              <a:off x="640186" y="4246012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+mn-ea"/>
                </a:rPr>
                <a:t>전체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16BBDEF-4C49-1B65-0643-D1B528753ACB}"/>
              </a:ext>
            </a:extLst>
          </p:cNvPr>
          <p:cNvGrpSpPr/>
          <p:nvPr/>
        </p:nvGrpSpPr>
        <p:grpSpPr>
          <a:xfrm>
            <a:off x="6002739" y="1842089"/>
            <a:ext cx="500553" cy="230832"/>
            <a:chOff x="555131" y="4246012"/>
            <a:chExt cx="500553" cy="2308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4B3FC34F-BF89-F301-98F1-5362B6EC40A7}"/>
                </a:ext>
              </a:extLst>
            </p:cNvPr>
            <p:cNvSpPr/>
            <p:nvPr/>
          </p:nvSpPr>
          <p:spPr>
            <a:xfrm>
              <a:off x="555131" y="4282936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E909758-E1DB-8DD2-3405-8A2864B66658}"/>
                </a:ext>
              </a:extLst>
            </p:cNvPr>
            <p:cNvSpPr txBox="1"/>
            <p:nvPr/>
          </p:nvSpPr>
          <p:spPr>
            <a:xfrm>
              <a:off x="640186" y="4246012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+mn-ea"/>
                </a:rPr>
                <a:t>전체</a:t>
              </a: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D1DA8E72-EDE0-AA29-B712-F13297662EB0}"/>
              </a:ext>
            </a:extLst>
          </p:cNvPr>
          <p:cNvGrpSpPr/>
          <p:nvPr/>
        </p:nvGrpSpPr>
        <p:grpSpPr>
          <a:xfrm>
            <a:off x="1620315" y="881690"/>
            <a:ext cx="3484050" cy="3920942"/>
            <a:chOff x="200183" y="402483"/>
            <a:chExt cx="3484050" cy="392094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EC73B1B-C14E-588F-5D22-96867288580F}"/>
                </a:ext>
              </a:extLst>
            </p:cNvPr>
            <p:cNvSpPr/>
            <p:nvPr/>
          </p:nvSpPr>
          <p:spPr>
            <a:xfrm>
              <a:off x="200183" y="402483"/>
              <a:ext cx="3484050" cy="39209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1524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t"/>
            <a:lstStyle/>
            <a:p>
              <a:pPr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8" name="Close Button">
              <a:extLst>
                <a:ext uri="{FF2B5EF4-FFF2-40B4-BE49-F238E27FC236}">
                  <a16:creationId xmlns:a16="http://schemas.microsoft.com/office/drawing/2014/main" id="{E786533F-EEB1-B744-9191-1984DE84F1A3}"/>
                </a:ext>
              </a:extLst>
            </p:cNvPr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 flipV="1">
              <a:off x="3191051" y="577564"/>
              <a:ext cx="187093" cy="196092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noFill/>
            <a:ln w="9525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5F5F5F"/>
                </a:solidFill>
                <a:latin typeface="+mn-ea"/>
                <a:cs typeface="Segoe UI" panose="020B0502040204020203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7E440B-2CBD-6BE4-D984-2248992CAFD2}"/>
                </a:ext>
              </a:extLst>
            </p:cNvPr>
            <p:cNvSpPr txBox="1"/>
            <p:nvPr/>
          </p:nvSpPr>
          <p:spPr>
            <a:xfrm>
              <a:off x="314812" y="450516"/>
              <a:ext cx="1442660" cy="373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포인트 지급</a:t>
              </a:r>
            </a:p>
          </p:txBody>
        </p: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CBD34A2F-D30F-6A8D-E287-918C5A8953CC}"/>
                </a:ext>
              </a:extLst>
            </p:cNvPr>
            <p:cNvCxnSpPr>
              <a:cxnSpLocks/>
            </p:cNvCxnSpPr>
            <p:nvPr/>
          </p:nvCxnSpPr>
          <p:spPr>
            <a:xfrm>
              <a:off x="323487" y="883262"/>
              <a:ext cx="316448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56E671AB-773D-AB9B-787F-0CD1A169CB0E}"/>
                </a:ext>
              </a:extLst>
            </p:cNvPr>
            <p:cNvSpPr/>
            <p:nvPr/>
          </p:nvSpPr>
          <p:spPr bwMode="auto">
            <a:xfrm>
              <a:off x="1486884" y="2205942"/>
              <a:ext cx="1017229" cy="258865"/>
            </a:xfrm>
            <a:prstGeom prst="rect">
              <a:avLst/>
            </a:prstGeom>
            <a:no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E3AD4255-BCDA-7EE2-F1EB-4BA95C8F4F06}"/>
                </a:ext>
              </a:extLst>
            </p:cNvPr>
            <p:cNvSpPr/>
            <p:nvPr/>
          </p:nvSpPr>
          <p:spPr bwMode="auto">
            <a:xfrm>
              <a:off x="409524" y="3122541"/>
              <a:ext cx="3078442" cy="288903"/>
            </a:xfrm>
            <a:prstGeom prst="rect">
              <a:avLst/>
            </a:prstGeom>
            <a:no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A7691257-C4FA-E8F9-4405-4E804F3D3C16}"/>
                </a:ext>
              </a:extLst>
            </p:cNvPr>
            <p:cNvSpPr/>
            <p:nvPr/>
          </p:nvSpPr>
          <p:spPr>
            <a:xfrm>
              <a:off x="321170" y="1986487"/>
              <a:ext cx="53091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포인트</a:t>
              </a:r>
              <a:endPara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DDD9975F-EEA2-F4D9-1509-D32AAD17D5D3}"/>
                </a:ext>
              </a:extLst>
            </p:cNvPr>
            <p:cNvSpPr/>
            <p:nvPr/>
          </p:nvSpPr>
          <p:spPr>
            <a:xfrm>
              <a:off x="328806" y="2893265"/>
              <a:ext cx="136287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내용</a:t>
              </a:r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</a:t>
              </a: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지급</a:t>
              </a:r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/</a:t>
              </a: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차감 사유</a:t>
              </a:r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)</a:t>
              </a: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C52D4E86-2EBD-A8E0-D921-DD870959CD8B}"/>
                </a:ext>
              </a:extLst>
            </p:cNvPr>
            <p:cNvSpPr/>
            <p:nvPr/>
          </p:nvSpPr>
          <p:spPr>
            <a:xfrm>
              <a:off x="321105" y="2513332"/>
              <a:ext cx="149111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※ </a:t>
              </a:r>
              <a:r>
                <a:rPr lang="ko-KR" altLang="en-US" sz="8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최대 </a:t>
              </a:r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100,000</a:t>
              </a:r>
              <a:r>
                <a:rPr lang="ko-KR" altLang="en-US" sz="8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원 입력 가능</a:t>
              </a:r>
              <a:endPara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02EB502B-3D03-FCED-FA99-A3A95A0CE145}"/>
                </a:ext>
              </a:extLst>
            </p:cNvPr>
            <p:cNvSpPr/>
            <p:nvPr/>
          </p:nvSpPr>
          <p:spPr>
            <a:xfrm>
              <a:off x="2477705" y="2227639"/>
              <a:ext cx="31290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000" dirty="0">
                  <a:latin typeface="+mn-ea"/>
                </a:rPr>
                <a:t>원</a:t>
              </a:r>
              <a:endParaRPr lang="en-US" altLang="ko-KR" sz="1000" dirty="0">
                <a:latin typeface="+mn-ea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336FA350-3085-5D2D-1687-B09077CC9F0B}"/>
                </a:ext>
              </a:extLst>
            </p:cNvPr>
            <p:cNvSpPr/>
            <p:nvPr/>
          </p:nvSpPr>
          <p:spPr bwMode="auto">
            <a:xfrm>
              <a:off x="409525" y="1256049"/>
              <a:ext cx="3078442" cy="6112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square" lIns="36000" tIns="36000" rIns="36000" bIns="36000" rtlCol="0" anchor="t"/>
            <a:lstStyle/>
            <a:p>
              <a:r>
                <a:rPr lang="en-US" altLang="ko-KR" sz="1000" dirty="0">
                  <a:latin typeface="+mn-ea"/>
                </a:rPr>
                <a:t>abcde1, abcde2, abcde3, abcde4, abcde5, abcde6, abcde7, abcde8</a:t>
              </a:r>
              <a:endParaRPr lang="ko-KR" altLang="en-US" sz="1000" dirty="0">
                <a:latin typeface="+mn-ea"/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89D5169E-A166-3EBE-81DA-DC32E821F89E}"/>
                </a:ext>
              </a:extLst>
            </p:cNvPr>
            <p:cNvSpPr/>
            <p:nvPr/>
          </p:nvSpPr>
          <p:spPr>
            <a:xfrm>
              <a:off x="321170" y="1013376"/>
              <a:ext cx="112281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지급 대상 </a:t>
              </a:r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(00</a:t>
              </a:r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명</a:t>
              </a:r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)</a:t>
              </a:r>
            </a:p>
          </p:txBody>
        </p:sp>
        <p:sp>
          <p:nvSpPr>
            <p:cNvPr id="41" name="모서리가 둥근 직사각형 151">
              <a:extLst>
                <a:ext uri="{FF2B5EF4-FFF2-40B4-BE49-F238E27FC236}">
                  <a16:creationId xmlns:a16="http://schemas.microsoft.com/office/drawing/2014/main" id="{BA6A213F-8DF1-12EE-2F49-A13093693501}"/>
                </a:ext>
              </a:extLst>
            </p:cNvPr>
            <p:cNvSpPr/>
            <p:nvPr/>
          </p:nvSpPr>
          <p:spPr>
            <a:xfrm>
              <a:off x="568843" y="3751963"/>
              <a:ext cx="1286223" cy="356057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defTabSz="914400"/>
              <a:r>
                <a:rPr lang="ko-KR" altLang="en-US" sz="900" b="1" dirty="0">
                  <a:solidFill>
                    <a:schemeClr val="bg1"/>
                  </a:solidFill>
                  <a:latin typeface="+mn-ea"/>
                </a:rPr>
                <a:t>등록</a:t>
              </a:r>
            </a:p>
          </p:txBody>
        </p:sp>
        <p:sp>
          <p:nvSpPr>
            <p:cNvPr id="42" name="모서리가 둥근 직사각형 152">
              <a:extLst>
                <a:ext uri="{FF2B5EF4-FFF2-40B4-BE49-F238E27FC236}">
                  <a16:creationId xmlns:a16="http://schemas.microsoft.com/office/drawing/2014/main" id="{CB68736D-F79F-EFF4-EBC9-F799798D232B}"/>
                </a:ext>
              </a:extLst>
            </p:cNvPr>
            <p:cNvSpPr/>
            <p:nvPr/>
          </p:nvSpPr>
          <p:spPr>
            <a:xfrm>
              <a:off x="2010272" y="3744334"/>
              <a:ext cx="1286223" cy="3560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취소</a:t>
              </a:r>
            </a:p>
          </p:txBody>
        </p:sp>
        <p:sp>
          <p:nvSpPr>
            <p:cNvPr id="43" name="모서리가 둥근 직사각형 30">
              <a:extLst>
                <a:ext uri="{FF2B5EF4-FFF2-40B4-BE49-F238E27FC236}">
                  <a16:creationId xmlns:a16="http://schemas.microsoft.com/office/drawing/2014/main" id="{BEACF9D4-E9BE-887D-FF6C-3EBDE11A4EA7}"/>
                </a:ext>
              </a:extLst>
            </p:cNvPr>
            <p:cNvSpPr/>
            <p:nvPr/>
          </p:nvSpPr>
          <p:spPr>
            <a:xfrm>
              <a:off x="3387021" y="1532220"/>
              <a:ext cx="45719" cy="252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endParaRPr lang="ko-KR" altLang="en-US" sz="900" b="0" i="0" u="none" strike="noStrike" kern="1200" dirty="0">
                <a:solidFill>
                  <a:schemeClr val="tx1"/>
                </a:solidFill>
                <a:effectLst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6DF307AB-5CF5-6697-14B1-03B28DCB41CE}"/>
                </a:ext>
              </a:extLst>
            </p:cNvPr>
            <p:cNvSpPr/>
            <p:nvPr/>
          </p:nvSpPr>
          <p:spPr>
            <a:xfrm>
              <a:off x="2801483" y="3409388"/>
              <a:ext cx="81464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00" dirty="0">
                  <a:latin typeface="+mn-ea"/>
                </a:rPr>
                <a:t> 0</a:t>
              </a:r>
              <a:r>
                <a:rPr lang="ko-KR" altLang="en-US" sz="900" dirty="0">
                  <a:latin typeface="+mn-ea"/>
                </a:rPr>
                <a:t>자 </a:t>
              </a:r>
              <a:r>
                <a:rPr lang="en-US" altLang="ko-KR" sz="900" dirty="0">
                  <a:latin typeface="+mn-ea"/>
                </a:rPr>
                <a:t>/ </a:t>
              </a:r>
              <a:r>
                <a: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20</a:t>
              </a:r>
              <a:r>
                <a:rPr lang="ko-KR" altLang="en-US" sz="9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자</a:t>
              </a:r>
              <a:r>
                <a: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 </a:t>
              </a:r>
              <a:endParaRPr lang="ko-KR" altLang="en-US" sz="900" dirty="0">
                <a:latin typeface="+mn-ea"/>
              </a:endParaRPr>
            </a:p>
          </p:txBody>
        </p:sp>
      </p:grpSp>
      <p:sp>
        <p:nvSpPr>
          <p:cNvPr id="45" name="타원 44">
            <a:extLst>
              <a:ext uri="{FF2B5EF4-FFF2-40B4-BE49-F238E27FC236}">
                <a16:creationId xmlns:a16="http://schemas.microsoft.com/office/drawing/2014/main" id="{4B58EBEC-7146-C936-B125-2AACF047AC93}"/>
              </a:ext>
            </a:extLst>
          </p:cNvPr>
          <p:cNvSpPr/>
          <p:nvPr/>
        </p:nvSpPr>
        <p:spPr>
          <a:xfrm>
            <a:off x="1580876" y="103882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36AA7B1F-189A-74FC-7E19-B3944104EFFB}"/>
              </a:ext>
            </a:extLst>
          </p:cNvPr>
          <p:cNvSpPr/>
          <p:nvPr/>
        </p:nvSpPr>
        <p:spPr>
          <a:xfrm>
            <a:off x="1580876" y="150221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38B97E55-01C8-9D78-60FB-8C58EA599A3D}"/>
              </a:ext>
            </a:extLst>
          </p:cNvPr>
          <p:cNvSpPr/>
          <p:nvPr/>
        </p:nvSpPr>
        <p:spPr>
          <a:xfrm>
            <a:off x="1580876" y="248746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4.2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F3B6A93F-ADBC-909A-4F27-189A52B04B84}"/>
              </a:ext>
            </a:extLst>
          </p:cNvPr>
          <p:cNvSpPr/>
          <p:nvPr/>
        </p:nvSpPr>
        <p:spPr>
          <a:xfrm>
            <a:off x="1580876" y="339395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4.3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0EBEB93E-A9F0-3FC4-7068-2B0470BB8381}"/>
              </a:ext>
            </a:extLst>
          </p:cNvPr>
          <p:cNvSpPr/>
          <p:nvPr/>
        </p:nvSpPr>
        <p:spPr>
          <a:xfrm>
            <a:off x="2148090" y="430927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4.4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58792692-AF1E-CD58-DDA7-356D8BCDC5DB}"/>
              </a:ext>
            </a:extLst>
          </p:cNvPr>
          <p:cNvSpPr/>
          <p:nvPr/>
        </p:nvSpPr>
        <p:spPr>
          <a:xfrm>
            <a:off x="3659698" y="430055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4.5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230646BB-7545-0EB6-8DEF-633E45529802}"/>
              </a:ext>
            </a:extLst>
          </p:cNvPr>
          <p:cNvSpPr/>
          <p:nvPr/>
        </p:nvSpPr>
        <p:spPr>
          <a:xfrm>
            <a:off x="4332944" y="105210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4.5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EB18F523-0D28-DE7E-A05C-C1EE8DBB94BE}"/>
              </a:ext>
            </a:extLst>
          </p:cNvPr>
          <p:cNvSpPr/>
          <p:nvPr/>
        </p:nvSpPr>
        <p:spPr>
          <a:xfrm>
            <a:off x="1913304" y="2718636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적립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46D456D1-F642-6A4C-349B-0C7367BAB65D}"/>
              </a:ext>
            </a:extLst>
          </p:cNvPr>
          <p:cNvSpPr/>
          <p:nvPr/>
        </p:nvSpPr>
        <p:spPr>
          <a:xfrm>
            <a:off x="2410075" y="2717406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차감</a:t>
            </a: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F4FC9F39-E872-E96C-91E6-E380156529DA}"/>
              </a:ext>
            </a:extLst>
          </p:cNvPr>
          <p:cNvSpPr/>
          <p:nvPr/>
        </p:nvSpPr>
        <p:spPr>
          <a:xfrm>
            <a:off x="1832039" y="2743502"/>
            <a:ext cx="142616" cy="142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DE398ECE-7312-BFB5-0B11-FEBBB492F420}"/>
              </a:ext>
            </a:extLst>
          </p:cNvPr>
          <p:cNvSpPr/>
          <p:nvPr/>
        </p:nvSpPr>
        <p:spPr>
          <a:xfrm>
            <a:off x="2328802" y="2741883"/>
            <a:ext cx="142616" cy="142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graphicFrame>
        <p:nvGraphicFramePr>
          <p:cNvPr id="56" name="표 55">
            <a:extLst>
              <a:ext uri="{FF2B5EF4-FFF2-40B4-BE49-F238E27FC236}">
                <a16:creationId xmlns:a16="http://schemas.microsoft.com/office/drawing/2014/main" id="{2853888A-B596-73E9-0B88-D37101FC6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083634"/>
              </p:ext>
            </p:extLst>
          </p:nvPr>
        </p:nvGraphicFramePr>
        <p:xfrm>
          <a:off x="1023961" y="4987637"/>
          <a:ext cx="7612102" cy="1111434"/>
        </p:xfrm>
        <a:graphic>
          <a:graphicData uri="http://schemas.openxmlformats.org/drawingml/2006/table">
            <a:tbl>
              <a:tblPr/>
              <a:tblGrid>
                <a:gridCol w="58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3571">
                  <a:extLst>
                    <a:ext uri="{9D8B030D-6E8A-4147-A177-3AD203B41FA5}">
                      <a16:colId xmlns:a16="http://schemas.microsoft.com/office/drawing/2014/main" val="2327958368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429032904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682716890"/>
                    </a:ext>
                  </a:extLst>
                </a:gridCol>
              </a:tblGrid>
              <a:tr h="23331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Button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예측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Action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Message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415837"/>
                  </a:ext>
                </a:extLst>
              </a:tr>
              <a:tr h="2333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등록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포인트를 입력하지 않은 경우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Alert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포인트 금액을 입력해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16442"/>
                  </a:ext>
                </a:extLst>
              </a:tr>
              <a:tr h="233318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내용을 입력하지 않은 경우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Alert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차감 사유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입력해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791206"/>
                  </a:ext>
                </a:extLst>
              </a:tr>
              <a:tr h="233318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차감 시 입력한 금액 이하 포인트 보유 회원이 있는 경우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Alert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입력 포인트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}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 이하로 포인트를 보유한 회원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({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회원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ID}, {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회원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ID}, {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회원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ID})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있습니다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차감 금액을 확인해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412993"/>
                  </a:ext>
                </a:extLst>
              </a:tr>
            </a:tbl>
          </a:graphicData>
        </a:graphic>
      </p:graphicFrame>
      <p:sp>
        <p:nvSpPr>
          <p:cNvPr id="57" name="타원 56">
            <a:extLst>
              <a:ext uri="{FF2B5EF4-FFF2-40B4-BE49-F238E27FC236}">
                <a16:creationId xmlns:a16="http://schemas.microsoft.com/office/drawing/2014/main" id="{66A84FB2-F5BC-A092-0B10-B272A09BA66E}"/>
              </a:ext>
            </a:extLst>
          </p:cNvPr>
          <p:cNvSpPr/>
          <p:nvPr/>
        </p:nvSpPr>
        <p:spPr>
          <a:xfrm>
            <a:off x="890645" y="490265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4.6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4DA42F87-4C9C-14E6-A09B-A4BC538DE11D}"/>
              </a:ext>
            </a:extLst>
          </p:cNvPr>
          <p:cNvSpPr/>
          <p:nvPr/>
        </p:nvSpPr>
        <p:spPr>
          <a:xfrm>
            <a:off x="91268" y="729488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59" name="그림 58" descr="블랙, 어둠이(가) 표시된 사진&#10;&#10;자동 생성된 설명">
            <a:extLst>
              <a:ext uri="{FF2B5EF4-FFF2-40B4-BE49-F238E27FC236}">
                <a16:creationId xmlns:a16="http://schemas.microsoft.com/office/drawing/2014/main" id="{79D15AE4-7617-1D3F-9443-52DBF715E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77" y="1626265"/>
            <a:ext cx="144000" cy="144000"/>
          </a:xfrm>
          <a:prstGeom prst="rect">
            <a:avLst/>
          </a:prstGeom>
        </p:spPr>
      </p:pic>
      <p:pic>
        <p:nvPicPr>
          <p:cNvPr id="60" name="그림 59" descr="블랙, 어둠이(가) 표시된 사진&#10;&#10;자동 생성된 설명">
            <a:extLst>
              <a:ext uri="{FF2B5EF4-FFF2-40B4-BE49-F238E27FC236}">
                <a16:creationId xmlns:a16="http://schemas.microsoft.com/office/drawing/2014/main" id="{50CA3C6A-6F39-5F5C-B892-CA51E3486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94" y="1886572"/>
            <a:ext cx="144000" cy="144000"/>
          </a:xfrm>
          <a:prstGeom prst="rect">
            <a:avLst/>
          </a:prstGeom>
        </p:spPr>
      </p:pic>
      <p:sp>
        <p:nvSpPr>
          <p:cNvPr id="61" name="타원 60">
            <a:extLst>
              <a:ext uri="{FF2B5EF4-FFF2-40B4-BE49-F238E27FC236}">
                <a16:creationId xmlns:a16="http://schemas.microsoft.com/office/drawing/2014/main" id="{1B64975F-413F-8252-EA1A-2282C0D75D20}"/>
              </a:ext>
            </a:extLst>
          </p:cNvPr>
          <p:cNvSpPr/>
          <p:nvPr/>
        </p:nvSpPr>
        <p:spPr>
          <a:xfrm>
            <a:off x="1863934" y="277904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20656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786D995A-2FF1-6C14-D72A-515B1FE0B2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회원관리 </a:t>
            </a:r>
            <a:r>
              <a:rPr lang="en-US" altLang="ko-KR" dirty="0"/>
              <a:t>&gt; </a:t>
            </a:r>
            <a:r>
              <a:rPr lang="ko-KR" altLang="en-US" dirty="0"/>
              <a:t>가입회원 관리</a:t>
            </a:r>
            <a:r>
              <a:rPr lang="en-US" altLang="ko-KR" dirty="0"/>
              <a:t>] </a:t>
            </a:r>
            <a:r>
              <a:rPr lang="ko-KR" altLang="en-US" dirty="0"/>
              <a:t>가입회원 관리 상세 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446AE4B6-8043-2366-0E6D-1E673EE99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00810"/>
              </p:ext>
            </p:extLst>
          </p:nvPr>
        </p:nvGraphicFramePr>
        <p:xfrm>
          <a:off x="9016139" y="234977"/>
          <a:ext cx="2508867" cy="696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35616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가입 정보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 불가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열람만 가능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106414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회원탈퇴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탈퇴 목록으로 이동시키겠습니까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회원정보 데이터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탈퇴목록으로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회원정보 목록으로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692718"/>
                  </a:ext>
                </a:extLst>
              </a:tr>
              <a:tr h="49776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약관동의 내역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약관 별 동의 사항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동의 및 미동의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21457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이용정보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35616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가입일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가입 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63935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3.2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회원등급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Select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기본정책관리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회원등급 및 접근권한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에서 생성된 회원 등급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21598"/>
                  </a:ext>
                </a:extLst>
              </a:tr>
              <a:tr h="78095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3.3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로그인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계정의 로그인 횟수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Count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로그인 기록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클릭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로그인 기록 팝업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dirty="0"/>
                        <a:t>회원정보 상세 </a:t>
                      </a:r>
                      <a:r>
                        <a:rPr lang="en-US" altLang="ko-KR" sz="900" dirty="0"/>
                        <a:t>&gt;</a:t>
                      </a:r>
                      <a:r>
                        <a:rPr lang="ko-KR" altLang="en-US" sz="900" dirty="0"/>
                        <a:t> 팝업</a:t>
                      </a:r>
                      <a:r>
                        <a:rPr lang="en-US" altLang="ko-KR" sz="900" dirty="0"/>
                        <a:t>]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511933"/>
                  </a:ext>
                </a:extLst>
              </a:tr>
              <a:tr h="356168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3.4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ts val="11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로그인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로그인 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935400"/>
                  </a:ext>
                </a:extLst>
              </a:tr>
              <a:tr h="78095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3.5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 구매 금액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 구매 금액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 완료된 상품 금액만 계산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구매내역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클릭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구매내역 팝업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dirty="0"/>
                        <a:t>회원정보 상세 </a:t>
                      </a:r>
                      <a:r>
                        <a:rPr lang="en-US" altLang="ko-KR" sz="900" dirty="0"/>
                        <a:t>&gt;</a:t>
                      </a:r>
                      <a:r>
                        <a:rPr lang="ko-KR" altLang="en-US" sz="900" dirty="0"/>
                        <a:t> 팝업</a:t>
                      </a:r>
                      <a:r>
                        <a:rPr lang="en-US" altLang="ko-KR" sz="900" dirty="0"/>
                        <a:t>]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24149"/>
                  </a:ext>
                </a:extLst>
              </a:tr>
              <a:tr h="106414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3.6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계정의 최종 포인트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적립내역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적립내역 팝업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dirty="0"/>
                        <a:t>회원정보 상세 </a:t>
                      </a:r>
                      <a:r>
                        <a:rPr lang="en-US" altLang="ko-KR" sz="900" dirty="0"/>
                        <a:t>&gt;</a:t>
                      </a:r>
                      <a:r>
                        <a:rPr lang="ko-KR" altLang="en-US" sz="900" dirty="0"/>
                        <a:t> 팝업</a:t>
                      </a:r>
                      <a:r>
                        <a:rPr lang="en-US" altLang="ko-KR" sz="900" dirty="0"/>
                        <a:t>]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적립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지급 팝업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dirty="0"/>
                        <a:t>회원 관리 목록 </a:t>
                      </a:r>
                      <a:r>
                        <a:rPr lang="en-US" altLang="ko-KR" sz="900" dirty="0"/>
                        <a:t>02 &gt; </a:t>
                      </a:r>
                      <a:r>
                        <a:rPr lang="ko-KR" altLang="en-US" sz="900" dirty="0"/>
                        <a:t>포인트 지급 팝업</a:t>
                      </a:r>
                      <a:r>
                        <a:rPr lang="en-US" altLang="ko-KR" sz="900" dirty="0"/>
                        <a:t>]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980960"/>
                  </a:ext>
                </a:extLst>
              </a:tr>
              <a:tr h="49776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Alert(‘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수정이 완료되었습니다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.’)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Alert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화면 이동 없음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661286"/>
                  </a:ext>
                </a:extLst>
              </a:tr>
              <a:tr h="35616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052690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AEAEA4AD-CF60-8F21-5D5B-6BE7B6A4AF5F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74B3E6-77E6-A0B2-BEAB-04C800212959}"/>
                </a:ext>
              </a:extLst>
            </p:cNvPr>
            <p:cNvSpPr txBox="1"/>
            <p:nvPr/>
          </p:nvSpPr>
          <p:spPr>
            <a:xfrm>
              <a:off x="1565686" y="332656"/>
              <a:ext cx="13933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회원관리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가입회원 관리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CBBB6F-F4D7-1ADD-8B5B-104F8555E30D}"/>
                </a:ext>
              </a:extLst>
            </p:cNvPr>
            <p:cNvSpPr txBox="1"/>
            <p:nvPr/>
          </p:nvSpPr>
          <p:spPr>
            <a:xfrm>
              <a:off x="1565686" y="479698"/>
              <a:ext cx="1447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가입회원 관리 상세</a:t>
              </a: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D93C8365-D826-20A0-A08F-8B1C9AA1F031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E7D7BABB-93B0-9682-5432-97A3E2F7A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222021"/>
              </p:ext>
            </p:extLst>
          </p:nvPr>
        </p:nvGraphicFramePr>
        <p:xfrm>
          <a:off x="1758052" y="1261035"/>
          <a:ext cx="7020000" cy="198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이름</a:t>
                      </a:r>
                      <a:endParaRPr lang="en-US" altLang="ko-KR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홍길동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아이디</a:t>
                      </a:r>
                      <a:endParaRPr lang="en-US" altLang="ko-KR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person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9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이메일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webplan@doit.com  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휴대폰 번호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010-0000-0000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주소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[04003] </a:t>
                      </a: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서울특별시 마포구 잔다리로 </a:t>
                      </a:r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109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AA8AF97A-C06D-FD76-1E23-2DE02404B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3621"/>
              </p:ext>
            </p:extLst>
          </p:nvPr>
        </p:nvGraphicFramePr>
        <p:xfrm>
          <a:off x="1762726" y="5071642"/>
          <a:ext cx="7043664" cy="1326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4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가입일시</a:t>
                      </a:r>
                      <a:endParaRPr lang="en-US" altLang="ko-KR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2022-08-23 12:30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회원등급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64017" rtl="0" eaLnBrk="1" latinLnBrk="1" hangingPunct="1"/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로그인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23</a:t>
                      </a: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최근 로그인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64017" rtl="0" eaLnBrk="1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2022-08-23 12:30:20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총 구매금액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125,000</a:t>
                      </a: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포인트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64017" rtl="0" eaLnBrk="1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2,500</a:t>
                      </a: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B28BFD77-3AAE-5783-DEA3-08CA0DF1B54F}"/>
              </a:ext>
            </a:extLst>
          </p:cNvPr>
          <p:cNvSpPr txBox="1"/>
          <p:nvPr/>
        </p:nvSpPr>
        <p:spPr>
          <a:xfrm>
            <a:off x="1719810" y="966684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가입 정보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1CA62C-7ED6-A996-2DA1-6EBAAFDEC58B}"/>
              </a:ext>
            </a:extLst>
          </p:cNvPr>
          <p:cNvSpPr txBox="1"/>
          <p:nvPr/>
        </p:nvSpPr>
        <p:spPr>
          <a:xfrm>
            <a:off x="1746900" y="4779254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이용 정보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AB8ABF75-3DF0-8CA5-FEDB-A2B11C34E846}"/>
              </a:ext>
            </a:extLst>
          </p:cNvPr>
          <p:cNvSpPr/>
          <p:nvPr/>
        </p:nvSpPr>
        <p:spPr bwMode="auto">
          <a:xfrm>
            <a:off x="6110736" y="5186004"/>
            <a:ext cx="1044000" cy="201600"/>
          </a:xfrm>
          <a:prstGeom prst="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r>
              <a:rPr lang="en-US" altLang="ko-KR" sz="900" dirty="0">
                <a:latin typeface="+mn-ea"/>
              </a:rPr>
              <a:t> 1. </a:t>
            </a:r>
            <a:r>
              <a:rPr lang="ko-KR" altLang="en-US" sz="900" dirty="0">
                <a:latin typeface="+mn-ea"/>
              </a:rPr>
              <a:t>구매회원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7644007E-2419-136B-A264-EC48471BA888}"/>
              </a:ext>
            </a:extLst>
          </p:cNvPr>
          <p:cNvGrpSpPr/>
          <p:nvPr/>
        </p:nvGrpSpPr>
        <p:grpSpPr>
          <a:xfrm>
            <a:off x="6983116" y="5188097"/>
            <a:ext cx="171450" cy="201600"/>
            <a:chOff x="2371790" y="1814736"/>
            <a:chExt cx="171450" cy="248400"/>
          </a:xfrm>
        </p:grpSpPr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2C6FC4B0-7AF3-42C0-4AC4-9DAF261DF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989" y="1920652"/>
              <a:ext cx="857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21D3AE07-BE7D-94C0-1D17-67612952C987}"/>
                </a:ext>
              </a:extLst>
            </p:cNvPr>
            <p:cNvSpPr/>
            <p:nvPr/>
          </p:nvSpPr>
          <p:spPr bwMode="auto">
            <a:xfrm>
              <a:off x="2371790" y="1814736"/>
              <a:ext cx="171450" cy="248400"/>
            </a:xfrm>
            <a:prstGeom prst="rect">
              <a:avLst/>
            </a:prstGeom>
            <a:no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E2FDDF01-EC95-E4F0-D0DC-03E1E898A6B1}"/>
              </a:ext>
            </a:extLst>
          </p:cNvPr>
          <p:cNvSpPr/>
          <p:nvPr/>
        </p:nvSpPr>
        <p:spPr bwMode="auto">
          <a:xfrm>
            <a:off x="4070544" y="6049632"/>
            <a:ext cx="792000" cy="27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구매내역</a:t>
            </a: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C7746829-A497-BA91-67C3-AE6D6A951FCB}"/>
              </a:ext>
            </a:extLst>
          </p:cNvPr>
          <p:cNvSpPr/>
          <p:nvPr/>
        </p:nvSpPr>
        <p:spPr bwMode="auto">
          <a:xfrm>
            <a:off x="4072163" y="5602678"/>
            <a:ext cx="792000" cy="27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로그인 기록</a:t>
            </a:r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D91BBE6D-A037-5143-E760-7A06A9D5739E}"/>
              </a:ext>
            </a:extLst>
          </p:cNvPr>
          <p:cNvSpPr/>
          <p:nvPr/>
        </p:nvSpPr>
        <p:spPr>
          <a:xfrm>
            <a:off x="1575295" y="100326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F6F7C195-B03A-316C-11F8-B37D0B0FE528}"/>
              </a:ext>
            </a:extLst>
          </p:cNvPr>
          <p:cNvSpPr/>
          <p:nvPr/>
        </p:nvSpPr>
        <p:spPr bwMode="auto">
          <a:xfrm>
            <a:off x="6985301" y="6058239"/>
            <a:ext cx="792000" cy="27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적립내역</a:t>
            </a:r>
          </a:p>
        </p:txBody>
      </p:sp>
      <p:sp>
        <p:nvSpPr>
          <p:cNvPr id="78" name="모서리가 둥근 직사각형 34">
            <a:extLst>
              <a:ext uri="{FF2B5EF4-FFF2-40B4-BE49-F238E27FC236}">
                <a16:creationId xmlns:a16="http://schemas.microsoft.com/office/drawing/2014/main" id="{24761CD5-BB5B-845E-9B4F-F31B5D0CDD5C}"/>
              </a:ext>
            </a:extLst>
          </p:cNvPr>
          <p:cNvSpPr/>
          <p:nvPr/>
        </p:nvSpPr>
        <p:spPr>
          <a:xfrm>
            <a:off x="4203871" y="6710150"/>
            <a:ext cx="952967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80" name="모서리가 둥근 직사각형 35">
            <a:extLst>
              <a:ext uri="{FF2B5EF4-FFF2-40B4-BE49-F238E27FC236}">
                <a16:creationId xmlns:a16="http://schemas.microsoft.com/office/drawing/2014/main" id="{8B343841-02B5-DC44-FD65-A70206428341}"/>
              </a:ext>
            </a:extLst>
          </p:cNvPr>
          <p:cNvSpPr/>
          <p:nvPr/>
        </p:nvSpPr>
        <p:spPr>
          <a:xfrm>
            <a:off x="5260073" y="6710150"/>
            <a:ext cx="952967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목록</a:t>
            </a:r>
          </a:p>
        </p:txBody>
      </p:sp>
      <p:sp>
        <p:nvSpPr>
          <p:cNvPr id="81" name="모서리가 둥근 직사각형 35">
            <a:extLst>
              <a:ext uri="{FF2B5EF4-FFF2-40B4-BE49-F238E27FC236}">
                <a16:creationId xmlns:a16="http://schemas.microsoft.com/office/drawing/2014/main" id="{698AECF4-F398-7CFC-D538-E851BDF41956}"/>
              </a:ext>
            </a:extLst>
          </p:cNvPr>
          <p:cNvSpPr/>
          <p:nvPr/>
        </p:nvSpPr>
        <p:spPr>
          <a:xfrm>
            <a:off x="3358616" y="1724968"/>
            <a:ext cx="792000" cy="27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회원탈퇴</a:t>
            </a:r>
          </a:p>
        </p:txBody>
      </p:sp>
      <p:sp>
        <p:nvSpPr>
          <p:cNvPr id="83" name="타원 82">
            <a:extLst>
              <a:ext uri="{FF2B5EF4-FFF2-40B4-BE49-F238E27FC236}">
                <a16:creationId xmlns:a16="http://schemas.microsoft.com/office/drawing/2014/main" id="{5C3D5230-83AF-8F57-F052-C7EA4075C1FF}"/>
              </a:ext>
            </a:extLst>
          </p:cNvPr>
          <p:cNvSpPr/>
          <p:nvPr/>
        </p:nvSpPr>
        <p:spPr>
          <a:xfrm>
            <a:off x="4062864" y="674615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9559EC62-ABDB-EF9E-95B1-18C91D80F79D}"/>
              </a:ext>
            </a:extLst>
          </p:cNvPr>
          <p:cNvSpPr/>
          <p:nvPr/>
        </p:nvSpPr>
        <p:spPr bwMode="auto">
          <a:xfrm>
            <a:off x="7862889" y="6057596"/>
            <a:ext cx="792000" cy="27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포인트 지급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58528BA6-2E57-BCFC-174A-4D610345E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750806"/>
              </p:ext>
            </p:extLst>
          </p:nvPr>
        </p:nvGraphicFramePr>
        <p:xfrm>
          <a:off x="1739946" y="3748694"/>
          <a:ext cx="7043664" cy="884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2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이용약관</a:t>
                      </a:r>
                      <a:endParaRPr lang="en-US" altLang="ko-KR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동의 </a:t>
                      </a:r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(2022-08-23 12:30)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개인정보 처리방침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동의 </a:t>
                      </a:r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(2022-08-23 12:30)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개인정보 제</a:t>
                      </a:r>
                      <a:r>
                        <a:rPr lang="en-US" altLang="ko-KR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자 제공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동의 </a:t>
                      </a:r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(2022-08-23 12:30)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마케팅 정보제공 동의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미동의 </a:t>
                      </a:r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(2022-08-23 12:30)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3F9ED5-3EB3-39E9-D30C-DBF1A7A30A11}"/>
              </a:ext>
            </a:extLst>
          </p:cNvPr>
          <p:cNvSpPr txBox="1"/>
          <p:nvPr/>
        </p:nvSpPr>
        <p:spPr>
          <a:xfrm>
            <a:off x="1704061" y="3456306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약관 동의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DD8E5A9F-63CF-6EDC-5D68-9DE2F722860E}"/>
              </a:ext>
            </a:extLst>
          </p:cNvPr>
          <p:cNvSpPr/>
          <p:nvPr/>
        </p:nvSpPr>
        <p:spPr>
          <a:xfrm>
            <a:off x="3185959" y="176750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3EBF0AE-748E-54F4-4BCC-CE0EB3AEBF0B}"/>
              </a:ext>
            </a:extLst>
          </p:cNvPr>
          <p:cNvSpPr/>
          <p:nvPr/>
        </p:nvSpPr>
        <p:spPr>
          <a:xfrm>
            <a:off x="1570229" y="345959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4B5C7BC1-F3E0-6BFF-F9FA-428439FFAEDC}"/>
              </a:ext>
            </a:extLst>
          </p:cNvPr>
          <p:cNvSpPr/>
          <p:nvPr/>
        </p:nvSpPr>
        <p:spPr>
          <a:xfrm>
            <a:off x="1584697" y="481036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C1D6A049-758C-E410-9A43-607870F16B6C}"/>
              </a:ext>
            </a:extLst>
          </p:cNvPr>
          <p:cNvSpPr/>
          <p:nvPr/>
        </p:nvSpPr>
        <p:spPr>
          <a:xfrm>
            <a:off x="1596061" y="516605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45B8978-E8D2-C4FC-5912-2DD49DF185B9}"/>
              </a:ext>
            </a:extLst>
          </p:cNvPr>
          <p:cNvSpPr/>
          <p:nvPr/>
        </p:nvSpPr>
        <p:spPr>
          <a:xfrm>
            <a:off x="4985225" y="518809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3.2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74B958D0-A98D-A32B-C838-9C3268464647}"/>
              </a:ext>
            </a:extLst>
          </p:cNvPr>
          <p:cNvSpPr/>
          <p:nvPr/>
        </p:nvSpPr>
        <p:spPr>
          <a:xfrm>
            <a:off x="1596061" y="562691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3.3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0CB414CB-AB92-B74E-3F47-F767743DEF17}"/>
              </a:ext>
            </a:extLst>
          </p:cNvPr>
          <p:cNvSpPr/>
          <p:nvPr/>
        </p:nvSpPr>
        <p:spPr>
          <a:xfrm>
            <a:off x="4985225" y="560805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3.4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21905BBD-8021-0F7B-A119-FC5389F73D80}"/>
              </a:ext>
            </a:extLst>
          </p:cNvPr>
          <p:cNvSpPr/>
          <p:nvPr/>
        </p:nvSpPr>
        <p:spPr>
          <a:xfrm>
            <a:off x="1600553" y="606549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3.5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1136A170-F917-9076-F00F-AA15F408F5CB}"/>
              </a:ext>
            </a:extLst>
          </p:cNvPr>
          <p:cNvSpPr/>
          <p:nvPr/>
        </p:nvSpPr>
        <p:spPr>
          <a:xfrm>
            <a:off x="4985225" y="602800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3.6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D8F2545-C198-84DA-7188-23FD6478549A}"/>
              </a:ext>
            </a:extLst>
          </p:cNvPr>
          <p:cNvSpPr/>
          <p:nvPr/>
        </p:nvSpPr>
        <p:spPr>
          <a:xfrm>
            <a:off x="5201225" y="674615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C83F875-71BD-E318-E31F-EAFEEC542E48}"/>
              </a:ext>
            </a:extLst>
          </p:cNvPr>
          <p:cNvSpPr/>
          <p:nvPr/>
        </p:nvSpPr>
        <p:spPr>
          <a:xfrm>
            <a:off x="91268" y="729488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6" name="제목 25">
            <a:extLst>
              <a:ext uri="{FF2B5EF4-FFF2-40B4-BE49-F238E27FC236}">
                <a16:creationId xmlns:a16="http://schemas.microsoft.com/office/drawing/2014/main" id="{38C59112-D958-B298-19DE-33954A7A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P-BE-MM-10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98474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38DBC996-77D7-A8B0-B2BB-B91DEC31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P-BE-MM-15</a:t>
            </a:r>
            <a:endParaRPr lang="ko-KR" altLang="en-US" dirty="0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1A8A80A5-1B8C-390A-3512-219110C8A9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회원관리 </a:t>
            </a:r>
            <a:r>
              <a:rPr lang="en-US" altLang="ko-KR" dirty="0"/>
              <a:t>&gt; </a:t>
            </a:r>
            <a:r>
              <a:rPr lang="ko-KR" altLang="en-US" dirty="0"/>
              <a:t>가입회원 관리</a:t>
            </a:r>
            <a:r>
              <a:rPr lang="en-US" altLang="ko-KR" dirty="0"/>
              <a:t>] </a:t>
            </a:r>
            <a:r>
              <a:rPr lang="ko-KR" altLang="en-US" dirty="0"/>
              <a:t>가입회원 관리 상세  팝업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7348183-0BF1-50CD-7240-E52D3160F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969577"/>
              </p:ext>
            </p:extLst>
          </p:nvPr>
        </p:nvGraphicFramePr>
        <p:xfrm>
          <a:off x="9016139" y="234979"/>
          <a:ext cx="2508867" cy="297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445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2159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sp>
        <p:nvSpPr>
          <p:cNvPr id="14" name="직사각형 13">
            <a:extLst>
              <a:ext uri="{FF2B5EF4-FFF2-40B4-BE49-F238E27FC236}">
                <a16:creationId xmlns:a16="http://schemas.microsoft.com/office/drawing/2014/main" id="{D70303E6-EA9C-6DAD-E3EF-6BADE9E76949}"/>
              </a:ext>
            </a:extLst>
          </p:cNvPr>
          <p:cNvSpPr/>
          <p:nvPr/>
        </p:nvSpPr>
        <p:spPr>
          <a:xfrm>
            <a:off x="288242" y="626190"/>
            <a:ext cx="4140523" cy="32850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569D24F-1512-A259-00B8-B46D5C1EBD4E}"/>
              </a:ext>
            </a:extLst>
          </p:cNvPr>
          <p:cNvSpPr/>
          <p:nvPr/>
        </p:nvSpPr>
        <p:spPr>
          <a:xfrm>
            <a:off x="4694716" y="626190"/>
            <a:ext cx="3925497" cy="32850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8" name="Close Button">
            <a:extLst>
              <a:ext uri="{FF2B5EF4-FFF2-40B4-BE49-F238E27FC236}">
                <a16:creationId xmlns:a16="http://schemas.microsoft.com/office/drawing/2014/main" id="{926D447B-B65B-06A6-B331-D66B28280A97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 flipV="1">
            <a:off x="3957049" y="888491"/>
            <a:ext cx="187093" cy="196092"/>
          </a:xfrm>
          <a:custGeom>
            <a:avLst/>
            <a:gdLst>
              <a:gd name="T0" fmla="*/ 254 w 254"/>
              <a:gd name="T1" fmla="*/ 0 h 254"/>
              <a:gd name="T2" fmla="*/ 0 w 254"/>
              <a:gd name="T3" fmla="*/ 254 h 254"/>
              <a:gd name="T4" fmla="*/ 0 w 254"/>
              <a:gd name="T5" fmla="*/ 0 h 254"/>
              <a:gd name="T6" fmla="*/ 254 w 254"/>
              <a:gd name="T7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" h="254">
                <a:moveTo>
                  <a:pt x="254" y="0"/>
                </a:moveTo>
                <a:lnTo>
                  <a:pt x="0" y="254"/>
                </a:lnTo>
                <a:moveTo>
                  <a:pt x="0" y="0"/>
                </a:moveTo>
                <a:lnTo>
                  <a:pt x="254" y="254"/>
                </a:lnTo>
              </a:path>
            </a:pathLst>
          </a:custGeom>
          <a:noFill/>
          <a:ln w="9525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C180B-3537-8726-0A1F-9FDE9499A42A}"/>
              </a:ext>
            </a:extLst>
          </p:cNvPr>
          <p:cNvSpPr txBox="1"/>
          <p:nvPr/>
        </p:nvSpPr>
        <p:spPr>
          <a:xfrm>
            <a:off x="402021" y="777927"/>
            <a:ext cx="3374407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{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이용자명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}({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이용자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ID})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구매 내역</a:t>
            </a: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FDA084C7-A80F-AE81-74AB-436CEEE6F83E}"/>
              </a:ext>
            </a:extLst>
          </p:cNvPr>
          <p:cNvCxnSpPr>
            <a:cxnSpLocks/>
          </p:cNvCxnSpPr>
          <p:nvPr/>
        </p:nvCxnSpPr>
        <p:spPr>
          <a:xfrm>
            <a:off x="411546" y="1219960"/>
            <a:ext cx="385100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lose Button">
            <a:extLst>
              <a:ext uri="{FF2B5EF4-FFF2-40B4-BE49-F238E27FC236}">
                <a16:creationId xmlns:a16="http://schemas.microsoft.com/office/drawing/2014/main" id="{D1B99140-3454-3BF9-0E86-DAE53D930564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V="1">
            <a:off x="8182997" y="879613"/>
            <a:ext cx="187093" cy="196092"/>
          </a:xfrm>
          <a:custGeom>
            <a:avLst/>
            <a:gdLst>
              <a:gd name="T0" fmla="*/ 254 w 254"/>
              <a:gd name="T1" fmla="*/ 0 h 254"/>
              <a:gd name="T2" fmla="*/ 0 w 254"/>
              <a:gd name="T3" fmla="*/ 254 h 254"/>
              <a:gd name="T4" fmla="*/ 0 w 254"/>
              <a:gd name="T5" fmla="*/ 0 h 254"/>
              <a:gd name="T6" fmla="*/ 254 w 254"/>
              <a:gd name="T7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" h="254">
                <a:moveTo>
                  <a:pt x="254" y="0"/>
                </a:moveTo>
                <a:lnTo>
                  <a:pt x="0" y="254"/>
                </a:lnTo>
                <a:moveTo>
                  <a:pt x="0" y="0"/>
                </a:moveTo>
                <a:lnTo>
                  <a:pt x="254" y="254"/>
                </a:lnTo>
              </a:path>
            </a:pathLst>
          </a:custGeom>
          <a:noFill/>
          <a:ln w="9525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0F3C2C-EB1E-D763-9957-D69574D6421B}"/>
              </a:ext>
            </a:extLst>
          </p:cNvPr>
          <p:cNvSpPr txBox="1"/>
          <p:nvPr/>
        </p:nvSpPr>
        <p:spPr>
          <a:xfrm>
            <a:off x="4888406" y="754291"/>
            <a:ext cx="3028258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홍길동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en-US" altLang="ko-KR" sz="14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person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로그인 기록</a:t>
            </a: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0BECC96F-2747-FDC3-6BE2-33359190C617}"/>
              </a:ext>
            </a:extLst>
          </p:cNvPr>
          <p:cNvCxnSpPr>
            <a:cxnSpLocks/>
          </p:cNvCxnSpPr>
          <p:nvPr/>
        </p:nvCxnSpPr>
        <p:spPr>
          <a:xfrm>
            <a:off x="4888406" y="1187037"/>
            <a:ext cx="35986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표 70">
            <a:extLst>
              <a:ext uri="{FF2B5EF4-FFF2-40B4-BE49-F238E27FC236}">
                <a16:creationId xmlns:a16="http://schemas.microsoft.com/office/drawing/2014/main" id="{E85CCC5A-42CA-402B-1A0F-A88CC9366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4565"/>
              </p:ext>
            </p:extLst>
          </p:nvPr>
        </p:nvGraphicFramePr>
        <p:xfrm>
          <a:off x="504661" y="1412194"/>
          <a:ext cx="3639481" cy="19338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63621">
                  <a:extLst>
                    <a:ext uri="{9D8B030D-6E8A-4147-A177-3AD203B41FA5}">
                      <a16:colId xmlns:a16="http://schemas.microsoft.com/office/drawing/2014/main" val="1447972448"/>
                    </a:ext>
                  </a:extLst>
                </a:gridCol>
                <a:gridCol w="976543">
                  <a:extLst>
                    <a:ext uri="{9D8B030D-6E8A-4147-A177-3AD203B41FA5}">
                      <a16:colId xmlns:a16="http://schemas.microsoft.com/office/drawing/2014/main" val="1465470629"/>
                    </a:ext>
                  </a:extLst>
                </a:gridCol>
                <a:gridCol w="1367161">
                  <a:extLst>
                    <a:ext uri="{9D8B030D-6E8A-4147-A177-3AD203B41FA5}">
                      <a16:colId xmlns:a16="http://schemas.microsoft.com/office/drawing/2014/main" val="1842212508"/>
                    </a:ext>
                  </a:extLst>
                </a:gridCol>
                <a:gridCol w="932156">
                  <a:extLst>
                    <a:ext uri="{9D8B030D-6E8A-4147-A177-3AD203B41FA5}">
                      <a16:colId xmlns:a16="http://schemas.microsoft.com/office/drawing/2014/main" val="2486484803"/>
                    </a:ext>
                  </a:extLst>
                </a:gridCol>
              </a:tblGrid>
              <a:tr h="322310">
                <a:tc>
                  <a:txBody>
                    <a:bodyPr/>
                    <a:lstStyle/>
                    <a:p>
                      <a:pPr marL="0" algn="ctr" defTabSz="864017" rtl="0" eaLnBrk="1" latinLnBrk="1" hangingPunct="1"/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번호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4017" rtl="0" eaLnBrk="1" latinLnBrk="1" hangingPunct="1"/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주문일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4017" rtl="0" eaLnBrk="1" latinLnBrk="1" hangingPunct="1"/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주문 상품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4017" rtl="0" eaLnBrk="1" latinLnBrk="1" hangingPunct="1"/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결제 금액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321559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2022-08-23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실크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브라우스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115,000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9287882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2022-08-22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실크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브라우스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115,000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6732324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2022-08-21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실크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브라우스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115,000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7454583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2022-08-20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실크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브라우스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115,000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2962325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2022-08-19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실크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브라우스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115,000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5636141"/>
                  </a:ext>
                </a:extLst>
              </a:tr>
            </a:tbl>
          </a:graphicData>
        </a:graphic>
      </p:graphicFrame>
      <p:sp>
        <p:nvSpPr>
          <p:cNvPr id="2" name="모서리가 둥근 직사각형 30">
            <a:extLst>
              <a:ext uri="{FF2B5EF4-FFF2-40B4-BE49-F238E27FC236}">
                <a16:creationId xmlns:a16="http://schemas.microsoft.com/office/drawing/2014/main" id="{F7CED94A-295F-DA1D-09CD-E528BDE63735}"/>
              </a:ext>
            </a:extLst>
          </p:cNvPr>
          <p:cNvSpPr/>
          <p:nvPr/>
        </p:nvSpPr>
        <p:spPr>
          <a:xfrm>
            <a:off x="4212237" y="2078617"/>
            <a:ext cx="45719" cy="1116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ko-KR" altLang="en-US" sz="900" b="0" i="0" u="none" strike="noStrike" kern="1200" dirty="0">
              <a:solidFill>
                <a:schemeClr val="tx1"/>
              </a:solidFill>
              <a:effectLst/>
              <a:latin typeface="맑은 고딕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BEC64-A895-6F40-7605-29559F92C486}"/>
              </a:ext>
            </a:extLst>
          </p:cNvPr>
          <p:cNvSpPr txBox="1"/>
          <p:nvPr/>
        </p:nvSpPr>
        <p:spPr>
          <a:xfrm>
            <a:off x="2137284" y="3415767"/>
            <a:ext cx="1895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/>
              <a:t>총 결제 금액  </a:t>
            </a:r>
            <a:r>
              <a:rPr lang="ko-KR" altLang="en-US" dirty="0"/>
              <a:t>575,000</a:t>
            </a:r>
            <a:r>
              <a:rPr lang="ko-KR" altLang="en-US" sz="1000" dirty="0"/>
              <a:t>원</a:t>
            </a:r>
            <a:endParaRPr lang="ko-KR" alt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25E532-FEBF-09BF-1C3C-2EAD485B08E9}"/>
              </a:ext>
            </a:extLst>
          </p:cNvPr>
          <p:cNvSpPr txBox="1"/>
          <p:nvPr/>
        </p:nvSpPr>
        <p:spPr>
          <a:xfrm>
            <a:off x="4889839" y="1264268"/>
            <a:ext cx="2070254" cy="1935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latin typeface="+mn-ea"/>
              </a:rPr>
              <a:t>23. 2022-08-23 11:30:20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+mn-ea"/>
              </a:rPr>
              <a:t>22. 2022-08-22 18:30:20</a:t>
            </a:r>
            <a:endParaRPr lang="ko-KR" altLang="en-US" sz="9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+mn-ea"/>
              </a:rPr>
              <a:t>21. 2022-08-21 16:30:20</a:t>
            </a:r>
            <a:endParaRPr lang="ko-KR" altLang="en-US" sz="9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+mn-ea"/>
              </a:rPr>
              <a:t>20. 2022-08-20 17:30:20</a:t>
            </a:r>
            <a:endParaRPr lang="ko-KR" altLang="en-US" sz="9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+mn-ea"/>
              </a:rPr>
              <a:t>19. 2022-08-19 11:30:20</a:t>
            </a:r>
            <a:endParaRPr lang="ko-KR" altLang="en-US" sz="9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+mn-ea"/>
              </a:rPr>
              <a:t>18. 2022-08-18 11:30:20</a:t>
            </a:r>
            <a:endParaRPr lang="ko-KR" altLang="en-US" sz="9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+mn-ea"/>
              </a:rPr>
              <a:t>17. 2022-08-17 12:30:20</a:t>
            </a:r>
            <a:endParaRPr lang="ko-KR" altLang="en-US" sz="9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+mn-ea"/>
              </a:rPr>
              <a:t>16. 2022-08-17 11:30:20</a:t>
            </a:r>
            <a:endParaRPr lang="ko-KR" altLang="en-US" sz="9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+mn-ea"/>
              </a:rPr>
              <a:t>15. 2022-08-15 17:30:20</a:t>
            </a:r>
            <a:endParaRPr lang="ko-KR" altLang="en-US" sz="900" dirty="0">
              <a:latin typeface="+mn-ea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07CA7ECE-C5DA-FA9E-0BB8-C4B21DF03E65}"/>
              </a:ext>
            </a:extLst>
          </p:cNvPr>
          <p:cNvCxnSpPr>
            <a:cxnSpLocks/>
          </p:cNvCxnSpPr>
          <p:nvPr/>
        </p:nvCxnSpPr>
        <p:spPr>
          <a:xfrm>
            <a:off x="4858141" y="3346054"/>
            <a:ext cx="35986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9B73E62-9162-D353-382C-90F3870D5782}"/>
              </a:ext>
            </a:extLst>
          </p:cNvPr>
          <p:cNvSpPr txBox="1"/>
          <p:nvPr/>
        </p:nvSpPr>
        <p:spPr>
          <a:xfrm>
            <a:off x="6496969" y="3387802"/>
            <a:ext cx="1895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latin typeface="+mn-ea"/>
              </a:rPr>
              <a:t>총 로그인  </a:t>
            </a:r>
            <a:r>
              <a:rPr lang="en-US" altLang="ko-KR" dirty="0">
                <a:latin typeface="+mn-ea"/>
              </a:rPr>
              <a:t>57</a:t>
            </a:r>
            <a:r>
              <a:rPr lang="ko-KR" altLang="en-US" sz="1000" dirty="0">
                <a:latin typeface="+mn-ea"/>
              </a:rPr>
              <a:t>회</a:t>
            </a:r>
            <a:endParaRPr lang="ko-KR" altLang="en-US" sz="900" dirty="0">
              <a:latin typeface="+mn-ea"/>
            </a:endParaRPr>
          </a:p>
        </p:txBody>
      </p:sp>
      <p:sp>
        <p:nvSpPr>
          <p:cNvPr id="17" name="모서리가 둥근 직사각형 30">
            <a:extLst>
              <a:ext uri="{FF2B5EF4-FFF2-40B4-BE49-F238E27FC236}">
                <a16:creationId xmlns:a16="http://schemas.microsoft.com/office/drawing/2014/main" id="{1571B8AD-9A7B-87A1-00B7-208D36DD8F41}"/>
              </a:ext>
            </a:extLst>
          </p:cNvPr>
          <p:cNvSpPr/>
          <p:nvPr/>
        </p:nvSpPr>
        <p:spPr>
          <a:xfrm>
            <a:off x="8346805" y="1954638"/>
            <a:ext cx="45719" cy="1116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ko-KR" altLang="en-US" sz="900" b="0" i="0" u="none" strike="noStrike" kern="1200" dirty="0">
              <a:solidFill>
                <a:schemeClr val="tx1"/>
              </a:solidFill>
              <a:effectLst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2976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85500238-2396-CA83-1CE7-D45D75F16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P-BE-MM-20</a:t>
            </a:r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AAC397D9-342E-589E-D108-BC4FA32228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회원관리 </a:t>
            </a:r>
            <a:r>
              <a:rPr lang="en-US" altLang="ko-KR" dirty="0"/>
              <a:t>&gt; </a:t>
            </a:r>
            <a:r>
              <a:rPr lang="ko-KR" altLang="en-US" dirty="0"/>
              <a:t>탈퇴회원 관리</a:t>
            </a:r>
            <a:r>
              <a:rPr lang="en-US" altLang="ko-KR" dirty="0"/>
              <a:t>] </a:t>
            </a:r>
            <a:r>
              <a:rPr lang="ko-KR" altLang="en-US" dirty="0"/>
              <a:t>탈퇴회원 관리 목록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8E8A234B-9319-83A9-E10C-BE148CB26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735948"/>
              </p:ext>
            </p:extLst>
          </p:nvPr>
        </p:nvGraphicFramePr>
        <p:xfrm>
          <a:off x="9016139" y="234979"/>
          <a:ext cx="2508867" cy="69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11326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단일 검색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Select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(Selected),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아이디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시 필수 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미입력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검색어를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입력 후 검색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검색 결과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[2]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목록에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24968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탈퇴 회원 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결과가 없는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검색된 회원이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탈퇴일 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순 정렬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페이지 목록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모두 선택 및 해제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번호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카운트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탈퇴일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탈퇴 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가입일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가입 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 표기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가입자 이름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아이디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가입자 아이디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로그인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로그인 기록 버튼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로그인 기록 팝업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예정일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예정일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탈퇴일 포함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일째 되는 날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D-Day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삭제일까지 남은 일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화면 제공하지 않음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12993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삭제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선택된 리스트 예정일과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무관하게 삭제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선택 후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Confirm ('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회원을 삭제 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?')</a:t>
                      </a: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회원 삭제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Alert('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.')</a:t>
                      </a: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미 선택 후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Alert 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삭제할 회원을 선택해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208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※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9907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화면 제공하지 않음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800496"/>
                  </a:ext>
                </a:extLst>
              </a:tr>
              <a:tr h="1080000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A732F9D2-95E5-682F-E7D0-89948DADB481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653A8D-BF5A-82DB-0E98-74F59CAA0557}"/>
                </a:ext>
              </a:extLst>
            </p:cNvPr>
            <p:cNvSpPr txBox="1"/>
            <p:nvPr/>
          </p:nvSpPr>
          <p:spPr>
            <a:xfrm>
              <a:off x="1565686" y="332656"/>
              <a:ext cx="13933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회원관리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탈퇴회원 관리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8B53D6-FEC7-8447-804B-986EA487E34D}"/>
                </a:ext>
              </a:extLst>
            </p:cNvPr>
            <p:cNvSpPr txBox="1"/>
            <p:nvPr/>
          </p:nvSpPr>
          <p:spPr>
            <a:xfrm>
              <a:off x="1565686" y="479698"/>
              <a:ext cx="1447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탈퇴회원 관리 목록</a:t>
              </a: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E7DF280B-163F-5C69-8A39-73D5AA039EAC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18D793-8759-779E-772D-4E69AF62FB8A}"/>
              </a:ext>
            </a:extLst>
          </p:cNvPr>
          <p:cNvSpPr/>
          <p:nvPr/>
        </p:nvSpPr>
        <p:spPr bwMode="auto">
          <a:xfrm>
            <a:off x="1658584" y="992347"/>
            <a:ext cx="7172996" cy="44767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4881186-223F-0D27-0D44-AF46B5AE0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936" y="1091891"/>
            <a:ext cx="2304306" cy="270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검색어를 입력해 주세요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4FB1CDE0-2332-6335-820F-A1A3BDB08ADA}"/>
              </a:ext>
            </a:extLst>
          </p:cNvPr>
          <p:cNvGrpSpPr/>
          <p:nvPr/>
        </p:nvGrpSpPr>
        <p:grpSpPr>
          <a:xfrm>
            <a:off x="1988415" y="1094206"/>
            <a:ext cx="900984" cy="270000"/>
            <a:chOff x="8045874" y="987287"/>
            <a:chExt cx="900984" cy="244800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A8FAE4D9-F772-6CC6-1954-6800E76F523E}"/>
                </a:ext>
              </a:extLst>
            </p:cNvPr>
            <p:cNvSpPr/>
            <p:nvPr/>
          </p:nvSpPr>
          <p:spPr bwMode="auto">
            <a:xfrm>
              <a:off x="8045874" y="987287"/>
              <a:ext cx="895279" cy="24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r>
                <a:rPr lang="ko-KR" altLang="en-US" sz="900" dirty="0">
                  <a:latin typeface="+mn-ea"/>
                </a:rPr>
                <a:t> 이름</a:t>
              </a: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926320B9-7C5C-A597-A648-AAE78F56EC1F}"/>
                </a:ext>
              </a:extLst>
            </p:cNvPr>
            <p:cNvSpPr/>
            <p:nvPr/>
          </p:nvSpPr>
          <p:spPr bwMode="auto">
            <a:xfrm>
              <a:off x="8775408" y="987287"/>
              <a:ext cx="171450" cy="24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EBFD94E6-D4DC-B13E-83DC-5F1FEB85A7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6187" y="1077113"/>
              <a:ext cx="857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457DC8C1-C155-4670-4DA8-8203A40EC43A}"/>
              </a:ext>
            </a:extLst>
          </p:cNvPr>
          <p:cNvSpPr/>
          <p:nvPr/>
        </p:nvSpPr>
        <p:spPr bwMode="auto">
          <a:xfrm>
            <a:off x="5322779" y="1100769"/>
            <a:ext cx="711843" cy="244250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2BFAA1B8-73F0-AC9E-A776-B08CF5291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449513"/>
              </p:ext>
            </p:extLst>
          </p:nvPr>
        </p:nvGraphicFramePr>
        <p:xfrm>
          <a:off x="1679839" y="1669189"/>
          <a:ext cx="7142678" cy="45123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23987">
                  <a:extLst>
                    <a:ext uri="{9D8B030D-6E8A-4147-A177-3AD203B41FA5}">
                      <a16:colId xmlns:a16="http://schemas.microsoft.com/office/drawing/2014/main" val="3633615474"/>
                    </a:ext>
                  </a:extLst>
                </a:gridCol>
                <a:gridCol w="443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970">
                  <a:extLst>
                    <a:ext uri="{9D8B030D-6E8A-4147-A177-3AD203B41FA5}">
                      <a16:colId xmlns:a16="http://schemas.microsoft.com/office/drawing/2014/main" val="875695799"/>
                    </a:ext>
                  </a:extLst>
                </a:gridCol>
                <a:gridCol w="985421">
                  <a:extLst>
                    <a:ext uri="{9D8B030D-6E8A-4147-A177-3AD203B41FA5}">
                      <a16:colId xmlns:a16="http://schemas.microsoft.com/office/drawing/2014/main" val="2333017544"/>
                    </a:ext>
                  </a:extLst>
                </a:gridCol>
                <a:gridCol w="887767">
                  <a:extLst>
                    <a:ext uri="{9D8B030D-6E8A-4147-A177-3AD203B41FA5}">
                      <a16:colId xmlns:a16="http://schemas.microsoft.com/office/drawing/2014/main" val="3278508020"/>
                    </a:ext>
                  </a:extLst>
                </a:gridCol>
                <a:gridCol w="798990">
                  <a:extLst>
                    <a:ext uri="{9D8B030D-6E8A-4147-A177-3AD203B41FA5}">
                      <a16:colId xmlns:a16="http://schemas.microsoft.com/office/drawing/2014/main" val="3939240439"/>
                    </a:ext>
                  </a:extLst>
                </a:gridCol>
                <a:gridCol w="852253">
                  <a:extLst>
                    <a:ext uri="{9D8B030D-6E8A-4147-A177-3AD203B41FA5}">
                      <a16:colId xmlns:a16="http://schemas.microsoft.com/office/drawing/2014/main" val="1732719581"/>
                    </a:ext>
                  </a:extLst>
                </a:gridCol>
                <a:gridCol w="1791406">
                  <a:extLst>
                    <a:ext uri="{9D8B030D-6E8A-4147-A177-3AD203B41FA5}">
                      <a16:colId xmlns:a16="http://schemas.microsoft.com/office/drawing/2014/main" val="1022369461"/>
                    </a:ext>
                  </a:extLst>
                </a:gridCol>
              </a:tblGrid>
              <a:tr h="322310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선택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탈퇴일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가입일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이름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아이디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로그인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4017" rtl="0" eaLnBrk="1" latinLnBrk="1" hangingPunct="1"/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삭제 예정일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아이디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({D-day}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 남음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2022-12-23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2022-11-22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홍길동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jackson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2023-03-23 (87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 남음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2022-11-13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2022-10-13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김수영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sunny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2023-02-11 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(47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 남음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2022-11-03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2022-10-03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임꺽정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general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2023-02-01 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(37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 남음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2022-10-30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2022-09-30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박수민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customers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2023-01-28 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(33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 남음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9317966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2022-10-29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2022-09-29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홍준민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manager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2023-01-27 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(32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 남음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5589855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2022-10-27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2022-08-27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이영덕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aiden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2023-01-25 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(30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 남음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110032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2022-10-25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2022-08-25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이근영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alayna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2023-01-24 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(29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 남음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654684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2022-09-13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2022-07-13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송석중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alice0887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2023-01-24 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(29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 남음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0125448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2022-09-11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2022-07-11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김시은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becky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2023-01-11 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(16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 남음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867397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2022-09-10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2022-07-10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전명준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blair79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2022-12-29 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(3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 남음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2358181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2022-09-09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2022-09-09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정민우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clara0029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2022-12-29 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(3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 남음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5673450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08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2022-09-03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2022-06-03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김길옥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eleanor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2022-12-28 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(2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 남음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1402892"/>
                  </a:ext>
                </a:extLst>
              </a:tr>
            </a:tbl>
          </a:graphicData>
        </a:graphic>
      </p:graphicFrame>
      <p:sp>
        <p:nvSpPr>
          <p:cNvPr id="35" name="모서리가 둥근 직사각형 35">
            <a:extLst>
              <a:ext uri="{FF2B5EF4-FFF2-40B4-BE49-F238E27FC236}">
                <a16:creationId xmlns:a16="http://schemas.microsoft.com/office/drawing/2014/main" id="{223AA102-0FEC-963A-AA98-53783D8C8EEE}"/>
              </a:ext>
            </a:extLst>
          </p:cNvPr>
          <p:cNvSpPr/>
          <p:nvPr/>
        </p:nvSpPr>
        <p:spPr>
          <a:xfrm>
            <a:off x="1768558" y="6442346"/>
            <a:ext cx="952967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선택 삭제</a:t>
            </a: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1F58669F-26DF-CEDD-5A5B-CCFC1431B075}"/>
              </a:ext>
            </a:extLst>
          </p:cNvPr>
          <p:cNvSpPr/>
          <p:nvPr/>
        </p:nvSpPr>
        <p:spPr>
          <a:xfrm>
            <a:off x="1731221" y="110076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4A93CC84-02EE-C52C-53DC-7A536BBFD77B}"/>
              </a:ext>
            </a:extLst>
          </p:cNvPr>
          <p:cNvSpPr/>
          <p:nvPr/>
        </p:nvSpPr>
        <p:spPr>
          <a:xfrm>
            <a:off x="1447329" y="172350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FB65F925-DC27-BE06-95A6-1262AD04E108}"/>
              </a:ext>
            </a:extLst>
          </p:cNvPr>
          <p:cNvSpPr/>
          <p:nvPr/>
        </p:nvSpPr>
        <p:spPr>
          <a:xfrm>
            <a:off x="1649811" y="647834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2D4E2679-8EED-3573-0338-A1A60446FE81}"/>
              </a:ext>
            </a:extLst>
          </p:cNvPr>
          <p:cNvSpPr/>
          <p:nvPr/>
        </p:nvSpPr>
        <p:spPr>
          <a:xfrm>
            <a:off x="3713435" y="6797173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처음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  &lt;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이전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| [1] [2]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[3]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[4] [5] |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다음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&gt;  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마지막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2" name="Google Shape;1067;p27">
            <a:extLst>
              <a:ext uri="{FF2B5EF4-FFF2-40B4-BE49-F238E27FC236}">
                <a16:creationId xmlns:a16="http://schemas.microsoft.com/office/drawing/2014/main" id="{76947BFD-58A8-D4C4-D4CE-0D4598B6D389}"/>
              </a:ext>
            </a:extLst>
          </p:cNvPr>
          <p:cNvGrpSpPr/>
          <p:nvPr/>
        </p:nvGrpSpPr>
        <p:grpSpPr>
          <a:xfrm>
            <a:off x="1619470" y="6028486"/>
            <a:ext cx="7286669" cy="283451"/>
            <a:chOff x="454585" y="453468"/>
            <a:chExt cx="8868441" cy="502040"/>
          </a:xfrm>
        </p:grpSpPr>
        <p:sp>
          <p:nvSpPr>
            <p:cNvPr id="3" name="Google Shape;1068;p27">
              <a:extLst>
                <a:ext uri="{FF2B5EF4-FFF2-40B4-BE49-F238E27FC236}">
                  <a16:creationId xmlns:a16="http://schemas.microsoft.com/office/drawing/2014/main" id="{C4812F22-5C9D-169D-BC1B-848A1BF13B3B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5" name="Google Shape;1069;p27">
              <a:extLst>
                <a:ext uri="{FF2B5EF4-FFF2-40B4-BE49-F238E27FC236}">
                  <a16:creationId xmlns:a16="http://schemas.microsoft.com/office/drawing/2014/main" id="{27CB3D98-845C-2723-8322-F68B387D7ED3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13CACDDA-3CAF-C6E7-1DA4-907F6F08E20C}"/>
              </a:ext>
            </a:extLst>
          </p:cNvPr>
          <p:cNvSpPr/>
          <p:nvPr/>
        </p:nvSpPr>
        <p:spPr bwMode="auto">
          <a:xfrm>
            <a:off x="6256069" y="2069365"/>
            <a:ext cx="748412" cy="17668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로그인 기록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151B0FEA-4CA5-729A-FA3A-165B92E13187}"/>
              </a:ext>
            </a:extLst>
          </p:cNvPr>
          <p:cNvSpPr/>
          <p:nvPr/>
        </p:nvSpPr>
        <p:spPr bwMode="auto">
          <a:xfrm>
            <a:off x="6256069" y="2391447"/>
            <a:ext cx="748412" cy="17668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로그인 기록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FC7FF751-975B-74ED-FB55-4C40442C552E}"/>
              </a:ext>
            </a:extLst>
          </p:cNvPr>
          <p:cNvSpPr/>
          <p:nvPr/>
        </p:nvSpPr>
        <p:spPr bwMode="auto">
          <a:xfrm>
            <a:off x="6256069" y="2708955"/>
            <a:ext cx="748412" cy="17668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로그인 기록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CFA1C808-DD48-3AC5-8EE5-31C13A324F63}"/>
              </a:ext>
            </a:extLst>
          </p:cNvPr>
          <p:cNvSpPr/>
          <p:nvPr/>
        </p:nvSpPr>
        <p:spPr bwMode="auto">
          <a:xfrm>
            <a:off x="6256069" y="3025912"/>
            <a:ext cx="748412" cy="17668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로그인 기록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7EF0D6BD-8957-319D-4239-5FEF4F8EFF49}"/>
              </a:ext>
            </a:extLst>
          </p:cNvPr>
          <p:cNvSpPr/>
          <p:nvPr/>
        </p:nvSpPr>
        <p:spPr bwMode="auto">
          <a:xfrm>
            <a:off x="6256069" y="3354444"/>
            <a:ext cx="748412" cy="17668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로그인 기록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AC26C9E4-272C-08FF-F0FD-3EDD5AF8889D}"/>
              </a:ext>
            </a:extLst>
          </p:cNvPr>
          <p:cNvSpPr/>
          <p:nvPr/>
        </p:nvSpPr>
        <p:spPr bwMode="auto">
          <a:xfrm>
            <a:off x="6256069" y="3670924"/>
            <a:ext cx="748412" cy="17668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로그인 기록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F2ED776F-6841-9D1C-728E-969DE41027D1}"/>
              </a:ext>
            </a:extLst>
          </p:cNvPr>
          <p:cNvSpPr/>
          <p:nvPr/>
        </p:nvSpPr>
        <p:spPr bwMode="auto">
          <a:xfrm>
            <a:off x="6256069" y="4001884"/>
            <a:ext cx="748412" cy="17668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로그인 기록</a:t>
            </a: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3AE3BD63-5D20-53E4-CA33-088B30C5CF36}"/>
              </a:ext>
            </a:extLst>
          </p:cNvPr>
          <p:cNvSpPr/>
          <p:nvPr/>
        </p:nvSpPr>
        <p:spPr bwMode="auto">
          <a:xfrm>
            <a:off x="6256069" y="4328270"/>
            <a:ext cx="748412" cy="17668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로그인 기록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B663A58D-C720-CA81-164A-DC44F73DC533}"/>
              </a:ext>
            </a:extLst>
          </p:cNvPr>
          <p:cNvSpPr/>
          <p:nvPr/>
        </p:nvSpPr>
        <p:spPr bwMode="auto">
          <a:xfrm>
            <a:off x="6256069" y="4645227"/>
            <a:ext cx="748412" cy="17668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로그인 기록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5806BC6A-26F0-7479-23FD-E2C5B0883621}"/>
              </a:ext>
            </a:extLst>
          </p:cNvPr>
          <p:cNvSpPr/>
          <p:nvPr/>
        </p:nvSpPr>
        <p:spPr bwMode="auto">
          <a:xfrm>
            <a:off x="6256069" y="4964881"/>
            <a:ext cx="748412" cy="17668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로그인 기록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03FAF852-7B46-B8E9-9D7C-6E8126FD836A}"/>
              </a:ext>
            </a:extLst>
          </p:cNvPr>
          <p:cNvSpPr/>
          <p:nvPr/>
        </p:nvSpPr>
        <p:spPr bwMode="auto">
          <a:xfrm>
            <a:off x="6256069" y="5286963"/>
            <a:ext cx="748412" cy="17668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로그인 기록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3F2F8395-6E3D-066C-EB49-DF2DC35B5730}"/>
              </a:ext>
            </a:extLst>
          </p:cNvPr>
          <p:cNvSpPr/>
          <p:nvPr/>
        </p:nvSpPr>
        <p:spPr bwMode="auto">
          <a:xfrm>
            <a:off x="6256069" y="5607403"/>
            <a:ext cx="748412" cy="17668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로그인 기록</a:t>
            </a: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D297BC7E-161F-0FE2-B9B0-8341BC4E04CE}"/>
              </a:ext>
            </a:extLst>
          </p:cNvPr>
          <p:cNvSpPr/>
          <p:nvPr/>
        </p:nvSpPr>
        <p:spPr bwMode="auto">
          <a:xfrm>
            <a:off x="6256069" y="5924911"/>
            <a:ext cx="748412" cy="17668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로그인 기록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C101B3E-097B-F0D0-2265-E6B5FE695828}"/>
              </a:ext>
            </a:extLst>
          </p:cNvPr>
          <p:cNvSpPr/>
          <p:nvPr/>
        </p:nvSpPr>
        <p:spPr>
          <a:xfrm>
            <a:off x="91268" y="942555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F8A9155-8A04-6F97-27CA-FE51C0B0C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15" y="1760065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3484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0B99B4D1-50E8-41CB-9C68-890A04AC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P-BE-MM-25</a:t>
            </a:r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CBC9191-7C8D-4D97-EFA3-D687D5111F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473" y="9489"/>
            <a:ext cx="1979516" cy="216982"/>
          </a:xfrm>
        </p:spPr>
        <p:txBody>
          <a:bodyPr wrap="none">
            <a:spAutoFit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회원관리 </a:t>
            </a:r>
            <a:r>
              <a:rPr lang="en-US" altLang="ko-KR" dirty="0"/>
              <a:t>&gt; </a:t>
            </a:r>
            <a:r>
              <a:rPr lang="ko-KR" altLang="en-US" dirty="0"/>
              <a:t>메일관리</a:t>
            </a:r>
            <a:r>
              <a:rPr lang="en-US" altLang="ko-KR" dirty="0"/>
              <a:t>] </a:t>
            </a:r>
            <a:r>
              <a:rPr lang="ko-KR" altLang="en-US" dirty="0"/>
              <a:t>메일관리 목록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924797D3-5628-29A0-F9AB-46AE3BC97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00868"/>
              </p:ext>
            </p:extLst>
          </p:nvPr>
        </p:nvGraphicFramePr>
        <p:xfrm>
          <a:off x="9016139" y="234979"/>
          <a:ext cx="2508867" cy="696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27017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메일관리 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내역이 없는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메일이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등록 순 정렬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번호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카운트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 분류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 분류명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 제목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 제목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한 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한 줄 이상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말줄임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표기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(…)</a:t>
                      </a: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 그룹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선택된 수신 그룹 모두 나열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그룹간 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바꿈하여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구분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페이징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기능 제공하지 않음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자동발송여부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설정된 사항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자동발송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발송중지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페이징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기능 제공하지 않음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5369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신규 메일 등록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 신규 등록화면으로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화면 내용 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3725675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26E068CB-597F-E3E3-6BDF-3CE4A4F45B8F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63BFC9-A935-EF2E-412A-946F0351F4C7}"/>
                </a:ext>
              </a:extLst>
            </p:cNvPr>
            <p:cNvSpPr txBox="1"/>
            <p:nvPr/>
          </p:nvSpPr>
          <p:spPr>
            <a:xfrm>
              <a:off x="1565686" y="332656"/>
              <a:ext cx="1188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회원관리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메일관리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215338-3B28-9F6A-92A2-99F155844CF4}"/>
                </a:ext>
              </a:extLst>
            </p:cNvPr>
            <p:cNvSpPr txBox="1"/>
            <p:nvPr/>
          </p:nvSpPr>
          <p:spPr>
            <a:xfrm>
              <a:off x="1565686" y="479698"/>
              <a:ext cx="11086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메일관리 목록</a:t>
              </a: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1ACF6AA0-F05F-BB5B-C9A2-0946FE99797B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851E557B-27EB-04FF-63B2-D1EC7DC8F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681271"/>
              </p:ext>
            </p:extLst>
          </p:nvPr>
        </p:nvGraphicFramePr>
        <p:xfrm>
          <a:off x="1736451" y="1347300"/>
          <a:ext cx="7011402" cy="389301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38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816">
                  <a:extLst>
                    <a:ext uri="{9D8B030D-6E8A-4147-A177-3AD203B41FA5}">
                      <a16:colId xmlns:a16="http://schemas.microsoft.com/office/drawing/2014/main" val="875695799"/>
                    </a:ext>
                  </a:extLst>
                </a:gridCol>
                <a:gridCol w="2858609">
                  <a:extLst>
                    <a:ext uri="{9D8B030D-6E8A-4147-A177-3AD203B41FA5}">
                      <a16:colId xmlns:a16="http://schemas.microsoft.com/office/drawing/2014/main" val="2333017544"/>
                    </a:ext>
                  </a:extLst>
                </a:gridCol>
                <a:gridCol w="1189608">
                  <a:extLst>
                    <a:ext uri="{9D8B030D-6E8A-4147-A177-3AD203B41FA5}">
                      <a16:colId xmlns:a16="http://schemas.microsoft.com/office/drawing/2014/main" val="747671178"/>
                    </a:ext>
                  </a:extLst>
                </a:gridCol>
                <a:gridCol w="1059791">
                  <a:extLst>
                    <a:ext uri="{9D8B030D-6E8A-4147-A177-3AD203B41FA5}">
                      <a16:colId xmlns:a16="http://schemas.microsoft.com/office/drawing/2014/main" val="1022369461"/>
                    </a:ext>
                  </a:extLst>
                </a:gridCol>
              </a:tblGrid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메일 분류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메일 제목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4017" rtl="0" eaLnBrk="1" latinLnBrk="1" hangingPunct="1"/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수신 회원 등급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4017" rtl="0" eaLnBrk="1" latinLnBrk="1" hangingPunct="1"/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자동 발송 여부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 분류명 호출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 제목 호출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 그룹 호출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자동 발송 여부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주문완료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라라마켓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구매하신 상품이 주문완료 되었습니다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구매회원</a:t>
                      </a:r>
                    </a:p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</a:t>
                      </a: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+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판매회원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자동발송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주문취소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라라마켓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구매하신 상품이 주문취소 되었습니다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구매회원</a:t>
                      </a:r>
                    </a:p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</a:t>
                      </a: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+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판매회원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자동발송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환불완료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라라마켓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구매하신 상품이 환불완료 되었습니다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구매회원</a:t>
                      </a:r>
                    </a:p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</a:t>
                      </a: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+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판매회원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자동발송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배송완료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라라마켓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구매하신 상품이 배송완료 되었습니다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구매회원</a:t>
                      </a:r>
                    </a:p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</a:t>
                      </a: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+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판매회원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자동발송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9317966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비밀번호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라라마켓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신규 비밀번호가 발급되었습니다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.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구매회원</a:t>
                      </a:r>
                    </a:p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</a:t>
                      </a: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+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판매회원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자동발송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5589855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개인정보 이용내역 통지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라라마켓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회원 개인정보 이용내역 통지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구매회원</a:t>
                      </a:r>
                    </a:p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</a:t>
                      </a: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+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판매회원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자동발송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110032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마케팅 수신 동의 여부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라라마켓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마케팅 수신 동의 여부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구매회원</a:t>
                      </a:r>
                    </a:p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</a:t>
                      </a: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+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판매회원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발송중지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654684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회원탈퇴 완료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라라마켓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회원탈퇴 완료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구매회원</a:t>
                      </a:r>
                    </a:p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</a:t>
                      </a: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+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판매회원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자동발송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0125448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문의 접수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라라마켓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] {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회원명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}(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회원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ID)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1:1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문의 접수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고객센터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자동발송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3292806"/>
                  </a:ext>
                </a:extLst>
              </a:tr>
            </a:tbl>
          </a:graphicData>
        </a:graphic>
      </p:graphicFrame>
      <p:sp>
        <p:nvSpPr>
          <p:cNvPr id="5" name="타원 4">
            <a:extLst>
              <a:ext uri="{FF2B5EF4-FFF2-40B4-BE49-F238E27FC236}">
                <a16:creationId xmlns:a16="http://schemas.microsoft.com/office/drawing/2014/main" id="{FC505F22-A5D2-9CFC-2B70-E71333DB85EF}"/>
              </a:ext>
            </a:extLst>
          </p:cNvPr>
          <p:cNvSpPr/>
          <p:nvPr/>
        </p:nvSpPr>
        <p:spPr>
          <a:xfrm>
            <a:off x="1615377" y="139169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E06121F-1470-BCA0-3506-CDFA3C104B41}"/>
              </a:ext>
            </a:extLst>
          </p:cNvPr>
          <p:cNvSpPr/>
          <p:nvPr/>
        </p:nvSpPr>
        <p:spPr>
          <a:xfrm>
            <a:off x="91268" y="1146744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4" name="모서리가 둥근 직사각형 35">
            <a:extLst>
              <a:ext uri="{FF2B5EF4-FFF2-40B4-BE49-F238E27FC236}">
                <a16:creationId xmlns:a16="http://schemas.microsoft.com/office/drawing/2014/main" id="{686CDD3B-F16B-7955-8B43-D2E211E39A71}"/>
              </a:ext>
            </a:extLst>
          </p:cNvPr>
          <p:cNvSpPr/>
          <p:nvPr/>
        </p:nvSpPr>
        <p:spPr>
          <a:xfrm>
            <a:off x="7693928" y="934769"/>
            <a:ext cx="952967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신규 메일 등록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544C32E2-A665-CBFD-D6A9-819A610A1640}"/>
              </a:ext>
            </a:extLst>
          </p:cNvPr>
          <p:cNvSpPr/>
          <p:nvPr/>
        </p:nvSpPr>
        <p:spPr>
          <a:xfrm>
            <a:off x="7521271" y="97076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95884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0B99B4D1-50E8-41CB-9C68-890A04AC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P-BE-MM-30</a:t>
            </a:r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CBC9191-7C8D-4D97-EFA3-D687D5111F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473" y="9489"/>
            <a:ext cx="1979516" cy="216982"/>
          </a:xfrm>
        </p:spPr>
        <p:txBody>
          <a:bodyPr wrap="none">
            <a:spAutoFit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회원관리 </a:t>
            </a:r>
            <a:r>
              <a:rPr lang="en-US" altLang="ko-KR" dirty="0"/>
              <a:t>&gt; </a:t>
            </a:r>
            <a:r>
              <a:rPr lang="ko-KR" altLang="en-US" dirty="0"/>
              <a:t>메일관리</a:t>
            </a:r>
            <a:r>
              <a:rPr lang="en-US" altLang="ko-KR" dirty="0"/>
              <a:t>] </a:t>
            </a:r>
            <a:r>
              <a:rPr lang="ko-KR" altLang="en-US" dirty="0"/>
              <a:t>메일관리 상세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924797D3-5628-29A0-F9AB-46AE3BC97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364072"/>
              </p:ext>
            </p:extLst>
          </p:nvPr>
        </p:nvGraphicFramePr>
        <p:xfrm>
          <a:off x="9016139" y="244215"/>
          <a:ext cx="2508867" cy="697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3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 분류명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 이상 입력되지 않음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3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자동 발송 여부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시점별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메일 자동 발송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아니오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발송하지 않음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3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 그룹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그룹에만 메일 발송 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3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 제목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발송될 메일의 제목 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(100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 이상 입력되지 않음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585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3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 내용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발송될 내용 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366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3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Alert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수정된 내용이 저장되었습니다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화면 이동 없음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화면 유지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052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3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Confirm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화면으로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이동하시겠습니까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내용을 저장하지 않은 경우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내용이 반영되지 않습니다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976024"/>
                  </a:ext>
                </a:extLst>
              </a:tr>
              <a:tr h="2340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3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26E068CB-597F-E3E3-6BDF-3CE4A4F45B8F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63BFC9-A935-EF2E-412A-946F0351F4C7}"/>
                </a:ext>
              </a:extLst>
            </p:cNvPr>
            <p:cNvSpPr txBox="1"/>
            <p:nvPr/>
          </p:nvSpPr>
          <p:spPr>
            <a:xfrm>
              <a:off x="1565686" y="332656"/>
              <a:ext cx="115127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회원관리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메일관리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215338-3B28-9F6A-92A2-99F155844CF4}"/>
                </a:ext>
              </a:extLst>
            </p:cNvPr>
            <p:cNvSpPr txBox="1"/>
            <p:nvPr/>
          </p:nvSpPr>
          <p:spPr>
            <a:xfrm>
              <a:off x="1565686" y="479698"/>
              <a:ext cx="11086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메일관리 상세</a:t>
              </a: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1ACF6AA0-F05F-BB5B-C9A2-0946FE99797B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E594974-17DB-5EF0-599E-7C3853C2D8C3}"/>
              </a:ext>
            </a:extLst>
          </p:cNvPr>
          <p:cNvSpPr txBox="1"/>
          <p:nvPr/>
        </p:nvSpPr>
        <p:spPr>
          <a:xfrm>
            <a:off x="1666407" y="921164"/>
            <a:ext cx="1591868" cy="2923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메일 분류명</a:t>
            </a:r>
            <a:r>
              <a:rPr lang="en-US" altLang="ko-KR" sz="1300" b="0" dirty="0"/>
              <a:t> </a:t>
            </a:r>
            <a:endParaRPr lang="ko-KR" altLang="en-US" sz="1300" b="0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7B35E27-3D0F-87CF-923D-A7EB8354D45F}"/>
              </a:ext>
            </a:extLst>
          </p:cNvPr>
          <p:cNvGrpSpPr/>
          <p:nvPr/>
        </p:nvGrpSpPr>
        <p:grpSpPr>
          <a:xfrm>
            <a:off x="1788937" y="1910847"/>
            <a:ext cx="1256067" cy="246221"/>
            <a:chOff x="2805146" y="1396557"/>
            <a:chExt cx="1256067" cy="246221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9978713B-BA49-E44F-11FD-7B9A13CA2E68}"/>
                </a:ext>
              </a:extLst>
            </p:cNvPr>
            <p:cNvSpPr/>
            <p:nvPr/>
          </p:nvSpPr>
          <p:spPr>
            <a:xfrm>
              <a:off x="2869861" y="1396557"/>
              <a:ext cx="119135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000" dirty="0">
                  <a:latin typeface="맑은 고딕" panose="020B0503020000020004" pitchFamily="50" charset="-127"/>
                </a:rPr>
                <a:t>예</a:t>
              </a:r>
              <a:r>
                <a:rPr lang="en-US" altLang="ko-KR" sz="1000" dirty="0">
                  <a:latin typeface="맑은 고딕" panose="020B0503020000020004" pitchFamily="50" charset="-127"/>
                </a:rPr>
                <a:t> </a:t>
              </a:r>
              <a:r>
                <a:rPr lang="ko-KR" altLang="en-US" sz="1000" dirty="0">
                  <a:latin typeface="맑은 고딕" panose="020B0503020000020004" pitchFamily="50" charset="-127"/>
                </a:rPr>
                <a:t>          </a:t>
              </a:r>
              <a:r>
                <a:rPr lang="ko-KR" altLang="en-US" sz="1000" dirty="0" err="1">
                  <a:latin typeface="맑은 고딕" panose="020B0503020000020004" pitchFamily="50" charset="-127"/>
                </a:rPr>
                <a:t>아니오</a:t>
              </a:r>
              <a:endParaRPr lang="ko-KR" altLang="en-US" sz="1000" dirty="0">
                <a:latin typeface="맑은 고딕" panose="020B0503020000020004" pitchFamily="50" charset="-127"/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D116886B-1A89-7E29-4FB2-A9B7CEC01837}"/>
                </a:ext>
              </a:extLst>
            </p:cNvPr>
            <p:cNvSpPr/>
            <p:nvPr/>
          </p:nvSpPr>
          <p:spPr bwMode="auto">
            <a:xfrm>
              <a:off x="2805146" y="1455911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맑은 고딕" panose="020B0503020000020004" pitchFamily="50" charset="-127"/>
              </a:endParaRP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BB6CA69-2322-C09B-BBCF-AB86F315C5FC}"/>
              </a:ext>
            </a:extLst>
          </p:cNvPr>
          <p:cNvSpPr/>
          <p:nvPr/>
        </p:nvSpPr>
        <p:spPr>
          <a:xfrm>
            <a:off x="1666407" y="1636250"/>
            <a:ext cx="129362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자동 발송 여부</a:t>
            </a:r>
            <a:r>
              <a:rPr lang="en-US" altLang="ko-KR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endParaRPr lang="ko-KR" altLang="en-US" sz="13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F4FA944-D420-D99E-38CE-8532DD9B6329}"/>
              </a:ext>
            </a:extLst>
          </p:cNvPr>
          <p:cNvSpPr/>
          <p:nvPr/>
        </p:nvSpPr>
        <p:spPr>
          <a:xfrm>
            <a:off x="1666407" y="3045735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메일 제목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D0B9523-CEE5-60FA-7769-6FBE3CE13551}"/>
              </a:ext>
            </a:extLst>
          </p:cNvPr>
          <p:cNvSpPr/>
          <p:nvPr/>
        </p:nvSpPr>
        <p:spPr>
          <a:xfrm>
            <a:off x="1761656" y="3348274"/>
            <a:ext cx="6899934" cy="2700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marL="0" marR="0" lvl="0" indent="0" algn="l" defTabSz="86401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맑은 고딕" panose="020B0503020000020004" pitchFamily="50" charset="-127"/>
              </a:rPr>
              <a:t>[</a:t>
            </a:r>
            <a:r>
              <a:rPr lang="ko-KR" altLang="en-US" sz="1000" dirty="0" err="1">
                <a:solidFill>
                  <a:schemeClr val="tx1"/>
                </a:solidFill>
                <a:latin typeface="맑은 고딕" panose="020B0503020000020004" pitchFamily="50" charset="-127"/>
              </a:rPr>
              <a:t>라라마켓</a:t>
            </a:r>
            <a:r>
              <a:rPr lang="en-US" altLang="ko-KR" sz="1000" dirty="0">
                <a:solidFill>
                  <a:schemeClr val="tx1"/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000" dirty="0">
                <a:solidFill>
                  <a:schemeClr val="tx1"/>
                </a:solidFill>
                <a:latin typeface="맑은 고딕" panose="020B0503020000020004" pitchFamily="50" charset="-127"/>
              </a:rPr>
              <a:t>회원가입 완료 안내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075E381-74E1-3F70-4D38-B87C34C63912}"/>
              </a:ext>
            </a:extLst>
          </p:cNvPr>
          <p:cNvSpPr/>
          <p:nvPr/>
        </p:nvSpPr>
        <p:spPr>
          <a:xfrm>
            <a:off x="1666407" y="3865765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메일 내용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B6578CF-174D-9935-5402-A673EF131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656" y="4164896"/>
            <a:ext cx="6909459" cy="247684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108000" tIns="432000" rIns="108000" bIns="10800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7D4A535-BFDD-CB23-718C-530E5925B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34" y="4175267"/>
            <a:ext cx="6899934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00" dirty="0">
                <a:latin typeface="맑은 고딕" panose="020B0503020000020004" pitchFamily="50" charset="-127"/>
              </a:rPr>
              <a:t>에디터</a:t>
            </a:r>
            <a:r>
              <a:rPr lang="en-US" altLang="ko-KR" sz="1000" dirty="0">
                <a:latin typeface="맑은 고딕" panose="020B0503020000020004" pitchFamily="50" charset="-127"/>
              </a:rPr>
              <a:t>(Editor)</a:t>
            </a:r>
            <a:r>
              <a:rPr lang="ko-KR" altLang="en-US" sz="1000" dirty="0">
                <a:latin typeface="맑은 고딕" panose="020B0503020000020004" pitchFamily="50" charset="-127"/>
              </a:rPr>
              <a:t> 기능 제공</a:t>
            </a:r>
            <a:endParaRPr lang="en-US" altLang="ko-KR" sz="1000" dirty="0">
              <a:latin typeface="맑은 고딕" panose="020B0503020000020004" pitchFamily="50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4AECA41-D8AE-6A45-E0FB-719CCF3255BF}"/>
              </a:ext>
            </a:extLst>
          </p:cNvPr>
          <p:cNvSpPr/>
          <p:nvPr/>
        </p:nvSpPr>
        <p:spPr>
          <a:xfrm>
            <a:off x="3003827" y="4519802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err="1">
                <a:latin typeface="맑은 고딕" panose="020B0503020000020004" pitchFamily="50" charset="-127"/>
              </a:rPr>
              <a:t>라라마켓</a:t>
            </a:r>
            <a:endParaRPr lang="ko-KR" altLang="en-US" sz="2000" dirty="0">
              <a:latin typeface="맑은 고딕" panose="020B0503020000020004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C48965E-507E-4075-A45C-CE038E7A50C5}"/>
              </a:ext>
            </a:extLst>
          </p:cNvPr>
          <p:cNvSpPr/>
          <p:nvPr/>
        </p:nvSpPr>
        <p:spPr>
          <a:xfrm>
            <a:off x="3506719" y="4863105"/>
            <a:ext cx="29546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dirty="0">
                <a:latin typeface="맑은 고딕" panose="020B0503020000020004" pitchFamily="50" charset="-127"/>
              </a:rPr>
              <a:t>안 입는 옷을 판매해서</a:t>
            </a:r>
            <a:r>
              <a:rPr lang="en-US" altLang="ko-KR" sz="1050" dirty="0">
                <a:latin typeface="맑은 고딕" panose="020B0503020000020004" pitchFamily="50" charset="-127"/>
              </a:rPr>
              <a:t> </a:t>
            </a:r>
            <a:r>
              <a:rPr lang="ko-KR" altLang="en-US" sz="1050" dirty="0">
                <a:latin typeface="맑은 고딕" panose="020B0503020000020004" pitchFamily="50" charset="-127"/>
              </a:rPr>
              <a:t>새 옷으로 교환하세요</a:t>
            </a:r>
            <a:r>
              <a:rPr lang="en-US" altLang="ko-KR" sz="1050" dirty="0">
                <a:latin typeface="맑은 고딕" panose="020B0503020000020004" pitchFamily="50" charset="-127"/>
              </a:rPr>
              <a:t>.</a:t>
            </a: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90630E3B-0C5B-2412-6C6A-5FF49D4E9A26}"/>
              </a:ext>
            </a:extLst>
          </p:cNvPr>
          <p:cNvCxnSpPr/>
          <p:nvPr/>
        </p:nvCxnSpPr>
        <p:spPr>
          <a:xfrm>
            <a:off x="2382336" y="5188020"/>
            <a:ext cx="5618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DC22F853-9762-115E-B64E-D5B8AC3DA6D7}"/>
              </a:ext>
            </a:extLst>
          </p:cNvPr>
          <p:cNvSpPr/>
          <p:nvPr/>
        </p:nvSpPr>
        <p:spPr>
          <a:xfrm>
            <a:off x="2214937" y="5228149"/>
            <a:ext cx="3782369" cy="481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>
                <a:latin typeface="맑은 고딕" panose="020B0503020000020004" pitchFamily="50" charset="-127"/>
              </a:rPr>
              <a:t>안녕하세요</a:t>
            </a:r>
            <a:r>
              <a:rPr lang="en-US" altLang="ko-KR" sz="900" dirty="0">
                <a:latin typeface="맑은 고딕" panose="020B0503020000020004" pitchFamily="50" charset="-127"/>
              </a:rPr>
              <a:t>! {</a:t>
            </a:r>
            <a:r>
              <a:rPr lang="ko-KR" altLang="en-US" sz="900" dirty="0">
                <a:latin typeface="맑은 고딕" panose="020B0503020000020004" pitchFamily="50" charset="-127"/>
              </a:rPr>
              <a:t>회원 </a:t>
            </a:r>
            <a:r>
              <a:rPr lang="en-US" altLang="ko-KR" sz="900" dirty="0">
                <a:latin typeface="맑은 고딕" panose="020B0503020000020004" pitchFamily="50" charset="-127"/>
              </a:rPr>
              <a:t>ID </a:t>
            </a:r>
            <a:r>
              <a:rPr lang="ko-KR" altLang="en-US" sz="900" dirty="0">
                <a:latin typeface="맑은 고딕" panose="020B0503020000020004" pitchFamily="50" charset="-127"/>
              </a:rPr>
              <a:t>호출</a:t>
            </a:r>
            <a:r>
              <a:rPr lang="en-US" altLang="ko-KR" sz="900" dirty="0">
                <a:latin typeface="맑은 고딕" panose="020B0503020000020004" pitchFamily="50" charset="-127"/>
              </a:rPr>
              <a:t>} </a:t>
            </a:r>
            <a:r>
              <a:rPr lang="ko-KR" altLang="en-US" sz="900" dirty="0">
                <a:latin typeface="맑은 고딕" panose="020B0503020000020004" pitchFamily="50" charset="-127"/>
              </a:rPr>
              <a:t>고객님</a:t>
            </a:r>
            <a:r>
              <a:rPr lang="en-US" altLang="ko-KR" sz="900" dirty="0">
                <a:latin typeface="맑은 고딕" panose="020B0503020000020004" pitchFamily="50" charset="-127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맑은 고딕" panose="020B0503020000020004" pitchFamily="50" charset="-127"/>
              </a:rPr>
              <a:t>저희</a:t>
            </a:r>
            <a:r>
              <a:rPr lang="en-US" altLang="ko-KR" sz="900" dirty="0">
                <a:latin typeface="맑은 고딕" panose="020B0503020000020004" pitchFamily="50" charset="-127"/>
              </a:rPr>
              <a:t> </a:t>
            </a:r>
            <a:r>
              <a:rPr lang="ko-KR" altLang="en-US" sz="900" dirty="0" err="1">
                <a:latin typeface="맑은 고딕" panose="020B0503020000020004" pitchFamily="50" charset="-127"/>
              </a:rPr>
              <a:t>라라마켓</a:t>
            </a:r>
            <a:r>
              <a:rPr lang="en-US" altLang="ko-KR" sz="900" dirty="0">
                <a:latin typeface="맑은 고딕" panose="020B0503020000020004" pitchFamily="50" charset="-127"/>
              </a:rPr>
              <a:t> </a:t>
            </a:r>
            <a:r>
              <a:rPr lang="ko-KR" altLang="en-US" sz="900" dirty="0">
                <a:latin typeface="맑은 고딕" panose="020B0503020000020004" pitchFamily="50" charset="-127"/>
              </a:rPr>
              <a:t>회원으로 가입해 주셔서 감사합니다</a:t>
            </a:r>
            <a:r>
              <a:rPr lang="en-US" altLang="ko-KR" sz="900" dirty="0">
                <a:latin typeface="맑은 고딕" panose="020B0503020000020004" pitchFamily="50" charset="-127"/>
              </a:rPr>
              <a:t>.</a:t>
            </a:r>
            <a:endParaRPr lang="ko-KR" altLang="en-US" sz="900" dirty="0">
              <a:latin typeface="맑은 고딕" panose="020B0503020000020004" pitchFamily="50" charset="-127"/>
            </a:endParaRPr>
          </a:p>
        </p:txBody>
      </p:sp>
      <p:sp>
        <p:nvSpPr>
          <p:cNvPr id="51" name="모서리가 둥근 직사각형 151">
            <a:extLst>
              <a:ext uri="{FF2B5EF4-FFF2-40B4-BE49-F238E27FC236}">
                <a16:creationId xmlns:a16="http://schemas.microsoft.com/office/drawing/2014/main" id="{490F036C-4CFB-BF31-B55F-E4CD37151FBA}"/>
              </a:ext>
            </a:extLst>
          </p:cNvPr>
          <p:cNvSpPr/>
          <p:nvPr/>
        </p:nvSpPr>
        <p:spPr>
          <a:xfrm>
            <a:off x="4037575" y="6771797"/>
            <a:ext cx="1061360" cy="35605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등록</a:t>
            </a:r>
          </a:p>
        </p:txBody>
      </p:sp>
      <p:sp>
        <p:nvSpPr>
          <p:cNvPr id="55" name="모서리가 둥근 직사각형 152">
            <a:extLst>
              <a:ext uri="{FF2B5EF4-FFF2-40B4-BE49-F238E27FC236}">
                <a16:creationId xmlns:a16="http://schemas.microsoft.com/office/drawing/2014/main" id="{DEF649E1-43C6-3B86-01FA-46480FA7A0A8}"/>
              </a:ext>
            </a:extLst>
          </p:cNvPr>
          <p:cNvSpPr/>
          <p:nvPr/>
        </p:nvSpPr>
        <p:spPr>
          <a:xfrm>
            <a:off x="5223187" y="6764168"/>
            <a:ext cx="1061360" cy="3560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목록</a:t>
            </a:r>
          </a:p>
        </p:txBody>
      </p:sp>
      <p:grpSp>
        <p:nvGrpSpPr>
          <p:cNvPr id="2" name="Google Shape;1067;p27">
            <a:extLst>
              <a:ext uri="{FF2B5EF4-FFF2-40B4-BE49-F238E27FC236}">
                <a16:creationId xmlns:a16="http://schemas.microsoft.com/office/drawing/2014/main" id="{96A6278A-77FF-03DC-D9EE-3B3266D2BB5E}"/>
              </a:ext>
            </a:extLst>
          </p:cNvPr>
          <p:cNvGrpSpPr/>
          <p:nvPr/>
        </p:nvGrpSpPr>
        <p:grpSpPr>
          <a:xfrm>
            <a:off x="1655011" y="5615491"/>
            <a:ext cx="7213812" cy="283451"/>
            <a:chOff x="454585" y="453468"/>
            <a:chExt cx="8868441" cy="502040"/>
          </a:xfrm>
        </p:grpSpPr>
        <p:sp>
          <p:nvSpPr>
            <p:cNvPr id="3" name="Google Shape;1068;p27">
              <a:extLst>
                <a:ext uri="{FF2B5EF4-FFF2-40B4-BE49-F238E27FC236}">
                  <a16:creationId xmlns:a16="http://schemas.microsoft.com/office/drawing/2014/main" id="{A37CCFA3-06DE-9305-ACC3-BD05EB507FF5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5" name="Google Shape;1069;p27">
              <a:extLst>
                <a:ext uri="{FF2B5EF4-FFF2-40B4-BE49-F238E27FC236}">
                  <a16:creationId xmlns:a16="http://schemas.microsoft.com/office/drawing/2014/main" id="{764111F3-B59C-EA31-2752-97E66D345859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407A5EDA-A3C6-67D3-85DF-82EFA3D8F25C}"/>
              </a:ext>
            </a:extLst>
          </p:cNvPr>
          <p:cNvSpPr/>
          <p:nvPr/>
        </p:nvSpPr>
        <p:spPr>
          <a:xfrm>
            <a:off x="1761656" y="1211810"/>
            <a:ext cx="2268000" cy="2700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latinLnBrk="1"/>
            <a:r>
              <a:rPr lang="ko-KR" altLang="en-US" sz="1000" b="0" kern="120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회원가입 완료 안내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0232D01-EFBE-3B4B-14BF-39018551BCD6}"/>
              </a:ext>
            </a:extLst>
          </p:cNvPr>
          <p:cNvSpPr/>
          <p:nvPr/>
        </p:nvSpPr>
        <p:spPr>
          <a:xfrm>
            <a:off x="1693040" y="2302870"/>
            <a:ext cx="12420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수신 회원 등급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0269E3-3124-156F-2BB5-92167E4696AE}"/>
              </a:ext>
            </a:extLst>
          </p:cNvPr>
          <p:cNvSpPr txBox="1"/>
          <p:nvPr/>
        </p:nvSpPr>
        <p:spPr>
          <a:xfrm>
            <a:off x="1693040" y="2562905"/>
            <a:ext cx="57749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/>
              <a:t>□</a:t>
            </a:r>
            <a:r>
              <a:rPr lang="ko-KR" altLang="en-US" sz="1000" dirty="0"/>
              <a:t> 1. 구매회원  </a:t>
            </a:r>
            <a:r>
              <a:rPr lang="ko-KR" altLang="en-US" sz="1200" dirty="0"/>
              <a:t>□</a:t>
            </a:r>
            <a:r>
              <a:rPr lang="ko-KR" altLang="en-US" sz="1000" dirty="0"/>
              <a:t> 2. </a:t>
            </a:r>
            <a:r>
              <a:rPr lang="ko-KR" altLang="en-US" sz="1000" dirty="0" err="1"/>
              <a:t>구매+판매회원</a:t>
            </a:r>
            <a:r>
              <a:rPr lang="ko-KR" altLang="en-US" sz="1000" dirty="0"/>
              <a:t>    </a:t>
            </a:r>
            <a:r>
              <a:rPr lang="ko-KR" altLang="en-US" sz="1200" dirty="0"/>
              <a:t>□</a:t>
            </a:r>
            <a:r>
              <a:rPr lang="ko-KR" altLang="en-US" sz="1000" dirty="0"/>
              <a:t> 3. 고객센터  </a:t>
            </a:r>
            <a:r>
              <a:rPr lang="ko-KR" altLang="en-US" sz="1200" dirty="0"/>
              <a:t> □ </a:t>
            </a:r>
            <a:r>
              <a:rPr lang="ko-KR" altLang="en-US" sz="1000" dirty="0"/>
              <a:t>4. 운영팀    </a:t>
            </a:r>
            <a:r>
              <a:rPr lang="ko-KR" altLang="en-US" sz="1200" dirty="0"/>
              <a:t>□</a:t>
            </a:r>
            <a:r>
              <a:rPr lang="ko-KR" altLang="en-US" sz="1000" dirty="0"/>
              <a:t> 5. 사업팀</a:t>
            </a: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09ED09D0-0007-C765-9418-58E504B10456}"/>
              </a:ext>
            </a:extLst>
          </p:cNvPr>
          <p:cNvSpPr/>
          <p:nvPr/>
        </p:nvSpPr>
        <p:spPr>
          <a:xfrm>
            <a:off x="1493750" y="93804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09FD3748-EB08-F772-2422-B1CDDB5E1387}"/>
              </a:ext>
            </a:extLst>
          </p:cNvPr>
          <p:cNvSpPr/>
          <p:nvPr/>
        </p:nvSpPr>
        <p:spPr>
          <a:xfrm>
            <a:off x="1498987" y="163929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97F58BF8-6C69-4071-7879-8F8347F15AAD}"/>
              </a:ext>
            </a:extLst>
          </p:cNvPr>
          <p:cNvSpPr/>
          <p:nvPr/>
        </p:nvSpPr>
        <p:spPr>
          <a:xfrm>
            <a:off x="1520383" y="233324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76BD8EAA-1873-19F0-6F50-CB89F6793A5A}"/>
              </a:ext>
            </a:extLst>
          </p:cNvPr>
          <p:cNvSpPr/>
          <p:nvPr/>
        </p:nvSpPr>
        <p:spPr>
          <a:xfrm>
            <a:off x="1520383" y="308893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E6BBCF4E-B689-E840-C2E0-8377F404AC39}"/>
              </a:ext>
            </a:extLst>
          </p:cNvPr>
          <p:cNvSpPr/>
          <p:nvPr/>
        </p:nvSpPr>
        <p:spPr>
          <a:xfrm>
            <a:off x="1530785" y="387944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102223FD-45E6-FDC7-E20E-2411C4F4F2EA}"/>
              </a:ext>
            </a:extLst>
          </p:cNvPr>
          <p:cNvSpPr/>
          <p:nvPr/>
        </p:nvSpPr>
        <p:spPr>
          <a:xfrm>
            <a:off x="4070459" y="685471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DE78041A-A213-9810-7B94-C0246CC06874}"/>
              </a:ext>
            </a:extLst>
          </p:cNvPr>
          <p:cNvSpPr/>
          <p:nvPr/>
        </p:nvSpPr>
        <p:spPr>
          <a:xfrm>
            <a:off x="5351633" y="684182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E1A6690-6419-64B7-1B61-0DAA0121412B}"/>
              </a:ext>
            </a:extLst>
          </p:cNvPr>
          <p:cNvSpPr/>
          <p:nvPr/>
        </p:nvSpPr>
        <p:spPr>
          <a:xfrm>
            <a:off x="3990365" y="1227204"/>
            <a:ext cx="7745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8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B6E87D6-EEE3-7DA3-7210-CF7D2F4CDA42}"/>
              </a:ext>
            </a:extLst>
          </p:cNvPr>
          <p:cNvSpPr/>
          <p:nvPr/>
        </p:nvSpPr>
        <p:spPr>
          <a:xfrm>
            <a:off x="7856538" y="3651859"/>
            <a:ext cx="9028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14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100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16" name="양쪽 모서리가 둥근 사각형 28">
            <a:extLst>
              <a:ext uri="{FF2B5EF4-FFF2-40B4-BE49-F238E27FC236}">
                <a16:creationId xmlns:a16="http://schemas.microsoft.com/office/drawing/2014/main" id="{DFA32AEA-57CE-91FE-D7A2-3DC0ECB5A8A9}"/>
              </a:ext>
            </a:extLst>
          </p:cNvPr>
          <p:cNvSpPr/>
          <p:nvPr/>
        </p:nvSpPr>
        <p:spPr bwMode="auto">
          <a:xfrm>
            <a:off x="7777301" y="6422851"/>
            <a:ext cx="764679" cy="214511"/>
          </a:xfrm>
          <a:prstGeom prst="round2Same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1000" dirty="0">
                <a:latin typeface="+mn-ea"/>
              </a:rPr>
              <a:t>HTML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8" name="양쪽 모서리가 둥근 사각형 29">
            <a:extLst>
              <a:ext uri="{FF2B5EF4-FFF2-40B4-BE49-F238E27FC236}">
                <a16:creationId xmlns:a16="http://schemas.microsoft.com/office/drawing/2014/main" id="{64F7BA3A-612E-CF7B-A5C9-079D49234AB9}"/>
              </a:ext>
            </a:extLst>
          </p:cNvPr>
          <p:cNvSpPr/>
          <p:nvPr/>
        </p:nvSpPr>
        <p:spPr bwMode="auto">
          <a:xfrm>
            <a:off x="7005776" y="6422851"/>
            <a:ext cx="764679" cy="214511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ko-KR" altLang="en-US" sz="1000" dirty="0">
                <a:latin typeface="+mn-ea"/>
              </a:rPr>
              <a:t>에디터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9C8BE7A-15AA-71E0-EFA9-822FCDE39801}"/>
              </a:ext>
            </a:extLst>
          </p:cNvPr>
          <p:cNvSpPr/>
          <p:nvPr/>
        </p:nvSpPr>
        <p:spPr>
          <a:xfrm>
            <a:off x="91268" y="1146744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0331B12-BCDC-20B5-D851-A4D63E5279C4}"/>
              </a:ext>
            </a:extLst>
          </p:cNvPr>
          <p:cNvSpPr/>
          <p:nvPr/>
        </p:nvSpPr>
        <p:spPr bwMode="auto">
          <a:xfrm>
            <a:off x="2385572" y="1963585"/>
            <a:ext cx="127512" cy="1275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맑은 고딕" panose="020B0503020000020004" pitchFamily="50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71E11F0-4BFE-26E0-FB68-82E62B191E1D}"/>
              </a:ext>
            </a:extLst>
          </p:cNvPr>
          <p:cNvSpPr/>
          <p:nvPr/>
        </p:nvSpPr>
        <p:spPr>
          <a:xfrm>
            <a:off x="2421547" y="199795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pic>
        <p:nvPicPr>
          <p:cNvPr id="27" name="그림 26" descr="블랙, 어둠이(가) 표시된 사진&#10;&#10;자동 생성된 설명">
            <a:extLst>
              <a:ext uri="{FF2B5EF4-FFF2-40B4-BE49-F238E27FC236}">
                <a16:creationId xmlns:a16="http://schemas.microsoft.com/office/drawing/2014/main" id="{BCD2E14D-E17B-A3DA-2948-86B708FDF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93" y="2636064"/>
            <a:ext cx="144000" cy="144000"/>
          </a:xfrm>
          <a:prstGeom prst="rect">
            <a:avLst/>
          </a:prstGeom>
        </p:spPr>
      </p:pic>
      <p:pic>
        <p:nvPicPr>
          <p:cNvPr id="28" name="그림 27" descr="블랙, 어둠이(가) 표시된 사진&#10;&#10;자동 생성된 설명">
            <a:extLst>
              <a:ext uri="{FF2B5EF4-FFF2-40B4-BE49-F238E27FC236}">
                <a16:creationId xmlns:a16="http://schemas.microsoft.com/office/drawing/2014/main" id="{5E9F54A2-32AE-EC70-0E71-DBC9D7AA3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45" y="2636064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228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0B99B4D1-50E8-41CB-9C68-890A04AC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P-BE-MM-35</a:t>
            </a:r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CBC9191-7C8D-4D97-EFA3-D687D5111F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473" y="2564"/>
            <a:ext cx="2178545" cy="230832"/>
          </a:xfrm>
        </p:spPr>
        <p:txBody>
          <a:bodyPr wrap="none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회원관리 </a:t>
            </a:r>
            <a:r>
              <a:rPr lang="en-US" altLang="ko-KR" sz="1000" dirty="0"/>
              <a:t>&gt; SMS</a:t>
            </a:r>
            <a:r>
              <a:rPr lang="ko-KR" altLang="en-US" sz="1000" dirty="0"/>
              <a:t>관리</a:t>
            </a:r>
            <a:r>
              <a:rPr lang="en-US" altLang="ko-KR" sz="1000" dirty="0"/>
              <a:t>] SMS</a:t>
            </a:r>
            <a:r>
              <a:rPr lang="ko-KR" altLang="en-US" sz="1000" dirty="0"/>
              <a:t>관리 목록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924797D3-5628-29A0-F9AB-46AE3BC97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234584"/>
              </p:ext>
            </p:extLst>
          </p:nvPr>
        </p:nvGraphicFramePr>
        <p:xfrm>
          <a:off x="9016139" y="234979"/>
          <a:ext cx="2508867" cy="696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27017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SMS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 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내역이 없는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SMS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내용이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등록 순 정렬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번호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카운트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SMS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분류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SMS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분류명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SMS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제목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SMS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제목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한 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한 줄 이상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말줄임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표기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(…)</a:t>
                      </a: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 그룹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선택된 수신 그룹 모두 나열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그룹간 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바꿈하여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구분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페이징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기능 제공하지 않음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자동발송여부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설정된 사항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자동발송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발송중지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페이징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기능 제공하지 않음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5369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신규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SMS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등록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SMS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신규 등록화면으로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화면 내용 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3725675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26E068CB-597F-E3E3-6BDF-3CE4A4F45B8F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63BFC9-A935-EF2E-412A-946F0351F4C7}"/>
                </a:ext>
              </a:extLst>
            </p:cNvPr>
            <p:cNvSpPr txBox="1"/>
            <p:nvPr/>
          </p:nvSpPr>
          <p:spPr>
            <a:xfrm>
              <a:off x="1565686" y="332656"/>
              <a:ext cx="11897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회원관리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SMS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관리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215338-3B28-9F6A-92A2-99F155844CF4}"/>
                </a:ext>
              </a:extLst>
            </p:cNvPr>
            <p:cNvSpPr txBox="1"/>
            <p:nvPr/>
          </p:nvSpPr>
          <p:spPr>
            <a:xfrm>
              <a:off x="1565686" y="479698"/>
              <a:ext cx="11153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en-US" altLang="ko-KR" dirty="0"/>
                <a:t>SMS</a:t>
              </a:r>
              <a:r>
                <a:rPr lang="ko-KR" altLang="en-US" dirty="0"/>
                <a:t>관리 목록</a:t>
              </a: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1ACF6AA0-F05F-BB5B-C9A2-0946FE99797B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851E557B-27EB-04FF-63B2-D1EC7DC8F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981288"/>
              </p:ext>
            </p:extLst>
          </p:nvPr>
        </p:nvGraphicFramePr>
        <p:xfrm>
          <a:off x="1736451" y="1356182"/>
          <a:ext cx="7011402" cy="279573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38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816">
                  <a:extLst>
                    <a:ext uri="{9D8B030D-6E8A-4147-A177-3AD203B41FA5}">
                      <a16:colId xmlns:a16="http://schemas.microsoft.com/office/drawing/2014/main" val="875695799"/>
                    </a:ext>
                  </a:extLst>
                </a:gridCol>
                <a:gridCol w="2858609">
                  <a:extLst>
                    <a:ext uri="{9D8B030D-6E8A-4147-A177-3AD203B41FA5}">
                      <a16:colId xmlns:a16="http://schemas.microsoft.com/office/drawing/2014/main" val="2333017544"/>
                    </a:ext>
                  </a:extLst>
                </a:gridCol>
                <a:gridCol w="1189608">
                  <a:extLst>
                    <a:ext uri="{9D8B030D-6E8A-4147-A177-3AD203B41FA5}">
                      <a16:colId xmlns:a16="http://schemas.microsoft.com/office/drawing/2014/main" val="747671178"/>
                    </a:ext>
                  </a:extLst>
                </a:gridCol>
                <a:gridCol w="1059791">
                  <a:extLst>
                    <a:ext uri="{9D8B030D-6E8A-4147-A177-3AD203B41FA5}">
                      <a16:colId xmlns:a16="http://schemas.microsoft.com/office/drawing/2014/main" val="1022369461"/>
                    </a:ext>
                  </a:extLst>
                </a:gridCol>
              </a:tblGrid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SMS</a:t>
                      </a: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분류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SMS</a:t>
                      </a: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내용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4017" rtl="0" eaLnBrk="1" latinLnBrk="1" hangingPunct="1"/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수신 회원 등급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4017" rtl="0" eaLnBrk="1" latinLnBrk="1" hangingPunct="1"/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자동 발송 여부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{SMS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분류명 호출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{SMS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제목 호출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 그룹 호출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자동 발송 여부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주문완료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라라마켓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구매하신 상품이 주문완료 되었습니다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구매회원</a:t>
                      </a:r>
                    </a:p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</a:t>
                      </a: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+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판매회원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자동발송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주문취소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라라마켓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구매하신 상품이 주문취소 되었습니다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구매회원</a:t>
                      </a:r>
                    </a:p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</a:t>
                      </a: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+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판매회원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자동발송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환불완료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라라마켓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구매하신 상품이 환불완료 되었습니다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구매회원</a:t>
                      </a:r>
                    </a:p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</a:t>
                      </a: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+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판매회원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자동발송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배송완료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라라마켓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구매하신 상품이 배송완료 되었습니다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구매회원</a:t>
                      </a:r>
                    </a:p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</a:t>
                      </a: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+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판매회원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자동발송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9317966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마케팅 수신 동의 여부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라라마켓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마케팅 수신 동의 여부 안내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구매회원</a:t>
                      </a:r>
                    </a:p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구매</a:t>
                      </a: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+</a:t>
                      </a: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판매회원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발송중지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654684"/>
                  </a:ext>
                </a:extLst>
              </a:tr>
              <a:tr h="322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문의 접수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라라마켓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] {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회원명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}(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회원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ID)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1:1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문의 접수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고객센터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자동발송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3292806"/>
                  </a:ext>
                </a:extLst>
              </a:tr>
            </a:tbl>
          </a:graphicData>
        </a:graphic>
      </p:graphicFrame>
      <p:sp>
        <p:nvSpPr>
          <p:cNvPr id="3" name="모서리가 둥근 직사각형 35">
            <a:extLst>
              <a:ext uri="{FF2B5EF4-FFF2-40B4-BE49-F238E27FC236}">
                <a16:creationId xmlns:a16="http://schemas.microsoft.com/office/drawing/2014/main" id="{286E4FCC-C4AF-5AA0-3DB1-353A48D6C170}"/>
              </a:ext>
            </a:extLst>
          </p:cNvPr>
          <p:cNvSpPr/>
          <p:nvPr/>
        </p:nvSpPr>
        <p:spPr>
          <a:xfrm>
            <a:off x="7693928" y="934769"/>
            <a:ext cx="952967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신규 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SMS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 등록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FC505F22-A5D2-9CFC-2B70-E71333DB85EF}"/>
              </a:ext>
            </a:extLst>
          </p:cNvPr>
          <p:cNvSpPr/>
          <p:nvPr/>
        </p:nvSpPr>
        <p:spPr>
          <a:xfrm>
            <a:off x="1615377" y="140057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A7D577B8-62DF-EBC6-CED8-91650437B9AC}"/>
              </a:ext>
            </a:extLst>
          </p:cNvPr>
          <p:cNvSpPr/>
          <p:nvPr/>
        </p:nvSpPr>
        <p:spPr>
          <a:xfrm>
            <a:off x="7523848" y="97076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E0B5DD5-B05F-6D9D-4A69-1D436F4F87C9}"/>
              </a:ext>
            </a:extLst>
          </p:cNvPr>
          <p:cNvSpPr/>
          <p:nvPr/>
        </p:nvSpPr>
        <p:spPr>
          <a:xfrm>
            <a:off x="91268" y="1350932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78065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0B99B4D1-50E8-41CB-9C68-890A04AC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P-BE-MM-40</a:t>
            </a:r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CBC9191-7C8D-4D97-EFA3-D687D5111F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473" y="9489"/>
            <a:ext cx="1966949" cy="216982"/>
          </a:xfrm>
        </p:spPr>
        <p:txBody>
          <a:bodyPr wrap="none">
            <a:spAutoFit/>
          </a:bodyPr>
          <a:lstStyle/>
          <a:p>
            <a:r>
              <a:rPr lang="en-US" altLang="ko-KR" sz="900" dirty="0"/>
              <a:t>[</a:t>
            </a:r>
            <a:r>
              <a:rPr lang="ko-KR" altLang="en-US" sz="900" dirty="0"/>
              <a:t>회원관리 </a:t>
            </a:r>
            <a:r>
              <a:rPr lang="en-US" altLang="ko-KR" sz="900" dirty="0"/>
              <a:t>&gt; SMS</a:t>
            </a:r>
            <a:r>
              <a:rPr lang="ko-KR" altLang="en-US" sz="900" dirty="0"/>
              <a:t>관리</a:t>
            </a:r>
            <a:r>
              <a:rPr lang="en-US" altLang="ko-KR" sz="900" dirty="0"/>
              <a:t>] SMS</a:t>
            </a:r>
            <a:r>
              <a:rPr lang="ko-KR" altLang="en-US" sz="900" dirty="0"/>
              <a:t>관리 상세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924797D3-5628-29A0-F9AB-46AE3BC97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324248"/>
              </p:ext>
            </p:extLst>
          </p:nvPr>
        </p:nvGraphicFramePr>
        <p:xfrm>
          <a:off x="9016139" y="244215"/>
          <a:ext cx="2508867" cy="695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54239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3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SMS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분류명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 이상 입력되지 않음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54239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3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자동 발송 여부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시점별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SMS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자동 발송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아니오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발송하지 않음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38454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3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99073" rtl="0" eaLnBrk="1" fontAlgn="ctr" latinLnBrk="1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 회원 등급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그룹에만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SMS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발송 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70025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3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SMS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내용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발송될 내용 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80Byte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- 80Byte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이상 입력되지 않음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366802"/>
                  </a:ext>
                </a:extLst>
              </a:tr>
              <a:tr h="85810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3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Alert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수정된 내용이 저장되었습니다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화면 이동 없음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화면 유지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052342"/>
                  </a:ext>
                </a:extLst>
              </a:tr>
              <a:tr h="117381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3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Confirm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화면으로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이동하시겠습니까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내용을 저장하지 않은 경우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내용이 반영되지 않습니다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976024"/>
                  </a:ext>
                </a:extLst>
              </a:tr>
              <a:tr h="2556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3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26E068CB-597F-E3E3-6BDF-3CE4A4F45B8F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63BFC9-A935-EF2E-412A-946F0351F4C7}"/>
                </a:ext>
              </a:extLst>
            </p:cNvPr>
            <p:cNvSpPr txBox="1"/>
            <p:nvPr/>
          </p:nvSpPr>
          <p:spPr>
            <a:xfrm>
              <a:off x="1565686" y="332656"/>
              <a:ext cx="11528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회원관리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SMS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관리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215338-3B28-9F6A-92A2-99F155844CF4}"/>
                </a:ext>
              </a:extLst>
            </p:cNvPr>
            <p:cNvSpPr txBox="1"/>
            <p:nvPr/>
          </p:nvSpPr>
          <p:spPr>
            <a:xfrm>
              <a:off x="1565686" y="479698"/>
              <a:ext cx="11153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en-US" altLang="ko-KR" dirty="0"/>
                <a:t>SMS</a:t>
              </a:r>
              <a:r>
                <a:rPr lang="ko-KR" altLang="en-US" dirty="0"/>
                <a:t>관리 상세</a:t>
              </a: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1ACF6AA0-F05F-BB5B-C9A2-0946FE99797B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E594974-17DB-5EF0-599E-7C3853C2D8C3}"/>
              </a:ext>
            </a:extLst>
          </p:cNvPr>
          <p:cNvSpPr txBox="1"/>
          <p:nvPr/>
        </p:nvSpPr>
        <p:spPr>
          <a:xfrm>
            <a:off x="1666407" y="921164"/>
            <a:ext cx="1591868" cy="2923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ko-KR" sz="1300" b="0" dirty="0"/>
              <a:t>SMS</a:t>
            </a:r>
            <a:r>
              <a:rPr lang="ko-KR" altLang="en-US" sz="1300" b="0" dirty="0"/>
              <a:t> 분류명</a:t>
            </a:r>
            <a:r>
              <a:rPr lang="en-US" altLang="ko-KR" sz="1300" b="0" dirty="0"/>
              <a:t> </a:t>
            </a:r>
            <a:endParaRPr lang="ko-KR" altLang="en-US" sz="1300" b="0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7B35E27-3D0F-87CF-923D-A7EB8354D45F}"/>
              </a:ext>
            </a:extLst>
          </p:cNvPr>
          <p:cNvGrpSpPr/>
          <p:nvPr/>
        </p:nvGrpSpPr>
        <p:grpSpPr>
          <a:xfrm>
            <a:off x="1788937" y="1910847"/>
            <a:ext cx="1256067" cy="246221"/>
            <a:chOff x="2805146" y="1396557"/>
            <a:chExt cx="1256067" cy="246221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9978713B-BA49-E44F-11FD-7B9A13CA2E68}"/>
                </a:ext>
              </a:extLst>
            </p:cNvPr>
            <p:cNvSpPr/>
            <p:nvPr/>
          </p:nvSpPr>
          <p:spPr>
            <a:xfrm>
              <a:off x="2869861" y="1396557"/>
              <a:ext cx="119135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000" dirty="0">
                  <a:latin typeface="맑은 고딕" panose="020B0503020000020004" pitchFamily="50" charset="-127"/>
                </a:rPr>
                <a:t>예</a:t>
              </a:r>
              <a:r>
                <a:rPr lang="en-US" altLang="ko-KR" sz="1000" dirty="0">
                  <a:latin typeface="맑은 고딕" panose="020B0503020000020004" pitchFamily="50" charset="-127"/>
                </a:rPr>
                <a:t> </a:t>
              </a:r>
              <a:r>
                <a:rPr lang="ko-KR" altLang="en-US" sz="1000" dirty="0">
                  <a:latin typeface="맑은 고딕" panose="020B0503020000020004" pitchFamily="50" charset="-127"/>
                </a:rPr>
                <a:t>          </a:t>
              </a:r>
              <a:r>
                <a:rPr lang="ko-KR" altLang="en-US" sz="1000" dirty="0" err="1">
                  <a:latin typeface="맑은 고딕" panose="020B0503020000020004" pitchFamily="50" charset="-127"/>
                </a:rPr>
                <a:t>아니오</a:t>
              </a:r>
              <a:endParaRPr lang="ko-KR" altLang="en-US" sz="1000" dirty="0">
                <a:latin typeface="맑은 고딕" panose="020B0503020000020004" pitchFamily="50" charset="-127"/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D116886B-1A89-7E29-4FB2-A9B7CEC01837}"/>
                </a:ext>
              </a:extLst>
            </p:cNvPr>
            <p:cNvSpPr/>
            <p:nvPr/>
          </p:nvSpPr>
          <p:spPr bwMode="auto">
            <a:xfrm>
              <a:off x="2805146" y="1455911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맑은 고딕" panose="020B0503020000020004" pitchFamily="50" charset="-127"/>
              </a:endParaRP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BB6CA69-2322-C09B-BBCF-AB86F315C5FC}"/>
              </a:ext>
            </a:extLst>
          </p:cNvPr>
          <p:cNvSpPr/>
          <p:nvPr/>
        </p:nvSpPr>
        <p:spPr>
          <a:xfrm>
            <a:off x="1666407" y="1636250"/>
            <a:ext cx="129362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자동 발송 여부</a:t>
            </a:r>
            <a:r>
              <a:rPr lang="en-US" altLang="ko-KR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endParaRPr lang="ko-KR" altLang="en-US" sz="13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075E381-74E1-3F70-4D38-B87C34C63912}"/>
              </a:ext>
            </a:extLst>
          </p:cNvPr>
          <p:cNvSpPr/>
          <p:nvPr/>
        </p:nvSpPr>
        <p:spPr>
          <a:xfrm>
            <a:off x="1666407" y="3117622"/>
            <a:ext cx="86305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SMS</a:t>
            </a:r>
            <a:r>
              <a:rPr lang="ko-KR" altLang="en-US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내용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B6578CF-174D-9935-5402-A673EF131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657" y="3416753"/>
            <a:ext cx="2268000" cy="1632789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108000" tIns="108000" rIns="108000" bIns="10800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1000" dirty="0" err="1">
                <a:solidFill>
                  <a:schemeClr val="tx1"/>
                </a:solidFill>
                <a:latin typeface="+mn-ea"/>
              </a:rPr>
              <a:t>라라마켓</a:t>
            </a: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] </a:t>
            </a: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회원가입 완료 안내</a:t>
            </a:r>
            <a:endParaRPr lang="en-US" altLang="ko-KR" sz="10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가입포인트 </a:t>
            </a: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: 5,000</a:t>
            </a: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원 적립 완료</a:t>
            </a:r>
            <a:endParaRPr lang="en-US" altLang="ko-KR" sz="10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+mn-ea"/>
              </a:rPr>
              <a:t>알뜰한 </a:t>
            </a:r>
            <a:r>
              <a:rPr lang="ko-KR" altLang="en-US" sz="1000" dirty="0" err="1">
                <a:latin typeface="+mn-ea"/>
              </a:rPr>
              <a:t>쇼핑되세요</a:t>
            </a:r>
            <a:r>
              <a:rPr lang="en-US" altLang="ko-KR" sz="1000" dirty="0">
                <a:latin typeface="+mn-ea"/>
              </a:rPr>
              <a:t>!</a:t>
            </a:r>
            <a:endParaRPr lang="en-US" altLang="ko-KR" sz="1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1" name="모서리가 둥근 직사각형 151">
            <a:extLst>
              <a:ext uri="{FF2B5EF4-FFF2-40B4-BE49-F238E27FC236}">
                <a16:creationId xmlns:a16="http://schemas.microsoft.com/office/drawing/2014/main" id="{490F036C-4CFB-BF31-B55F-E4CD37151FBA}"/>
              </a:ext>
            </a:extLst>
          </p:cNvPr>
          <p:cNvSpPr/>
          <p:nvPr/>
        </p:nvSpPr>
        <p:spPr>
          <a:xfrm>
            <a:off x="4037575" y="6771797"/>
            <a:ext cx="1061360" cy="35605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등록</a:t>
            </a:r>
          </a:p>
        </p:txBody>
      </p:sp>
      <p:sp>
        <p:nvSpPr>
          <p:cNvPr id="55" name="모서리가 둥근 직사각형 152">
            <a:extLst>
              <a:ext uri="{FF2B5EF4-FFF2-40B4-BE49-F238E27FC236}">
                <a16:creationId xmlns:a16="http://schemas.microsoft.com/office/drawing/2014/main" id="{DEF649E1-43C6-3B86-01FA-46480FA7A0A8}"/>
              </a:ext>
            </a:extLst>
          </p:cNvPr>
          <p:cNvSpPr/>
          <p:nvPr/>
        </p:nvSpPr>
        <p:spPr>
          <a:xfrm>
            <a:off x="5223187" y="6764168"/>
            <a:ext cx="1061360" cy="3560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목록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07A5EDA-A3C6-67D3-85DF-82EFA3D8F25C}"/>
              </a:ext>
            </a:extLst>
          </p:cNvPr>
          <p:cNvSpPr/>
          <p:nvPr/>
        </p:nvSpPr>
        <p:spPr>
          <a:xfrm>
            <a:off x="1761656" y="1211810"/>
            <a:ext cx="2268000" cy="2700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latinLnBrk="1"/>
            <a:r>
              <a:rPr lang="ko-KR" altLang="en-US" sz="1000" b="0" kern="120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회원가입 완료 안내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0232D01-EFBE-3B4B-14BF-39018551BCD6}"/>
              </a:ext>
            </a:extLst>
          </p:cNvPr>
          <p:cNvSpPr/>
          <p:nvPr/>
        </p:nvSpPr>
        <p:spPr>
          <a:xfrm>
            <a:off x="1693040" y="2302870"/>
            <a:ext cx="12420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수신 회원 등급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0269E3-3124-156F-2BB5-92167E4696AE}"/>
              </a:ext>
            </a:extLst>
          </p:cNvPr>
          <p:cNvSpPr txBox="1"/>
          <p:nvPr/>
        </p:nvSpPr>
        <p:spPr>
          <a:xfrm>
            <a:off x="1693040" y="2562905"/>
            <a:ext cx="57749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/>
              <a:t>□</a:t>
            </a:r>
            <a:r>
              <a:rPr lang="ko-KR" altLang="en-US" sz="1000" dirty="0"/>
              <a:t> 1. 구매회원 </a:t>
            </a:r>
            <a:r>
              <a:rPr lang="ko-KR" altLang="en-US" sz="1200" dirty="0"/>
              <a:t>□</a:t>
            </a:r>
            <a:r>
              <a:rPr lang="ko-KR" altLang="en-US" sz="1000" dirty="0"/>
              <a:t> 2. </a:t>
            </a:r>
            <a:r>
              <a:rPr lang="ko-KR" altLang="en-US" sz="1000" dirty="0" err="1"/>
              <a:t>구매+판매회원</a:t>
            </a:r>
            <a:r>
              <a:rPr lang="ko-KR" altLang="en-US" sz="1000" dirty="0"/>
              <a:t>    </a:t>
            </a:r>
            <a:r>
              <a:rPr lang="ko-KR" altLang="en-US" sz="1200" dirty="0"/>
              <a:t>□</a:t>
            </a:r>
            <a:r>
              <a:rPr lang="ko-KR" altLang="en-US" sz="1000" dirty="0"/>
              <a:t> 3. 고객센터  </a:t>
            </a:r>
            <a:r>
              <a:rPr lang="ko-KR" altLang="en-US" sz="1200" dirty="0"/>
              <a:t> □ </a:t>
            </a:r>
            <a:r>
              <a:rPr lang="ko-KR" altLang="en-US" sz="1000" dirty="0"/>
              <a:t>4. 운영팀    </a:t>
            </a:r>
            <a:r>
              <a:rPr lang="ko-KR" altLang="en-US" sz="1200" dirty="0"/>
              <a:t>□</a:t>
            </a:r>
            <a:r>
              <a:rPr lang="ko-KR" altLang="en-US" sz="1000" dirty="0"/>
              <a:t> 5. 사업팀</a:t>
            </a: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09ED09D0-0007-C765-9418-58E504B10456}"/>
              </a:ext>
            </a:extLst>
          </p:cNvPr>
          <p:cNvSpPr/>
          <p:nvPr/>
        </p:nvSpPr>
        <p:spPr>
          <a:xfrm>
            <a:off x="1512267" y="93804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09FD3748-EB08-F772-2422-B1CDDB5E1387}"/>
              </a:ext>
            </a:extLst>
          </p:cNvPr>
          <p:cNvSpPr/>
          <p:nvPr/>
        </p:nvSpPr>
        <p:spPr>
          <a:xfrm>
            <a:off x="1512267" y="163929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97F58BF8-6C69-4071-7879-8F8347F15AAD}"/>
              </a:ext>
            </a:extLst>
          </p:cNvPr>
          <p:cNvSpPr/>
          <p:nvPr/>
        </p:nvSpPr>
        <p:spPr>
          <a:xfrm>
            <a:off x="1512267" y="233324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E6BBCF4E-B689-E840-C2E0-8377F404AC39}"/>
              </a:ext>
            </a:extLst>
          </p:cNvPr>
          <p:cNvSpPr/>
          <p:nvPr/>
        </p:nvSpPr>
        <p:spPr>
          <a:xfrm>
            <a:off x="1512267" y="318672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102223FD-45E6-FDC7-E20E-2411C4F4F2EA}"/>
              </a:ext>
            </a:extLst>
          </p:cNvPr>
          <p:cNvSpPr/>
          <p:nvPr/>
        </p:nvSpPr>
        <p:spPr>
          <a:xfrm>
            <a:off x="4070459" y="685471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DE78041A-A213-9810-7B94-C0246CC06874}"/>
              </a:ext>
            </a:extLst>
          </p:cNvPr>
          <p:cNvSpPr/>
          <p:nvPr/>
        </p:nvSpPr>
        <p:spPr>
          <a:xfrm>
            <a:off x="5351633" y="684182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950CFF6-CA51-2C5D-5CDF-38B1EB0AD313}"/>
              </a:ext>
            </a:extLst>
          </p:cNvPr>
          <p:cNvSpPr/>
          <p:nvPr/>
        </p:nvSpPr>
        <p:spPr>
          <a:xfrm>
            <a:off x="3068710" y="5069363"/>
            <a:ext cx="10999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78Byte</a:t>
            </a:r>
            <a:r>
              <a:rPr lang="ko-KR" altLang="en-US" sz="900" dirty="0">
                <a:latin typeface="+mn-ea"/>
              </a:rPr>
              <a:t>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80Byte </a:t>
            </a:r>
            <a:endParaRPr lang="ko-KR" altLang="en-US" sz="900" dirty="0"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4BDFE34-2662-3299-29E3-0A9EE64B0393}"/>
              </a:ext>
            </a:extLst>
          </p:cNvPr>
          <p:cNvSpPr/>
          <p:nvPr/>
        </p:nvSpPr>
        <p:spPr>
          <a:xfrm>
            <a:off x="3990365" y="1227204"/>
            <a:ext cx="7745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8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DE1653A-7BB5-B216-C80F-6381A4679CC4}"/>
              </a:ext>
            </a:extLst>
          </p:cNvPr>
          <p:cNvSpPr/>
          <p:nvPr/>
        </p:nvSpPr>
        <p:spPr>
          <a:xfrm>
            <a:off x="91268" y="1350932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6C3F8172-3D67-B119-1192-1FF28B259A05}"/>
              </a:ext>
            </a:extLst>
          </p:cNvPr>
          <p:cNvSpPr/>
          <p:nvPr/>
        </p:nvSpPr>
        <p:spPr bwMode="auto">
          <a:xfrm>
            <a:off x="2385572" y="1962401"/>
            <a:ext cx="127512" cy="1275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맑은 고딕" panose="020B0503020000020004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B71CAFC-1D4F-0FDD-36A8-95FE7A301EB3}"/>
              </a:ext>
            </a:extLst>
          </p:cNvPr>
          <p:cNvSpPr/>
          <p:nvPr/>
        </p:nvSpPr>
        <p:spPr>
          <a:xfrm>
            <a:off x="2417463" y="198907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pic>
        <p:nvPicPr>
          <p:cNvPr id="16" name="그림 15" descr="블랙, 어둠이(가) 표시된 사진&#10;&#10;자동 생성된 설명">
            <a:extLst>
              <a:ext uri="{FF2B5EF4-FFF2-40B4-BE49-F238E27FC236}">
                <a16:creationId xmlns:a16="http://schemas.microsoft.com/office/drawing/2014/main" id="{1D5F2BB4-8E46-0DCA-29F2-C1DB95C66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37" y="2638741"/>
            <a:ext cx="144000" cy="144000"/>
          </a:xfrm>
          <a:prstGeom prst="rect">
            <a:avLst/>
          </a:prstGeom>
        </p:spPr>
      </p:pic>
      <p:pic>
        <p:nvPicPr>
          <p:cNvPr id="17" name="그림 16" descr="블랙, 어둠이(가) 표시된 사진&#10;&#10;자동 생성된 설명">
            <a:extLst>
              <a:ext uri="{FF2B5EF4-FFF2-40B4-BE49-F238E27FC236}">
                <a16:creationId xmlns:a16="http://schemas.microsoft.com/office/drawing/2014/main" id="{81D6BF04-AE8A-44A6-7742-2E06B9701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24" y="2629404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758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직사각형 43">
            <a:extLst>
              <a:ext uri="{FF2B5EF4-FFF2-40B4-BE49-F238E27FC236}">
                <a16:creationId xmlns:a16="http://schemas.microsoft.com/office/drawing/2014/main" id="{912AC90D-7C0F-B620-F21E-6AAAF0370C84}"/>
              </a:ext>
            </a:extLst>
          </p:cNvPr>
          <p:cNvSpPr/>
          <p:nvPr/>
        </p:nvSpPr>
        <p:spPr bwMode="auto">
          <a:xfrm>
            <a:off x="1699491" y="1485543"/>
            <a:ext cx="7038198" cy="132962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round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 </a:t>
            </a:r>
            <a:endParaRPr lang="ko-KR" altLang="en-US" sz="1000" dirty="0">
              <a:latin typeface="+mn-ea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11961BB6-0C90-06A3-D7F0-66F2B57D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P-BE-MM-45</a:t>
            </a:r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976250D9-5CBB-BFD8-8BDF-80CCA57B83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z="900" dirty="0"/>
              <a:t>[</a:t>
            </a:r>
            <a:r>
              <a:rPr lang="ko-KR" altLang="en-US" sz="900" dirty="0"/>
              <a:t>회원관리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대량 메일 발송</a:t>
            </a:r>
            <a:r>
              <a:rPr lang="en-US" altLang="ko-KR" sz="900" dirty="0"/>
              <a:t>] </a:t>
            </a:r>
            <a:r>
              <a:rPr lang="ko-KR" altLang="en-US" sz="900" dirty="0"/>
              <a:t>대량 메일 발송 </a:t>
            </a:r>
            <a:r>
              <a:rPr lang="en-US" altLang="ko-KR" dirty="0"/>
              <a:t>- </a:t>
            </a:r>
            <a:r>
              <a:rPr lang="ko-KR" altLang="en-US" dirty="0"/>
              <a:t>수신 대상 설정</a:t>
            </a:r>
            <a:r>
              <a:rPr lang="en-US" altLang="ko-KR" sz="900" dirty="0"/>
              <a:t> </a:t>
            </a:r>
            <a:endParaRPr lang="ko-KR" altLang="en-US" sz="900" dirty="0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CE5E742A-0A4F-93B0-985D-8E47B5C98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35301"/>
              </p:ext>
            </p:extLst>
          </p:nvPr>
        </p:nvGraphicFramePr>
        <p:xfrm>
          <a:off x="9016139" y="253451"/>
          <a:ext cx="2508867" cy="6945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117673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초기화면 세팅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세팅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[3]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 같이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Default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세팅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Empty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메일을 발송할 회원을 검색해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[3]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 같이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Default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세팅이 되어 있지만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결과는 호출하지 않은 상태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752761"/>
                  </a:ext>
                </a:extLst>
              </a:tr>
              <a:tr h="54683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스텝퍼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수신대상설정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발송내용작성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발송완료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단계로 구성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196412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범위 검색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세팅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가입일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회원등급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1, 2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메일수신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구매금액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항목별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시 하위 설정 항목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Disable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여러 항목 설정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And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범위 설정 후 검색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검색 결과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[5]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목록에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08236"/>
                  </a:ext>
                </a:extLst>
              </a:tr>
              <a:tr h="70430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수 카운트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선택된 회원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체크된 회원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Count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건수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목록의 모든 회원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Count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704818"/>
                  </a:ext>
                </a:extLst>
              </a:tr>
              <a:tr h="70430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항목 고정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고정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아래 스크롤 기능 제공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검색된 회원 모두 목록에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70430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검색된 회원 모두 발송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[3]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검색을 통해 검색된 회원 모두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 대상으로 설정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 내용 작성화면으로 이동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21598"/>
                  </a:ext>
                </a:extLst>
              </a:tr>
              <a:tr h="114524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회원만 발송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후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[3]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검색을 통해 검색된 회원 내 운영자가 선택한 회원만 수신 대상으로 설정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 내용 작성화면으로 이동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미 선택 후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Alert 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 수신 회원을 선택해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819929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9C2C0EE3-D36A-3071-7874-59A803FA488B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3D65D8-E12C-CCB6-5E1F-651380088794}"/>
                </a:ext>
              </a:extLst>
            </p:cNvPr>
            <p:cNvSpPr txBox="1"/>
            <p:nvPr/>
          </p:nvSpPr>
          <p:spPr>
            <a:xfrm>
              <a:off x="1565686" y="332656"/>
              <a:ext cx="146706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회원관리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대량 메일 발송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33BBC6-C912-A05D-13DB-2560CC28A0AC}"/>
                </a:ext>
              </a:extLst>
            </p:cNvPr>
            <p:cNvSpPr txBox="1"/>
            <p:nvPr/>
          </p:nvSpPr>
          <p:spPr>
            <a:xfrm>
              <a:off x="1565686" y="479698"/>
              <a:ext cx="11554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대량 메일 발송</a:t>
              </a: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E74CBBE0-C25C-3C90-F996-6FA712775BB4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0A9A2433-8E6E-BD65-5343-AC74EE03B1C9}"/>
              </a:ext>
            </a:extLst>
          </p:cNvPr>
          <p:cNvSpPr/>
          <p:nvPr/>
        </p:nvSpPr>
        <p:spPr bwMode="auto">
          <a:xfrm>
            <a:off x="4793602" y="2446184"/>
            <a:ext cx="711843" cy="244250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graphicFrame>
        <p:nvGraphicFramePr>
          <p:cNvPr id="79" name="표 78">
            <a:extLst>
              <a:ext uri="{FF2B5EF4-FFF2-40B4-BE49-F238E27FC236}">
                <a16:creationId xmlns:a16="http://schemas.microsoft.com/office/drawing/2014/main" id="{2E475C40-0654-9503-F3FC-75064357B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075025"/>
              </p:ext>
            </p:extLst>
          </p:nvPr>
        </p:nvGraphicFramePr>
        <p:xfrm>
          <a:off x="1691199" y="3258601"/>
          <a:ext cx="7046489" cy="34351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91066">
                  <a:extLst>
                    <a:ext uri="{9D8B030D-6E8A-4147-A177-3AD203B41FA5}">
                      <a16:colId xmlns:a16="http://schemas.microsoft.com/office/drawing/2014/main" val="3633615474"/>
                    </a:ext>
                  </a:extLst>
                </a:gridCol>
                <a:gridCol w="477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495">
                  <a:extLst>
                    <a:ext uri="{9D8B030D-6E8A-4147-A177-3AD203B41FA5}">
                      <a16:colId xmlns:a16="http://schemas.microsoft.com/office/drawing/2014/main" val="2333017544"/>
                    </a:ext>
                  </a:extLst>
                </a:gridCol>
                <a:gridCol w="719836">
                  <a:extLst>
                    <a:ext uri="{9D8B030D-6E8A-4147-A177-3AD203B41FA5}">
                      <a16:colId xmlns:a16="http://schemas.microsoft.com/office/drawing/2014/main" val="3278508020"/>
                    </a:ext>
                  </a:extLst>
                </a:gridCol>
                <a:gridCol w="860348">
                  <a:extLst>
                    <a:ext uri="{9D8B030D-6E8A-4147-A177-3AD203B41FA5}">
                      <a16:colId xmlns:a16="http://schemas.microsoft.com/office/drawing/2014/main" val="3939240439"/>
                    </a:ext>
                  </a:extLst>
                </a:gridCol>
                <a:gridCol w="793802">
                  <a:extLst>
                    <a:ext uri="{9D8B030D-6E8A-4147-A177-3AD203B41FA5}">
                      <a16:colId xmlns:a16="http://schemas.microsoft.com/office/drawing/2014/main" val="1732719581"/>
                    </a:ext>
                  </a:extLst>
                </a:gridCol>
                <a:gridCol w="914840">
                  <a:extLst>
                    <a:ext uri="{9D8B030D-6E8A-4147-A177-3AD203B41FA5}">
                      <a16:colId xmlns:a16="http://schemas.microsoft.com/office/drawing/2014/main" val="3256010813"/>
                    </a:ext>
                  </a:extLst>
                </a:gridCol>
                <a:gridCol w="793802">
                  <a:extLst>
                    <a:ext uri="{9D8B030D-6E8A-4147-A177-3AD203B41FA5}">
                      <a16:colId xmlns:a16="http://schemas.microsoft.com/office/drawing/2014/main" val="1022369461"/>
                    </a:ext>
                  </a:extLst>
                </a:gridCol>
                <a:gridCol w="1220539">
                  <a:extLst>
                    <a:ext uri="{9D8B030D-6E8A-4147-A177-3AD203B41FA5}">
                      <a16:colId xmlns:a16="http://schemas.microsoft.com/office/drawing/2014/main" val="2743028387"/>
                    </a:ext>
                  </a:extLst>
                </a:gridCol>
              </a:tblGrid>
              <a:tr h="3435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선택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가입일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이름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아이디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회원등급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구매금액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4017" rtl="0" eaLnBrk="1" latinLnBrk="1" hangingPunct="1"/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포인트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4017" rtl="0" eaLnBrk="1" latinLnBrk="1" hangingPunct="1"/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메일수신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4" name="모서리가 둥근 직사각형 34">
            <a:extLst>
              <a:ext uri="{FF2B5EF4-FFF2-40B4-BE49-F238E27FC236}">
                <a16:creationId xmlns:a16="http://schemas.microsoft.com/office/drawing/2014/main" id="{B3E07E9D-E81A-78BB-3609-EC49695AA629}"/>
              </a:ext>
            </a:extLst>
          </p:cNvPr>
          <p:cNvSpPr/>
          <p:nvPr/>
        </p:nvSpPr>
        <p:spPr>
          <a:xfrm>
            <a:off x="5242207" y="6679668"/>
            <a:ext cx="1351418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선택 회원만 발송</a:t>
            </a:r>
          </a:p>
        </p:txBody>
      </p:sp>
      <p:sp>
        <p:nvSpPr>
          <p:cNvPr id="85" name="모서리가 둥근 직사각형 35">
            <a:extLst>
              <a:ext uri="{FF2B5EF4-FFF2-40B4-BE49-F238E27FC236}">
                <a16:creationId xmlns:a16="http://schemas.microsoft.com/office/drawing/2014/main" id="{2421F179-A6FE-627B-2470-1290964E1D90}"/>
              </a:ext>
            </a:extLst>
          </p:cNvPr>
          <p:cNvSpPr/>
          <p:nvPr/>
        </p:nvSpPr>
        <p:spPr>
          <a:xfrm>
            <a:off x="3664431" y="6681555"/>
            <a:ext cx="1491624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검색된 회원 모두 발송</a:t>
            </a:r>
          </a:p>
        </p:txBody>
      </p:sp>
      <p:sp>
        <p:nvSpPr>
          <p:cNvPr id="86" name="타원 85">
            <a:extLst>
              <a:ext uri="{FF2B5EF4-FFF2-40B4-BE49-F238E27FC236}">
                <a16:creationId xmlns:a16="http://schemas.microsoft.com/office/drawing/2014/main" id="{97819764-CB2A-7581-BD4F-0A1D7A758141}"/>
              </a:ext>
            </a:extLst>
          </p:cNvPr>
          <p:cNvSpPr/>
          <p:nvPr/>
        </p:nvSpPr>
        <p:spPr>
          <a:xfrm>
            <a:off x="3593987" y="671566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6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7" name="타원 86">
            <a:extLst>
              <a:ext uri="{FF2B5EF4-FFF2-40B4-BE49-F238E27FC236}">
                <a16:creationId xmlns:a16="http://schemas.microsoft.com/office/drawing/2014/main" id="{D8324704-D1B0-5DD8-9310-631789B3374D}"/>
              </a:ext>
            </a:extLst>
          </p:cNvPr>
          <p:cNvSpPr/>
          <p:nvPr/>
        </p:nvSpPr>
        <p:spPr>
          <a:xfrm>
            <a:off x="5199707" y="671566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7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DC3A82-F0FD-1BB7-0A78-58ACF7B69125}"/>
              </a:ext>
            </a:extLst>
          </p:cNvPr>
          <p:cNvSpPr txBox="1"/>
          <p:nvPr/>
        </p:nvSpPr>
        <p:spPr>
          <a:xfrm>
            <a:off x="1617132" y="2933983"/>
            <a:ext cx="2172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 b="1">
                <a:latin typeface="+mn-ea"/>
              </a:defRPr>
            </a:lvl1pPr>
          </a:lstStyle>
          <a:p>
            <a:r>
              <a:rPr lang="ko-KR" altLang="en-US" sz="1000" b="0" dirty="0"/>
              <a:t>선택된 회원 </a:t>
            </a:r>
            <a:r>
              <a:rPr lang="en-US" altLang="ko-KR" sz="1000" b="0" dirty="0"/>
              <a:t>0</a:t>
            </a:r>
            <a:r>
              <a:rPr lang="ko-KR" altLang="en-US" sz="1000" b="0" dirty="0"/>
              <a:t>명     총 </a:t>
            </a:r>
            <a:r>
              <a:rPr lang="en-US" altLang="ko-KR" sz="1000" b="0" dirty="0"/>
              <a:t>50</a:t>
            </a:r>
            <a:r>
              <a:rPr lang="ko-KR" altLang="en-US" sz="1000" b="0" dirty="0"/>
              <a:t>명 검색 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820B43E-A08A-A032-A24E-886808204B8C}"/>
              </a:ext>
            </a:extLst>
          </p:cNvPr>
          <p:cNvSpPr/>
          <p:nvPr/>
        </p:nvSpPr>
        <p:spPr>
          <a:xfrm>
            <a:off x="2986753" y="973841"/>
            <a:ext cx="1218048" cy="391682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+mn-ea"/>
              </a:rPr>
              <a:t>수신 대상 설정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EEAC1A61-47CA-B01E-1342-C5998A11EAA5}"/>
              </a:ext>
            </a:extLst>
          </p:cNvPr>
          <p:cNvSpPr/>
          <p:nvPr/>
        </p:nvSpPr>
        <p:spPr>
          <a:xfrm>
            <a:off x="4626377" y="973841"/>
            <a:ext cx="1218048" cy="39168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발송 내용 작성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ECADEB3-A2C2-F0C5-0AC4-1C0B4CAF92AF}"/>
              </a:ext>
            </a:extLst>
          </p:cNvPr>
          <p:cNvSpPr/>
          <p:nvPr/>
        </p:nvSpPr>
        <p:spPr>
          <a:xfrm>
            <a:off x="6278341" y="973841"/>
            <a:ext cx="1218048" cy="39168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발송완료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72F98-30CF-DD3C-77EC-D51EA8CB15AD}"/>
              </a:ext>
            </a:extLst>
          </p:cNvPr>
          <p:cNvSpPr txBox="1"/>
          <p:nvPr/>
        </p:nvSpPr>
        <p:spPr>
          <a:xfrm>
            <a:off x="4241486" y="1007586"/>
            <a:ext cx="3454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86401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rPr>
              <a:t>▶</a:t>
            </a:r>
            <a:endParaRPr lang="en-US" altLang="ko-KR" sz="14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CC6ED3-E6FC-D861-3291-BB8BB2CCCC4F}"/>
              </a:ext>
            </a:extLst>
          </p:cNvPr>
          <p:cNvSpPr txBox="1"/>
          <p:nvPr/>
        </p:nvSpPr>
        <p:spPr>
          <a:xfrm>
            <a:off x="5879279" y="996392"/>
            <a:ext cx="3454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86401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rPr>
              <a:t>▶</a:t>
            </a:r>
            <a:endParaRPr lang="en-US" altLang="ko-KR" sz="14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7" name="모서리가 둥근 직사각형 30">
            <a:extLst>
              <a:ext uri="{FF2B5EF4-FFF2-40B4-BE49-F238E27FC236}">
                <a16:creationId xmlns:a16="http://schemas.microsoft.com/office/drawing/2014/main" id="{58A886ED-2ED8-CA0C-16C7-5B80CE8BD405}"/>
              </a:ext>
            </a:extLst>
          </p:cNvPr>
          <p:cNvSpPr/>
          <p:nvPr/>
        </p:nvSpPr>
        <p:spPr>
          <a:xfrm>
            <a:off x="8539795" y="5285950"/>
            <a:ext cx="45719" cy="1116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ko-KR" altLang="en-US" sz="900" b="0" i="0" u="none" strike="noStrike" kern="1200" dirty="0">
              <a:solidFill>
                <a:schemeClr val="tx1"/>
              </a:solidFill>
              <a:effectLst/>
              <a:latin typeface="맑은 고딕"/>
              <a:ea typeface="+mn-ea"/>
              <a:cs typeface="+mn-cs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8A2E8FF1-2330-B402-9380-E18800C7A622}"/>
              </a:ext>
            </a:extLst>
          </p:cNvPr>
          <p:cNvCxnSpPr>
            <a:cxnSpLocks/>
          </p:cNvCxnSpPr>
          <p:nvPr/>
        </p:nvCxnSpPr>
        <p:spPr>
          <a:xfrm>
            <a:off x="1656295" y="6505527"/>
            <a:ext cx="70166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AD4F14BD-684C-A5AE-7544-AD884A8ED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590516"/>
              </p:ext>
            </p:extLst>
          </p:nvPr>
        </p:nvGraphicFramePr>
        <p:xfrm>
          <a:off x="1741321" y="3679535"/>
          <a:ext cx="6871901" cy="274810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2864">
                  <a:extLst>
                    <a:ext uri="{9D8B030D-6E8A-4147-A177-3AD203B41FA5}">
                      <a16:colId xmlns:a16="http://schemas.microsoft.com/office/drawing/2014/main" val="1162415814"/>
                    </a:ext>
                  </a:extLst>
                </a:gridCol>
                <a:gridCol w="327082">
                  <a:extLst>
                    <a:ext uri="{9D8B030D-6E8A-4147-A177-3AD203B41FA5}">
                      <a16:colId xmlns:a16="http://schemas.microsoft.com/office/drawing/2014/main" val="1171019783"/>
                    </a:ext>
                  </a:extLst>
                </a:gridCol>
                <a:gridCol w="996805">
                  <a:extLst>
                    <a:ext uri="{9D8B030D-6E8A-4147-A177-3AD203B41FA5}">
                      <a16:colId xmlns:a16="http://schemas.microsoft.com/office/drawing/2014/main" val="3279007213"/>
                    </a:ext>
                  </a:extLst>
                </a:gridCol>
                <a:gridCol w="704734">
                  <a:extLst>
                    <a:ext uri="{9D8B030D-6E8A-4147-A177-3AD203B41FA5}">
                      <a16:colId xmlns:a16="http://schemas.microsoft.com/office/drawing/2014/main" val="3246933514"/>
                    </a:ext>
                  </a:extLst>
                </a:gridCol>
                <a:gridCol w="842299">
                  <a:extLst>
                    <a:ext uri="{9D8B030D-6E8A-4147-A177-3AD203B41FA5}">
                      <a16:colId xmlns:a16="http://schemas.microsoft.com/office/drawing/2014/main" val="816964701"/>
                    </a:ext>
                  </a:extLst>
                </a:gridCol>
                <a:gridCol w="777150">
                  <a:extLst>
                    <a:ext uri="{9D8B030D-6E8A-4147-A177-3AD203B41FA5}">
                      <a16:colId xmlns:a16="http://schemas.microsoft.com/office/drawing/2014/main" val="2908249591"/>
                    </a:ext>
                  </a:extLst>
                </a:gridCol>
                <a:gridCol w="929956">
                  <a:extLst>
                    <a:ext uri="{9D8B030D-6E8A-4147-A177-3AD203B41FA5}">
                      <a16:colId xmlns:a16="http://schemas.microsoft.com/office/drawing/2014/main" val="217218954"/>
                    </a:ext>
                  </a:extLst>
                </a:gridCol>
                <a:gridCol w="896865">
                  <a:extLst>
                    <a:ext uri="{9D8B030D-6E8A-4147-A177-3AD203B41FA5}">
                      <a16:colId xmlns:a16="http://schemas.microsoft.com/office/drawing/2014/main" val="3133057448"/>
                    </a:ext>
                  </a:extLst>
                </a:gridCol>
                <a:gridCol w="1014146">
                  <a:extLst>
                    <a:ext uri="{9D8B030D-6E8A-4147-A177-3AD203B41FA5}">
                      <a16:colId xmlns:a16="http://schemas.microsoft.com/office/drawing/2014/main" val="523877339"/>
                    </a:ext>
                  </a:extLst>
                </a:gridCol>
              </a:tblGrid>
              <a:tr h="3435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아이디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회원등급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구매금액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적립금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메일수신여부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36035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2022-11-22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홍길동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jackson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2,500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8552188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48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2022-10-13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김수영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sunny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2,500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거부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2549365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47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2022-10-03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임꺽정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general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2,500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6318995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46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2022-09-30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박수민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customers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2,500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5868046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45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2022-09-29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홍준민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manager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2,500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6292765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44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2022-08-27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이영덕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aiden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2,500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485067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2022-08-25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이근영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alayna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2,500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4356200"/>
                  </a:ext>
                </a:extLst>
              </a:tr>
            </a:tbl>
          </a:graphicData>
        </a:graphic>
      </p:graphicFrame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BF1D9552-1C56-EDCF-6AE5-3D8F26881FD7}"/>
              </a:ext>
            </a:extLst>
          </p:cNvPr>
          <p:cNvCxnSpPr>
            <a:cxnSpLocks/>
          </p:cNvCxnSpPr>
          <p:nvPr/>
        </p:nvCxnSpPr>
        <p:spPr>
          <a:xfrm>
            <a:off x="2745403" y="2989399"/>
            <a:ext cx="0" cy="144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512C6C4-2453-D4C2-E2CA-1DA7A8BAC1FA}"/>
              </a:ext>
            </a:extLst>
          </p:cNvPr>
          <p:cNvSpPr txBox="1"/>
          <p:nvPr/>
        </p:nvSpPr>
        <p:spPr>
          <a:xfrm>
            <a:off x="1890942" y="1457223"/>
            <a:ext cx="646331" cy="87921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900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/>
              <a:t>가입일</a:t>
            </a:r>
            <a:endParaRPr lang="en-US" altLang="ko-KR" dirty="0"/>
          </a:p>
          <a:p>
            <a:r>
              <a:rPr lang="ko-KR" altLang="en-US"/>
              <a:t>회원등급</a:t>
            </a:r>
            <a:endParaRPr lang="en-US" altLang="ko-KR" dirty="0"/>
          </a:p>
          <a:p>
            <a:r>
              <a:rPr lang="ko-KR" altLang="en-US"/>
              <a:t>메일수신</a:t>
            </a:r>
            <a:endParaRPr lang="en-US" altLang="ko-KR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754717F-DEF4-A8EB-109D-2E80AFB0FE6C}"/>
              </a:ext>
            </a:extLst>
          </p:cNvPr>
          <p:cNvSpPr/>
          <p:nvPr/>
        </p:nvSpPr>
        <p:spPr>
          <a:xfrm>
            <a:off x="5352319" y="1492327"/>
            <a:ext cx="615553" cy="602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9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구매금액</a:t>
            </a:r>
            <a:endParaRPr lang="en-US" altLang="ko-KR" sz="9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9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포인트</a:t>
            </a:r>
            <a:endParaRPr lang="en-US" altLang="ko-KR" sz="9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49B4F3A-3330-8922-B95F-252F9575F6C3}"/>
              </a:ext>
            </a:extLst>
          </p:cNvPr>
          <p:cNvSpPr/>
          <p:nvPr/>
        </p:nvSpPr>
        <p:spPr>
          <a:xfrm>
            <a:off x="2664006" y="2093245"/>
            <a:ext cx="1866900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ko-KR" altLang="en-US" sz="900" dirty="0">
                <a:latin typeface="+mn-ea"/>
              </a:rPr>
              <a:t>수신        거부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7D88650-7D74-9FE0-9157-F2F75F60E771}"/>
              </a:ext>
            </a:extLst>
          </p:cNvPr>
          <p:cNvSpPr/>
          <p:nvPr/>
        </p:nvSpPr>
        <p:spPr bwMode="auto">
          <a:xfrm>
            <a:off x="3082572" y="1565698"/>
            <a:ext cx="937234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8E454E2-7EC6-9322-FA94-701962945902}"/>
              </a:ext>
            </a:extLst>
          </p:cNvPr>
          <p:cNvSpPr/>
          <p:nvPr/>
        </p:nvSpPr>
        <p:spPr>
          <a:xfrm>
            <a:off x="3977695" y="1535037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+mn-ea"/>
              </a:rPr>
              <a:t>~</a:t>
            </a:r>
            <a:endParaRPr lang="ko-KR" altLang="en-US" sz="1200" dirty="0">
              <a:latin typeface="+mn-ea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C6A99D70-14A0-CAE5-16E4-95169A81C061}"/>
              </a:ext>
            </a:extLst>
          </p:cNvPr>
          <p:cNvSpPr/>
          <p:nvPr/>
        </p:nvSpPr>
        <p:spPr>
          <a:xfrm>
            <a:off x="7190834" y="1562471"/>
            <a:ext cx="447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원 </a:t>
            </a:r>
            <a:r>
              <a:rPr lang="en-US" altLang="ko-KR" sz="1200" dirty="0">
                <a:latin typeface="+mn-ea"/>
              </a:rPr>
              <a:t>~</a:t>
            </a:r>
            <a:endParaRPr lang="ko-KR" altLang="en-US" sz="1200" dirty="0">
              <a:latin typeface="+mn-ea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C96EA5E6-8ADC-86F8-FBCE-31A9B07439F3}"/>
              </a:ext>
            </a:extLst>
          </p:cNvPr>
          <p:cNvSpPr/>
          <p:nvPr/>
        </p:nvSpPr>
        <p:spPr>
          <a:xfrm>
            <a:off x="8251895" y="1600148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원</a:t>
            </a:r>
            <a:endParaRPr lang="ko-KR" altLang="en-US" sz="1200" dirty="0">
              <a:latin typeface="+mn-ea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6BC233BB-BC21-AF7A-28BD-A55551D57087}"/>
              </a:ext>
            </a:extLst>
          </p:cNvPr>
          <p:cNvSpPr/>
          <p:nvPr/>
        </p:nvSpPr>
        <p:spPr bwMode="auto">
          <a:xfrm>
            <a:off x="7567473" y="1569563"/>
            <a:ext cx="740359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r"/>
            <a:r>
              <a:rPr lang="en-US" altLang="ko-KR" sz="1000" dirty="0">
                <a:latin typeface="+mn-ea"/>
              </a:rPr>
              <a:t>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E0B3CCDD-2FC7-A038-ADFA-E46D456EAAD6}"/>
              </a:ext>
            </a:extLst>
          </p:cNvPr>
          <p:cNvSpPr/>
          <p:nvPr/>
        </p:nvSpPr>
        <p:spPr bwMode="auto">
          <a:xfrm>
            <a:off x="6525032" y="1569563"/>
            <a:ext cx="740359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r"/>
            <a:r>
              <a:rPr lang="en-US" altLang="ko-KR" sz="1000" dirty="0">
                <a:latin typeface="+mn-ea"/>
              </a:rPr>
              <a:t>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102FBFBC-B3FA-014E-89CD-CBB5E371A67C}"/>
              </a:ext>
            </a:extLst>
          </p:cNvPr>
          <p:cNvSpPr/>
          <p:nvPr/>
        </p:nvSpPr>
        <p:spPr bwMode="auto">
          <a:xfrm>
            <a:off x="7569710" y="1853403"/>
            <a:ext cx="740359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r"/>
            <a:r>
              <a:rPr lang="en-US" altLang="ko-KR" sz="1000" dirty="0">
                <a:latin typeface="+mn-ea"/>
              </a:rPr>
              <a:t>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58EEFD53-00D0-D49F-2F83-125ADA0C0B2A}"/>
              </a:ext>
            </a:extLst>
          </p:cNvPr>
          <p:cNvSpPr/>
          <p:nvPr/>
        </p:nvSpPr>
        <p:spPr bwMode="auto">
          <a:xfrm>
            <a:off x="6527269" y="1853403"/>
            <a:ext cx="740359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r"/>
            <a:r>
              <a:rPr lang="en-US" altLang="ko-KR" sz="1000" dirty="0">
                <a:latin typeface="+mn-ea"/>
              </a:rPr>
              <a:t>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0EB3C031-EC85-11C4-3553-F316B6FDF2AB}"/>
              </a:ext>
            </a:extLst>
          </p:cNvPr>
          <p:cNvSpPr/>
          <p:nvPr/>
        </p:nvSpPr>
        <p:spPr>
          <a:xfrm>
            <a:off x="7192733" y="1817736"/>
            <a:ext cx="447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원 </a:t>
            </a:r>
            <a:r>
              <a:rPr lang="en-US" altLang="ko-KR" sz="1200" dirty="0">
                <a:latin typeface="+mn-ea"/>
              </a:rPr>
              <a:t>~</a:t>
            </a:r>
            <a:endParaRPr lang="ko-KR" altLang="en-US" sz="1200" dirty="0">
              <a:latin typeface="+mn-ea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EB6ED00A-B6CA-6DF8-DDB6-4CBC76B53D11}"/>
              </a:ext>
            </a:extLst>
          </p:cNvPr>
          <p:cNvSpPr/>
          <p:nvPr/>
        </p:nvSpPr>
        <p:spPr>
          <a:xfrm>
            <a:off x="8253794" y="1855413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원</a:t>
            </a:r>
            <a:endParaRPr lang="ko-KR" altLang="en-US" sz="1200" dirty="0">
              <a:latin typeface="+mn-ea"/>
            </a:endParaRPr>
          </a:p>
        </p:txBody>
      </p:sp>
      <p:sp>
        <p:nvSpPr>
          <p:cNvPr id="55" name="Calendar">
            <a:extLst>
              <a:ext uri="{FF2B5EF4-FFF2-40B4-BE49-F238E27FC236}">
                <a16:creationId xmlns:a16="http://schemas.microsoft.com/office/drawing/2014/main" id="{957D3A07-93D0-7879-F1C3-D2C37C1801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38743" y="1592574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15E29378-E876-EB8D-211F-6080DBFBF157}"/>
              </a:ext>
            </a:extLst>
          </p:cNvPr>
          <p:cNvSpPr/>
          <p:nvPr/>
        </p:nvSpPr>
        <p:spPr bwMode="auto">
          <a:xfrm>
            <a:off x="4196625" y="1565698"/>
            <a:ext cx="937234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63" name="Calendar">
            <a:extLst>
              <a:ext uri="{FF2B5EF4-FFF2-40B4-BE49-F238E27FC236}">
                <a16:creationId xmlns:a16="http://schemas.microsoft.com/office/drawing/2014/main" id="{5589CB19-5BAA-1A08-2F18-DA67C2840FC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52796" y="1592574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D3CF814-B549-0609-46D0-59358405BC9A}"/>
              </a:ext>
            </a:extLst>
          </p:cNvPr>
          <p:cNvSpPr txBox="1"/>
          <p:nvPr/>
        </p:nvSpPr>
        <p:spPr>
          <a:xfrm>
            <a:off x="3224927" y="1564349"/>
            <a:ext cx="8405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/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2023-01-01</a:t>
            </a:r>
            <a:endParaRPr lang="ko-KR" altLang="en-US" sz="900" b="0" kern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A4AFDE-3AE2-8651-3612-3AF7CDE9207C}"/>
              </a:ext>
            </a:extLst>
          </p:cNvPr>
          <p:cNvSpPr txBox="1"/>
          <p:nvPr/>
        </p:nvSpPr>
        <p:spPr>
          <a:xfrm>
            <a:off x="4327763" y="1548560"/>
            <a:ext cx="8638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/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2023-01-07</a:t>
            </a:r>
            <a:endParaRPr lang="ko-KR" altLang="en-US" sz="900" b="0" kern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ADFAB611-6ECE-6465-56A7-FF2D039364C5}"/>
              </a:ext>
            </a:extLst>
          </p:cNvPr>
          <p:cNvGrpSpPr/>
          <p:nvPr/>
        </p:nvGrpSpPr>
        <p:grpSpPr>
          <a:xfrm>
            <a:off x="2565375" y="1566035"/>
            <a:ext cx="500553" cy="230832"/>
            <a:chOff x="555131" y="4246012"/>
            <a:chExt cx="500553" cy="230832"/>
          </a:xfrm>
        </p:grpSpPr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C7D681C2-C63A-03AF-4EBC-45430CAA6C7A}"/>
                </a:ext>
              </a:extLst>
            </p:cNvPr>
            <p:cNvSpPr/>
            <p:nvPr/>
          </p:nvSpPr>
          <p:spPr>
            <a:xfrm>
              <a:off x="555131" y="4282936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D75F59F-4646-BA91-0C71-8A0417ED0570}"/>
                </a:ext>
              </a:extLst>
            </p:cNvPr>
            <p:cNvSpPr txBox="1"/>
            <p:nvPr/>
          </p:nvSpPr>
          <p:spPr>
            <a:xfrm>
              <a:off x="640186" y="4246012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+mn-ea"/>
                </a:rPr>
                <a:t>전체</a:t>
              </a:r>
            </a:p>
          </p:txBody>
        </p:sp>
      </p:grp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48617BC9-7544-EE7E-63D3-952C61EC3BF5}"/>
              </a:ext>
            </a:extLst>
          </p:cNvPr>
          <p:cNvSpPr/>
          <p:nvPr/>
        </p:nvSpPr>
        <p:spPr>
          <a:xfrm>
            <a:off x="2565196" y="2128207"/>
            <a:ext cx="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6B88D570-60B4-1353-67C0-BFF8539CDFC3}"/>
              </a:ext>
            </a:extLst>
          </p:cNvPr>
          <p:cNvGrpSpPr/>
          <p:nvPr/>
        </p:nvGrpSpPr>
        <p:grpSpPr>
          <a:xfrm>
            <a:off x="6002918" y="1575368"/>
            <a:ext cx="500553" cy="230832"/>
            <a:chOff x="555131" y="4246012"/>
            <a:chExt cx="500553" cy="230832"/>
          </a:xfrm>
        </p:grpSpPr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9142EAF7-A674-AFE1-1DB6-3131524328D8}"/>
                </a:ext>
              </a:extLst>
            </p:cNvPr>
            <p:cNvSpPr/>
            <p:nvPr/>
          </p:nvSpPr>
          <p:spPr>
            <a:xfrm>
              <a:off x="555131" y="4282936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8F10CEE-9C7E-2586-98E6-DE1E75ADBEC0}"/>
                </a:ext>
              </a:extLst>
            </p:cNvPr>
            <p:cNvSpPr txBox="1"/>
            <p:nvPr/>
          </p:nvSpPr>
          <p:spPr>
            <a:xfrm>
              <a:off x="640186" y="4246012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+mn-ea"/>
                </a:rPr>
                <a:t>전체</a:t>
              </a:r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7D4CEBAE-57A8-B1D0-3F96-644ACAD2B9E9}"/>
              </a:ext>
            </a:extLst>
          </p:cNvPr>
          <p:cNvGrpSpPr/>
          <p:nvPr/>
        </p:nvGrpSpPr>
        <p:grpSpPr>
          <a:xfrm>
            <a:off x="6002739" y="1842089"/>
            <a:ext cx="500553" cy="230832"/>
            <a:chOff x="555131" y="4246012"/>
            <a:chExt cx="500553" cy="230832"/>
          </a:xfrm>
        </p:grpSpPr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AD805320-00C6-3AF6-D4DE-721D79AC7F7C}"/>
                </a:ext>
              </a:extLst>
            </p:cNvPr>
            <p:cNvSpPr/>
            <p:nvPr/>
          </p:nvSpPr>
          <p:spPr>
            <a:xfrm>
              <a:off x="555131" y="4282936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10FD4A9-F43A-0156-588D-34DB44D4844B}"/>
                </a:ext>
              </a:extLst>
            </p:cNvPr>
            <p:cNvSpPr txBox="1"/>
            <p:nvPr/>
          </p:nvSpPr>
          <p:spPr>
            <a:xfrm>
              <a:off x="640186" y="4246012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+mn-ea"/>
                </a:rPr>
                <a:t>전체</a:t>
              </a:r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778DDA68-DF5F-D8C6-8768-1B72F4579CF4}"/>
              </a:ext>
            </a:extLst>
          </p:cNvPr>
          <p:cNvGrpSpPr/>
          <p:nvPr/>
        </p:nvGrpSpPr>
        <p:grpSpPr>
          <a:xfrm>
            <a:off x="2362453" y="1822975"/>
            <a:ext cx="2342965" cy="246221"/>
            <a:chOff x="-43745" y="2525941"/>
            <a:chExt cx="2342965" cy="246221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70E0473-838E-65BE-A659-B17AEA0B91F0}"/>
                </a:ext>
              </a:extLst>
            </p:cNvPr>
            <p:cNvSpPr txBox="1"/>
            <p:nvPr/>
          </p:nvSpPr>
          <p:spPr>
            <a:xfrm>
              <a:off x="-43745" y="2525941"/>
              <a:ext cx="23429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000" dirty="0"/>
                <a:t>          1          2          3          4          5</a:t>
              </a:r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C856C29F-A899-CA80-B068-33CD5B90D9A8}"/>
                </a:ext>
              </a:extLst>
            </p:cNvPr>
            <p:cNvSpPr/>
            <p:nvPr/>
          </p:nvSpPr>
          <p:spPr>
            <a:xfrm>
              <a:off x="154599" y="2577051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B8C8E118-6477-8AA0-BF95-7DD7318E97C7}"/>
                </a:ext>
              </a:extLst>
            </p:cNvPr>
            <p:cNvSpPr/>
            <p:nvPr/>
          </p:nvSpPr>
          <p:spPr>
            <a:xfrm>
              <a:off x="505133" y="2577051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47C6FF8E-E39B-8CD6-C54B-E2BEF3812941}"/>
                </a:ext>
              </a:extLst>
            </p:cNvPr>
            <p:cNvSpPr/>
            <p:nvPr/>
          </p:nvSpPr>
          <p:spPr>
            <a:xfrm>
              <a:off x="848324" y="2577051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3B9C903D-3EB7-3364-1658-386C09EC35BF}"/>
                </a:ext>
              </a:extLst>
            </p:cNvPr>
            <p:cNvSpPr/>
            <p:nvPr/>
          </p:nvSpPr>
          <p:spPr>
            <a:xfrm>
              <a:off x="1204957" y="2577051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27D3E86D-EAC3-23B7-4C0D-846279B1A2DC}"/>
                </a:ext>
              </a:extLst>
            </p:cNvPr>
            <p:cNvSpPr/>
            <p:nvPr/>
          </p:nvSpPr>
          <p:spPr>
            <a:xfrm>
              <a:off x="1552239" y="2577051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</p:grpSp>
      <p:sp>
        <p:nvSpPr>
          <p:cNvPr id="100" name="타원 99">
            <a:extLst>
              <a:ext uri="{FF2B5EF4-FFF2-40B4-BE49-F238E27FC236}">
                <a16:creationId xmlns:a16="http://schemas.microsoft.com/office/drawing/2014/main" id="{7ED5EEEC-0F4A-69B1-6468-2EC4F90181BC}"/>
              </a:ext>
            </a:extLst>
          </p:cNvPr>
          <p:cNvSpPr/>
          <p:nvPr/>
        </p:nvSpPr>
        <p:spPr>
          <a:xfrm>
            <a:off x="1596336" y="144797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1" name="타원 100">
            <a:extLst>
              <a:ext uri="{FF2B5EF4-FFF2-40B4-BE49-F238E27FC236}">
                <a16:creationId xmlns:a16="http://schemas.microsoft.com/office/drawing/2014/main" id="{C76650E6-1935-48E1-59DF-49096E651BC2}"/>
              </a:ext>
            </a:extLst>
          </p:cNvPr>
          <p:cNvSpPr/>
          <p:nvPr/>
        </p:nvSpPr>
        <p:spPr>
          <a:xfrm>
            <a:off x="2751050" y="107085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2" name="타원 101">
            <a:extLst>
              <a:ext uri="{FF2B5EF4-FFF2-40B4-BE49-F238E27FC236}">
                <a16:creationId xmlns:a16="http://schemas.microsoft.com/office/drawing/2014/main" id="{4CB65327-C195-0457-4E87-272E5B297588}"/>
              </a:ext>
            </a:extLst>
          </p:cNvPr>
          <p:cNvSpPr/>
          <p:nvPr/>
        </p:nvSpPr>
        <p:spPr>
          <a:xfrm>
            <a:off x="1457686" y="294909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3" name="타원 102">
            <a:extLst>
              <a:ext uri="{FF2B5EF4-FFF2-40B4-BE49-F238E27FC236}">
                <a16:creationId xmlns:a16="http://schemas.microsoft.com/office/drawing/2014/main" id="{A23C714B-F802-231F-9A41-697DD06E4F3A}"/>
              </a:ext>
            </a:extLst>
          </p:cNvPr>
          <p:cNvSpPr/>
          <p:nvPr/>
        </p:nvSpPr>
        <p:spPr>
          <a:xfrm>
            <a:off x="1509132" y="331662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4" name="타원 103">
            <a:extLst>
              <a:ext uri="{FF2B5EF4-FFF2-40B4-BE49-F238E27FC236}">
                <a16:creationId xmlns:a16="http://schemas.microsoft.com/office/drawing/2014/main" id="{9AFC6A3B-A223-D0C6-4472-29E3E4127442}"/>
              </a:ext>
            </a:extLst>
          </p:cNvPr>
          <p:cNvSpPr/>
          <p:nvPr/>
        </p:nvSpPr>
        <p:spPr>
          <a:xfrm>
            <a:off x="1380336" y="48399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6" name="직선 연결선 105">
            <a:extLst>
              <a:ext uri="{FF2B5EF4-FFF2-40B4-BE49-F238E27FC236}">
                <a16:creationId xmlns:a16="http://schemas.microsoft.com/office/drawing/2014/main" id="{412B0A22-1E35-F08A-E5DB-912A5F01BD5A}"/>
              </a:ext>
            </a:extLst>
          </p:cNvPr>
          <p:cNvCxnSpPr>
            <a:cxnSpLocks/>
          </p:cNvCxnSpPr>
          <p:nvPr/>
        </p:nvCxnSpPr>
        <p:spPr>
          <a:xfrm>
            <a:off x="452761" y="3216209"/>
            <a:ext cx="828492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42EAB882-F26A-A73A-3392-5A82FDA29B9A}"/>
              </a:ext>
            </a:extLst>
          </p:cNvPr>
          <p:cNvCxnSpPr>
            <a:cxnSpLocks/>
          </p:cNvCxnSpPr>
          <p:nvPr/>
        </p:nvCxnSpPr>
        <p:spPr>
          <a:xfrm>
            <a:off x="452761" y="3635145"/>
            <a:ext cx="828492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042C7D55-A5D4-37CD-2108-E0A68A53FC88}"/>
              </a:ext>
            </a:extLst>
          </p:cNvPr>
          <p:cNvSpPr txBox="1"/>
          <p:nvPr/>
        </p:nvSpPr>
        <p:spPr>
          <a:xfrm>
            <a:off x="576976" y="3320486"/>
            <a:ext cx="65967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항목 고정</a:t>
            </a:r>
            <a:endParaRPr lang="ko-KR" altLang="en-US" sz="800" dirty="0"/>
          </a:p>
        </p:txBody>
      </p: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0A0502B8-9980-8910-E078-841390623BD4}"/>
              </a:ext>
            </a:extLst>
          </p:cNvPr>
          <p:cNvCxnSpPr>
            <a:cxnSpLocks/>
          </p:cNvCxnSpPr>
          <p:nvPr/>
        </p:nvCxnSpPr>
        <p:spPr>
          <a:xfrm>
            <a:off x="424495" y="6579252"/>
            <a:ext cx="828492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화살표 연결선 114">
            <a:extLst>
              <a:ext uri="{FF2B5EF4-FFF2-40B4-BE49-F238E27FC236}">
                <a16:creationId xmlns:a16="http://schemas.microsoft.com/office/drawing/2014/main" id="{849ECD48-A2DE-8CA7-A4CF-5DAAD4042C04}"/>
              </a:ext>
            </a:extLst>
          </p:cNvPr>
          <p:cNvCxnSpPr/>
          <p:nvPr/>
        </p:nvCxnSpPr>
        <p:spPr>
          <a:xfrm>
            <a:off x="1560824" y="3679535"/>
            <a:ext cx="0" cy="282599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50B34B4F-899C-8618-4F1B-C0F3CFE7B84A}"/>
              </a:ext>
            </a:extLst>
          </p:cNvPr>
          <p:cNvSpPr txBox="1"/>
          <p:nvPr/>
        </p:nvSpPr>
        <p:spPr>
          <a:xfrm>
            <a:off x="254642" y="4574565"/>
            <a:ext cx="1210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800" b="0" kern="12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rPr>
              <a:t>목록 폼 고정</a:t>
            </a:r>
            <a:endParaRPr lang="en-US" altLang="ko-KR" sz="800" b="0" kern="12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+mn-cs"/>
            </a:endParaRPr>
          </a:p>
          <a:p>
            <a:pPr algn="ctr"/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위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아래 스크롤 제공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)</a:t>
            </a:r>
            <a:r>
              <a:rPr lang="ko-KR" altLang="en-US" sz="800" b="0" kern="12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rPr>
              <a:t> 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7EC29B3-299C-0F62-36E2-159595433972}"/>
              </a:ext>
            </a:extLst>
          </p:cNvPr>
          <p:cNvSpPr/>
          <p:nvPr/>
        </p:nvSpPr>
        <p:spPr>
          <a:xfrm>
            <a:off x="91268" y="1546242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0A2BFAE-FD4F-8826-7431-9E65EBF540BB}"/>
              </a:ext>
            </a:extLst>
          </p:cNvPr>
          <p:cNvSpPr/>
          <p:nvPr/>
        </p:nvSpPr>
        <p:spPr>
          <a:xfrm>
            <a:off x="3094357" y="2128008"/>
            <a:ext cx="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pic>
        <p:nvPicPr>
          <p:cNvPr id="19" name="그림 18" descr="블랙, 어둠이(가) 표시된 사진&#10;&#10;자동 생성된 설명">
            <a:extLst>
              <a:ext uri="{FF2B5EF4-FFF2-40B4-BE49-F238E27FC236}">
                <a16:creationId xmlns:a16="http://schemas.microsoft.com/office/drawing/2014/main" id="{A51190AC-EC25-A520-87F6-37EB7D6E3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56" y="1880871"/>
            <a:ext cx="144000" cy="144000"/>
          </a:xfrm>
          <a:prstGeom prst="rect">
            <a:avLst/>
          </a:prstGeom>
        </p:spPr>
      </p:pic>
      <p:pic>
        <p:nvPicPr>
          <p:cNvPr id="25" name="그림 24" descr="블랙, 어둠이(가) 표시된 사진&#10;&#10;자동 생성된 설명">
            <a:extLst>
              <a:ext uri="{FF2B5EF4-FFF2-40B4-BE49-F238E27FC236}">
                <a16:creationId xmlns:a16="http://schemas.microsoft.com/office/drawing/2014/main" id="{6A054DF1-1728-D88C-5A36-A8ECD6082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88" y="1882377"/>
            <a:ext cx="144000" cy="144000"/>
          </a:xfrm>
          <a:prstGeom prst="rect">
            <a:avLst/>
          </a:prstGeom>
        </p:spPr>
      </p:pic>
      <p:pic>
        <p:nvPicPr>
          <p:cNvPr id="27" name="그림 26" descr="블랙, 어둠이(가) 표시된 사진&#10;&#10;자동 생성된 설명">
            <a:extLst>
              <a:ext uri="{FF2B5EF4-FFF2-40B4-BE49-F238E27FC236}">
                <a16:creationId xmlns:a16="http://schemas.microsoft.com/office/drawing/2014/main" id="{2C053EBA-3D79-F886-E027-DA406C4B2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55" y="1633281"/>
            <a:ext cx="144000" cy="144000"/>
          </a:xfrm>
          <a:prstGeom prst="rect">
            <a:avLst/>
          </a:prstGeom>
        </p:spPr>
      </p:pic>
      <p:pic>
        <p:nvPicPr>
          <p:cNvPr id="28" name="그림 27" descr="블랙, 어둠이(가) 표시된 사진&#10;&#10;자동 생성된 설명">
            <a:extLst>
              <a:ext uri="{FF2B5EF4-FFF2-40B4-BE49-F238E27FC236}">
                <a16:creationId xmlns:a16="http://schemas.microsoft.com/office/drawing/2014/main" id="{248F5C1D-5739-5530-D5EE-C45DDFAF2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47" y="1893759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849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11961BB6-0C90-06A3-D7F0-66F2B57D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P-BE-MM-50</a:t>
            </a:r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976250D9-5CBB-BFD8-8BDF-80CCA57B83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z="900" dirty="0"/>
              <a:t>[</a:t>
            </a:r>
            <a:r>
              <a:rPr lang="ko-KR" altLang="en-US" sz="900" dirty="0"/>
              <a:t>회원관리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대량 메일 발송</a:t>
            </a:r>
            <a:r>
              <a:rPr lang="en-US" altLang="ko-KR" sz="900" dirty="0"/>
              <a:t>] </a:t>
            </a:r>
            <a:r>
              <a:rPr lang="ko-KR" altLang="en-US" sz="900" dirty="0"/>
              <a:t>대량 메일 발송 </a:t>
            </a:r>
            <a:r>
              <a:rPr lang="en-US" altLang="ko-KR" dirty="0"/>
              <a:t>- </a:t>
            </a:r>
            <a:r>
              <a:rPr lang="ko-KR" altLang="en-US" dirty="0"/>
              <a:t>발송 내용 작성</a:t>
            </a:r>
            <a:r>
              <a:rPr lang="en-US" altLang="ko-KR" sz="900" dirty="0"/>
              <a:t> </a:t>
            </a:r>
            <a:endParaRPr lang="ko-KR" altLang="en-US" sz="900" dirty="0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CE5E742A-0A4F-93B0-985D-8E47B5C98737}"/>
              </a:ext>
            </a:extLst>
          </p:cNvPr>
          <p:cNvGraphicFramePr>
            <a:graphicFrameLocks noGrp="1"/>
          </p:cNvGraphicFramePr>
          <p:nvPr/>
        </p:nvGraphicFramePr>
        <p:xfrm>
          <a:off x="9016139" y="243857"/>
          <a:ext cx="2508867" cy="6956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53267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 대상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 대상 설정에서 선택된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회원수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53267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 메일 주소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 정책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사이트 기본 정보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대표 메일 주소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호출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수신자에게 표기되는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발송자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이메일 주소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62184"/>
                  </a:ext>
                </a:extLst>
              </a:tr>
              <a:tr h="34255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테스트 발송 메일 주소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 대상 회원에게 발송 전 테스트 메일을 수신할 메일 주소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425254"/>
                  </a:ext>
                </a:extLst>
              </a:tr>
              <a:tr h="68608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 발송 내용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 제목 및 내용 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 내용은 에디터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Html 2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방법으로 입력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99288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 대상 재설정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Confirm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작성된 내용은 저장되지 않습니다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수신대상 설정화면으로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이동하시겠습니까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 대상 설정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129968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테스트 메일 발송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[3]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테스트 메일 주소 입력 후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Validation Check [6.1]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[6.1]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체크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 시 메일 발송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발송 완료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Alert 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테스트 메일을 발송하였습니다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[2]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 주소 미 입력 후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Alert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테스트 발송 메일 주소를 입력해 주세요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114628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발송하기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Validation Check [5.1]</a:t>
                      </a: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[5.1]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체크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Confirm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{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명에게 메일을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메일 발송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21598"/>
                  </a:ext>
                </a:extLst>
              </a:tr>
              <a:tr h="936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9C2C0EE3-D36A-3071-7874-59A803FA488B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3D65D8-E12C-CCB6-5E1F-651380088794}"/>
                </a:ext>
              </a:extLst>
            </p:cNvPr>
            <p:cNvSpPr txBox="1"/>
            <p:nvPr/>
          </p:nvSpPr>
          <p:spPr>
            <a:xfrm>
              <a:off x="1565686" y="332656"/>
              <a:ext cx="146706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회원관리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대량 메일 발송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33BBC6-C912-A05D-13DB-2560CC28A0AC}"/>
                </a:ext>
              </a:extLst>
            </p:cNvPr>
            <p:cNvSpPr txBox="1"/>
            <p:nvPr/>
          </p:nvSpPr>
          <p:spPr>
            <a:xfrm>
              <a:off x="1565686" y="479698"/>
              <a:ext cx="1217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대량 메일 발송</a:t>
              </a: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E74CBBE0-C25C-3C90-F996-6FA712775BB4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4D87BB8-E27A-613B-F5F4-BE16DD35E3FC}"/>
              </a:ext>
            </a:extLst>
          </p:cNvPr>
          <p:cNvSpPr/>
          <p:nvPr/>
        </p:nvSpPr>
        <p:spPr>
          <a:xfrm>
            <a:off x="1777385" y="3948439"/>
            <a:ext cx="7078706" cy="270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 메일 제목을 입력하세요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D12C43-3E5C-A152-691A-3042294B762D}"/>
              </a:ext>
            </a:extLst>
          </p:cNvPr>
          <p:cNvSpPr txBox="1"/>
          <p:nvPr/>
        </p:nvSpPr>
        <p:spPr>
          <a:xfrm>
            <a:off x="1638678" y="3659622"/>
            <a:ext cx="935192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ko-KR" sz="1300" b="0" dirty="0"/>
              <a:t>*</a:t>
            </a:r>
            <a:r>
              <a:rPr lang="ko-KR" altLang="en-US" sz="1300" b="0" dirty="0"/>
              <a:t>메일 제목</a:t>
            </a: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DCB81EF8-7565-6704-D869-36F095336032}"/>
              </a:ext>
            </a:extLst>
          </p:cNvPr>
          <p:cNvSpPr/>
          <p:nvPr/>
        </p:nvSpPr>
        <p:spPr>
          <a:xfrm>
            <a:off x="1497632" y="212419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58BA1B2C-79E2-8EFB-CB2B-34BDFE54541F}"/>
              </a:ext>
            </a:extLst>
          </p:cNvPr>
          <p:cNvSpPr/>
          <p:nvPr/>
        </p:nvSpPr>
        <p:spPr>
          <a:xfrm>
            <a:off x="1497632" y="142859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331D4E8A-D537-D84B-1F50-0457FF108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422" y="4752887"/>
            <a:ext cx="7068669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latin typeface="+mn-ea"/>
              </a:rPr>
              <a:t> Editor</a:t>
            </a:r>
          </a:p>
        </p:txBody>
      </p:sp>
      <p:sp>
        <p:nvSpPr>
          <p:cNvPr id="73" name="양쪽 모서리가 둥근 사각형 28">
            <a:extLst>
              <a:ext uri="{FF2B5EF4-FFF2-40B4-BE49-F238E27FC236}">
                <a16:creationId xmlns:a16="http://schemas.microsoft.com/office/drawing/2014/main" id="{216B77EB-72D3-D29D-F66D-FFA32720CF4A}"/>
              </a:ext>
            </a:extLst>
          </p:cNvPr>
          <p:cNvSpPr/>
          <p:nvPr/>
        </p:nvSpPr>
        <p:spPr bwMode="auto">
          <a:xfrm>
            <a:off x="8009080" y="6507322"/>
            <a:ext cx="764679" cy="214511"/>
          </a:xfrm>
          <a:prstGeom prst="round2Same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900" dirty="0">
                <a:latin typeface="+mn-ea"/>
              </a:rPr>
              <a:t>HTML</a:t>
            </a:r>
            <a:endParaRPr lang="ko-KR" altLang="en-US" sz="900" dirty="0">
              <a:latin typeface="+mn-ea"/>
            </a:endParaRPr>
          </a:p>
        </p:txBody>
      </p:sp>
      <p:sp>
        <p:nvSpPr>
          <p:cNvPr id="74" name="양쪽 모서리가 둥근 사각형 29">
            <a:extLst>
              <a:ext uri="{FF2B5EF4-FFF2-40B4-BE49-F238E27FC236}">
                <a16:creationId xmlns:a16="http://schemas.microsoft.com/office/drawing/2014/main" id="{E552D8A4-2122-37E7-2EF6-488F6622FCEC}"/>
              </a:ext>
            </a:extLst>
          </p:cNvPr>
          <p:cNvSpPr/>
          <p:nvPr/>
        </p:nvSpPr>
        <p:spPr bwMode="auto">
          <a:xfrm>
            <a:off x="7237555" y="6507322"/>
            <a:ext cx="764679" cy="214511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ko-KR" altLang="en-US" sz="900" dirty="0">
                <a:latin typeface="+mn-ea"/>
              </a:rPr>
              <a:t>에디터</a:t>
            </a: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BD7C5D31-4EEA-47E1-1384-84FFBF38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898" y="4740372"/>
            <a:ext cx="7079862" cy="1980015"/>
          </a:xfrm>
          <a:prstGeom prst="rect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108000" tIns="324000" rIns="108000" bIns="10800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메일 내용을 작성하세요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789EF264-C8F3-B25F-042F-02A164979381}"/>
              </a:ext>
            </a:extLst>
          </p:cNvPr>
          <p:cNvSpPr/>
          <p:nvPr/>
        </p:nvSpPr>
        <p:spPr>
          <a:xfrm>
            <a:off x="2986753" y="973841"/>
            <a:ext cx="1218048" cy="39168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수신 대상 설정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C7257F57-2B00-0FD8-E25B-8D7F82F3D55A}"/>
              </a:ext>
            </a:extLst>
          </p:cNvPr>
          <p:cNvSpPr/>
          <p:nvPr/>
        </p:nvSpPr>
        <p:spPr>
          <a:xfrm>
            <a:off x="4626377" y="973841"/>
            <a:ext cx="1218048" cy="391682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+mn-ea"/>
              </a:rPr>
              <a:t>발송 내용 작성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A71F45E-6315-8599-13E8-8A06AFCB84C3}"/>
              </a:ext>
            </a:extLst>
          </p:cNvPr>
          <p:cNvSpPr/>
          <p:nvPr/>
        </p:nvSpPr>
        <p:spPr>
          <a:xfrm>
            <a:off x="6278341" y="973841"/>
            <a:ext cx="1218048" cy="39168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발송완료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7166B-9EB6-7E55-50A9-7691F1E60C6F}"/>
              </a:ext>
            </a:extLst>
          </p:cNvPr>
          <p:cNvSpPr txBox="1"/>
          <p:nvPr/>
        </p:nvSpPr>
        <p:spPr>
          <a:xfrm>
            <a:off x="4241486" y="1007586"/>
            <a:ext cx="3454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86401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rPr>
              <a:t>▶</a:t>
            </a:r>
            <a:endParaRPr lang="en-US" altLang="ko-KR" sz="14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BC16D4-1A1B-E71F-9CB2-B348EADF0DEC}"/>
              </a:ext>
            </a:extLst>
          </p:cNvPr>
          <p:cNvSpPr txBox="1"/>
          <p:nvPr/>
        </p:nvSpPr>
        <p:spPr>
          <a:xfrm>
            <a:off x="5879279" y="996392"/>
            <a:ext cx="3454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86401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rPr>
              <a:t>▶</a:t>
            </a:r>
            <a:endParaRPr lang="en-US" altLang="ko-KR" sz="14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E4CA5B-BE94-93A4-7922-BA9FBEBC5696}"/>
              </a:ext>
            </a:extLst>
          </p:cNvPr>
          <p:cNvSpPr txBox="1"/>
          <p:nvPr/>
        </p:nvSpPr>
        <p:spPr>
          <a:xfrm>
            <a:off x="1681127" y="1441420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수신 대상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647306-E8E5-A767-9134-CB537CAC0C2C}"/>
              </a:ext>
            </a:extLst>
          </p:cNvPr>
          <p:cNvSpPr txBox="1"/>
          <p:nvPr/>
        </p:nvSpPr>
        <p:spPr>
          <a:xfrm>
            <a:off x="1709702" y="1712307"/>
            <a:ext cx="57749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+mn-ea"/>
              </a:rPr>
              <a:t>1,835</a:t>
            </a:r>
            <a:r>
              <a:rPr lang="ko-KR" altLang="en-US" sz="1200" dirty="0">
                <a:latin typeface="+mn-ea"/>
              </a:rPr>
              <a:t>명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8" name="모서리가 둥근 직사각형 34">
            <a:extLst>
              <a:ext uri="{FF2B5EF4-FFF2-40B4-BE49-F238E27FC236}">
                <a16:creationId xmlns:a16="http://schemas.microsoft.com/office/drawing/2014/main" id="{735C1B7B-8106-C93C-D034-FD8D78F93357}"/>
              </a:ext>
            </a:extLst>
          </p:cNvPr>
          <p:cNvSpPr/>
          <p:nvPr/>
        </p:nvSpPr>
        <p:spPr>
          <a:xfrm>
            <a:off x="3690529" y="6838176"/>
            <a:ext cx="1351418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◀ 수신 대상 재설정</a:t>
            </a:r>
          </a:p>
        </p:txBody>
      </p:sp>
      <p:sp>
        <p:nvSpPr>
          <p:cNvPr id="22" name="모서리가 둥근 직사각형 35">
            <a:extLst>
              <a:ext uri="{FF2B5EF4-FFF2-40B4-BE49-F238E27FC236}">
                <a16:creationId xmlns:a16="http://schemas.microsoft.com/office/drawing/2014/main" id="{A7EBB401-C0CD-8C83-D821-57C9F66322B3}"/>
              </a:ext>
            </a:extLst>
          </p:cNvPr>
          <p:cNvSpPr/>
          <p:nvPr/>
        </p:nvSpPr>
        <p:spPr>
          <a:xfrm>
            <a:off x="7307164" y="6838176"/>
            <a:ext cx="1491624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발송하기</a:t>
            </a:r>
          </a:p>
        </p:txBody>
      </p:sp>
      <p:sp>
        <p:nvSpPr>
          <p:cNvPr id="23" name="모서리가 둥근 직사각형 34">
            <a:extLst>
              <a:ext uri="{FF2B5EF4-FFF2-40B4-BE49-F238E27FC236}">
                <a16:creationId xmlns:a16="http://schemas.microsoft.com/office/drawing/2014/main" id="{4B9534E3-E54B-1566-B73B-36474D252A29}"/>
              </a:ext>
            </a:extLst>
          </p:cNvPr>
          <p:cNvSpPr/>
          <p:nvPr/>
        </p:nvSpPr>
        <p:spPr>
          <a:xfrm>
            <a:off x="5090761" y="6838176"/>
            <a:ext cx="1351418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테스트 메일 발송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9C385D-3F34-BE40-F3BC-D6B29CD99225}"/>
              </a:ext>
            </a:extLst>
          </p:cNvPr>
          <p:cNvSpPr txBox="1"/>
          <p:nvPr/>
        </p:nvSpPr>
        <p:spPr>
          <a:xfrm>
            <a:off x="1622717" y="2089926"/>
            <a:ext cx="1304844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ko-KR" sz="1300" b="0" dirty="0"/>
              <a:t>*</a:t>
            </a:r>
            <a:r>
              <a:rPr lang="ko-KR" altLang="en-US" sz="1300" b="0" dirty="0"/>
              <a:t>발송 메일 주소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7A4C0D6-E330-61E3-3685-3F62F220B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422" y="2382686"/>
            <a:ext cx="1088199" cy="270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dirty="0" err="1">
                <a:latin typeface="+mn-ea"/>
              </a:rPr>
              <a:t>lala</a:t>
            </a:r>
            <a:endParaRPr lang="en-US" altLang="ko-KR" sz="1000" dirty="0">
              <a:latin typeface="+mn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6094D55-3A64-F67F-279A-79667CF4A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074" y="2382686"/>
            <a:ext cx="1738617" cy="270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latin typeface="+mn-ea"/>
              </a:rPr>
              <a:t>lalamarket.co.kr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F3FC48-E499-1AC9-9F63-3956658F1EAE}"/>
              </a:ext>
            </a:extLst>
          </p:cNvPr>
          <p:cNvSpPr txBox="1"/>
          <p:nvPr/>
        </p:nvSpPr>
        <p:spPr>
          <a:xfrm>
            <a:off x="2825919" y="2392366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 b="1">
                <a:latin typeface="+mn-ea"/>
              </a:defRPr>
            </a:lvl1pPr>
          </a:lstStyle>
          <a:p>
            <a:r>
              <a:rPr lang="en-US" altLang="ko-KR" b="0" dirty="0"/>
              <a:t>@</a:t>
            </a:r>
            <a:endParaRPr lang="ko-KR" altLang="en-US" b="0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E74EBBA3-C751-6C5D-9DCD-63DD43E26AE7}"/>
              </a:ext>
            </a:extLst>
          </p:cNvPr>
          <p:cNvSpPr/>
          <p:nvPr/>
        </p:nvSpPr>
        <p:spPr>
          <a:xfrm>
            <a:off x="1497632" y="368644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F9F20D17-99C9-C45A-F9FC-0076BF35A892}"/>
              </a:ext>
            </a:extLst>
          </p:cNvPr>
          <p:cNvSpPr/>
          <p:nvPr/>
        </p:nvSpPr>
        <p:spPr>
          <a:xfrm>
            <a:off x="3593634" y="687417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A5071BF-819B-9F19-BAEA-4F0231F2757E}"/>
              </a:ext>
            </a:extLst>
          </p:cNvPr>
          <p:cNvSpPr/>
          <p:nvPr/>
        </p:nvSpPr>
        <p:spPr>
          <a:xfrm>
            <a:off x="5069795" y="688411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6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2BA195A-40B2-D94E-083A-CA0FA5627378}"/>
              </a:ext>
            </a:extLst>
          </p:cNvPr>
          <p:cNvSpPr/>
          <p:nvPr/>
        </p:nvSpPr>
        <p:spPr>
          <a:xfrm>
            <a:off x="8080963" y="4201532"/>
            <a:ext cx="8386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100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B0D59CE9-0D8B-9637-F79B-BE392FACBF2C}"/>
              </a:ext>
            </a:extLst>
          </p:cNvPr>
          <p:cNvSpPr/>
          <p:nvPr/>
        </p:nvSpPr>
        <p:spPr>
          <a:xfrm>
            <a:off x="7199164" y="687417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7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421B81A1-5CA4-52BA-030D-2CB7B3D32443}"/>
              </a:ext>
            </a:extLst>
          </p:cNvPr>
          <p:cNvGraphicFramePr>
            <a:graphicFrameLocks noGrp="1"/>
          </p:cNvGraphicFramePr>
          <p:nvPr/>
        </p:nvGraphicFramePr>
        <p:xfrm>
          <a:off x="2050741" y="5253959"/>
          <a:ext cx="6514300" cy="1149064"/>
        </p:xfrm>
        <a:graphic>
          <a:graphicData uri="http://schemas.openxmlformats.org/drawingml/2006/table">
            <a:tbl>
              <a:tblPr/>
              <a:tblGrid>
                <a:gridCol w="120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2785">
                  <a:extLst>
                    <a:ext uri="{9D8B030D-6E8A-4147-A177-3AD203B41FA5}">
                      <a16:colId xmlns:a16="http://schemas.microsoft.com/office/drawing/2014/main" val="2327958368"/>
                    </a:ext>
                  </a:extLst>
                </a:gridCol>
                <a:gridCol w="754602">
                  <a:extLst>
                    <a:ext uri="{9D8B030D-6E8A-4147-A177-3AD203B41FA5}">
                      <a16:colId xmlns:a16="http://schemas.microsoft.com/office/drawing/2014/main" val="4290329040"/>
                    </a:ext>
                  </a:extLst>
                </a:gridCol>
                <a:gridCol w="2359550">
                  <a:extLst>
                    <a:ext uri="{9D8B030D-6E8A-4147-A177-3AD203B41FA5}">
                      <a16:colId xmlns:a16="http://schemas.microsoft.com/office/drawing/2014/main" val="1682716890"/>
                    </a:ext>
                  </a:extLst>
                </a:gridCol>
              </a:tblGrid>
              <a:tr h="28726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Button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예측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Action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Message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415837"/>
                  </a:ext>
                </a:extLst>
              </a:tr>
              <a:tr h="2872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테스트 메일 발송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발송하기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발송 메일 주소를 입력하지 않은 경우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Alert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발송 메일 주소를 입력해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86223"/>
                  </a:ext>
                </a:extLst>
              </a:tr>
              <a:tr h="287266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테스트 메일 발송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발송하기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메일 제목을 입력하지 않은 경우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Alert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메일 제목을 입력해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16442"/>
                  </a:ext>
                </a:extLst>
              </a:tr>
              <a:tr h="287266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메일 내용을 입력하지 않은 경우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Alert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메일 내용을 입력해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791206"/>
                  </a:ext>
                </a:extLst>
              </a:tr>
            </a:tbl>
          </a:graphicData>
        </a:graphic>
      </p:graphicFrame>
      <p:sp>
        <p:nvSpPr>
          <p:cNvPr id="33" name="타원 32">
            <a:extLst>
              <a:ext uri="{FF2B5EF4-FFF2-40B4-BE49-F238E27FC236}">
                <a16:creationId xmlns:a16="http://schemas.microsoft.com/office/drawing/2014/main" id="{469DA9CA-CA15-B22E-DACE-947FF0A4C9FC}"/>
              </a:ext>
            </a:extLst>
          </p:cNvPr>
          <p:cNvSpPr/>
          <p:nvPr/>
        </p:nvSpPr>
        <p:spPr>
          <a:xfrm>
            <a:off x="1911648" y="528686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6.1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1" name="Google Shape;1067;p27">
            <a:extLst>
              <a:ext uri="{FF2B5EF4-FFF2-40B4-BE49-F238E27FC236}">
                <a16:creationId xmlns:a16="http://schemas.microsoft.com/office/drawing/2014/main" id="{8002F967-FD95-C4F5-A02C-174A2DD9E5B9}"/>
              </a:ext>
            </a:extLst>
          </p:cNvPr>
          <p:cNvGrpSpPr/>
          <p:nvPr/>
        </p:nvGrpSpPr>
        <p:grpSpPr>
          <a:xfrm>
            <a:off x="1727619" y="6245236"/>
            <a:ext cx="7213812" cy="283451"/>
            <a:chOff x="454585" y="437744"/>
            <a:chExt cx="8868441" cy="502040"/>
          </a:xfrm>
        </p:grpSpPr>
        <p:sp>
          <p:nvSpPr>
            <p:cNvPr id="34" name="Google Shape;1068;p27">
              <a:extLst>
                <a:ext uri="{FF2B5EF4-FFF2-40B4-BE49-F238E27FC236}">
                  <a16:creationId xmlns:a16="http://schemas.microsoft.com/office/drawing/2014/main" id="{8834A189-0808-C4BA-12EB-7A82A5F5D2C2}"/>
                </a:ext>
              </a:extLst>
            </p:cNvPr>
            <p:cNvSpPr/>
            <p:nvPr/>
          </p:nvSpPr>
          <p:spPr>
            <a:xfrm>
              <a:off x="454585" y="437744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35" name="Google Shape;1069;p27">
              <a:extLst>
                <a:ext uri="{FF2B5EF4-FFF2-40B4-BE49-F238E27FC236}">
                  <a16:creationId xmlns:a16="http://schemas.microsoft.com/office/drawing/2014/main" id="{D15E2B94-A208-EDFE-9221-174F8E8C4AA7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36" name="타원 35">
            <a:extLst>
              <a:ext uri="{FF2B5EF4-FFF2-40B4-BE49-F238E27FC236}">
                <a16:creationId xmlns:a16="http://schemas.microsoft.com/office/drawing/2014/main" id="{C7CE9FEC-E948-5632-C749-679B73604959}"/>
              </a:ext>
            </a:extLst>
          </p:cNvPr>
          <p:cNvSpPr/>
          <p:nvPr/>
        </p:nvSpPr>
        <p:spPr>
          <a:xfrm>
            <a:off x="1497632" y="286378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312388-50AA-8294-77F2-CAAA198C9AE9}"/>
              </a:ext>
            </a:extLst>
          </p:cNvPr>
          <p:cNvSpPr txBox="1"/>
          <p:nvPr/>
        </p:nvSpPr>
        <p:spPr>
          <a:xfrm>
            <a:off x="1674511" y="2856154"/>
            <a:ext cx="1770678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테스트 발송 메일 주소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18A1B94F-E83F-8AD3-E350-16BEC6AE2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070" y="3157792"/>
            <a:ext cx="1088199" cy="270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000" dirty="0">
              <a:latin typeface="+mn-ea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CF79D4E0-B3A7-DB22-4B23-10A99C8DD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2722" y="3157792"/>
            <a:ext cx="1738617" cy="270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000" dirty="0">
              <a:latin typeface="+mn-e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90A790-EE01-9039-071C-38B1D1509334}"/>
              </a:ext>
            </a:extLst>
          </p:cNvPr>
          <p:cNvSpPr txBox="1"/>
          <p:nvPr/>
        </p:nvSpPr>
        <p:spPr>
          <a:xfrm>
            <a:off x="2815567" y="3167472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 b="1">
                <a:latin typeface="+mn-ea"/>
              </a:defRPr>
            </a:lvl1pPr>
          </a:lstStyle>
          <a:p>
            <a:r>
              <a:rPr lang="en-US" altLang="ko-KR" b="0" dirty="0"/>
              <a:t>@</a:t>
            </a:r>
            <a:endParaRPr lang="ko-KR" altLang="en-US" b="0" dirty="0"/>
          </a:p>
        </p:txBody>
      </p:sp>
      <p:sp>
        <p:nvSpPr>
          <p:cNvPr id="41" name="모서리가 둥근 직사각형 63">
            <a:extLst>
              <a:ext uri="{FF2B5EF4-FFF2-40B4-BE49-F238E27FC236}">
                <a16:creationId xmlns:a16="http://schemas.microsoft.com/office/drawing/2014/main" id="{5311FA45-AF2F-5730-99E7-896A9B9F28A3}"/>
              </a:ext>
            </a:extLst>
          </p:cNvPr>
          <p:cNvSpPr/>
          <p:nvPr/>
        </p:nvSpPr>
        <p:spPr>
          <a:xfrm>
            <a:off x="4867596" y="3157791"/>
            <a:ext cx="1327820" cy="2700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직접입력</a:t>
            </a:r>
          </a:p>
        </p:txBody>
      </p:sp>
      <p:sp>
        <p:nvSpPr>
          <p:cNvPr id="42" name="Chevron">
            <a:extLst>
              <a:ext uri="{FF2B5EF4-FFF2-40B4-BE49-F238E27FC236}">
                <a16:creationId xmlns:a16="http://schemas.microsoft.com/office/drawing/2014/main" id="{CD67EFA8-41CF-ED11-C4BB-D5D1801337B4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976023" y="3258335"/>
            <a:ext cx="121919" cy="6891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모서리가 둥근 직사각형 63">
            <a:extLst>
              <a:ext uri="{FF2B5EF4-FFF2-40B4-BE49-F238E27FC236}">
                <a16:creationId xmlns:a16="http://schemas.microsoft.com/office/drawing/2014/main" id="{7D22721E-04F4-1CDE-3DE7-AF89A1A7C9C7}"/>
              </a:ext>
            </a:extLst>
          </p:cNvPr>
          <p:cNvSpPr/>
          <p:nvPr/>
        </p:nvSpPr>
        <p:spPr>
          <a:xfrm>
            <a:off x="4869089" y="2377199"/>
            <a:ext cx="1327820" cy="2700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직접입력</a:t>
            </a:r>
          </a:p>
        </p:txBody>
      </p:sp>
      <p:sp>
        <p:nvSpPr>
          <p:cNvPr id="44" name="Chevron">
            <a:extLst>
              <a:ext uri="{FF2B5EF4-FFF2-40B4-BE49-F238E27FC236}">
                <a16:creationId xmlns:a16="http://schemas.microsoft.com/office/drawing/2014/main" id="{66E5A672-BA96-3969-2964-A5B9B0A04482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5977516" y="2477743"/>
            <a:ext cx="121919" cy="68911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0E370FE4-86FE-4777-E9FE-51C0C8D195B2}"/>
              </a:ext>
            </a:extLst>
          </p:cNvPr>
          <p:cNvSpPr/>
          <p:nvPr/>
        </p:nvSpPr>
        <p:spPr>
          <a:xfrm>
            <a:off x="1557336" y="4451627"/>
            <a:ext cx="9868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* </a:t>
            </a:r>
            <a:r>
              <a:rPr lang="ko-KR" altLang="en-US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메일 내용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7312AB0D-9CBE-3795-9050-6869DCB75F38}"/>
              </a:ext>
            </a:extLst>
          </p:cNvPr>
          <p:cNvSpPr/>
          <p:nvPr/>
        </p:nvSpPr>
        <p:spPr>
          <a:xfrm>
            <a:off x="91268" y="1546242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155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7CD10F6-FF6E-4057-BABE-49565A693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GNB, </a:t>
            </a:r>
            <a:r>
              <a:rPr lang="ko-KR" altLang="en-US" dirty="0"/>
              <a:t>서브 레이아웃</a:t>
            </a:r>
            <a:endParaRPr lang="en-US" altLang="ko-KR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3C2FC9-76E5-4BD9-A232-E17063CAF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44063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11961BB6-0C90-06A3-D7F0-66F2B57D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P-BE-MM-55</a:t>
            </a:r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976250D9-5CBB-BFD8-8BDF-80CCA57B83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z="900" dirty="0"/>
              <a:t>[</a:t>
            </a:r>
            <a:r>
              <a:rPr lang="ko-KR" altLang="en-US" sz="900" dirty="0"/>
              <a:t>회원관리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대량 메일 발송</a:t>
            </a:r>
            <a:r>
              <a:rPr lang="en-US" altLang="ko-KR" sz="900" dirty="0"/>
              <a:t>] </a:t>
            </a:r>
            <a:r>
              <a:rPr lang="ko-KR" altLang="en-US" sz="900" dirty="0"/>
              <a:t>대량 메일 발송 </a:t>
            </a:r>
            <a:r>
              <a:rPr lang="en-US" altLang="ko-KR" dirty="0"/>
              <a:t>- </a:t>
            </a:r>
            <a:r>
              <a:rPr lang="ko-KR" altLang="en-US" dirty="0"/>
              <a:t>발송완료</a:t>
            </a:r>
            <a:endParaRPr lang="ko-KR" altLang="en-US" sz="900" dirty="0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CE5E742A-0A4F-93B0-985D-8E47B5C98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449165"/>
              </p:ext>
            </p:extLst>
          </p:nvPr>
        </p:nvGraphicFramePr>
        <p:xfrm>
          <a:off x="9016139" y="252735"/>
          <a:ext cx="2508867" cy="694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 결과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 발송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발송된 총 건수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성공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 성공한 건수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실패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 실패한 건수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 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 목록 나열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발송 성공 여부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성공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정상 발송이 된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실패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존재하지 않는 메일 주소로 발송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실패한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추가 발송하기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수신 대상 설정 화면으로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4896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9C2C0EE3-D36A-3071-7874-59A803FA488B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3D65D8-E12C-CCB6-5E1F-651380088794}"/>
                </a:ext>
              </a:extLst>
            </p:cNvPr>
            <p:cNvSpPr txBox="1"/>
            <p:nvPr/>
          </p:nvSpPr>
          <p:spPr>
            <a:xfrm>
              <a:off x="1565686" y="332656"/>
              <a:ext cx="146706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회원관리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대량 메일 발송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33BBC6-C912-A05D-13DB-2560CC28A0AC}"/>
                </a:ext>
              </a:extLst>
            </p:cNvPr>
            <p:cNvSpPr txBox="1"/>
            <p:nvPr/>
          </p:nvSpPr>
          <p:spPr>
            <a:xfrm>
              <a:off x="1565686" y="479698"/>
              <a:ext cx="1217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대량 메일 발송</a:t>
              </a: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E74CBBE0-C25C-3C90-F996-6FA712775BB4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789EF264-C8F3-B25F-042F-02A164979381}"/>
              </a:ext>
            </a:extLst>
          </p:cNvPr>
          <p:cNvSpPr/>
          <p:nvPr/>
        </p:nvSpPr>
        <p:spPr>
          <a:xfrm>
            <a:off x="2986753" y="973841"/>
            <a:ext cx="1218048" cy="39168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수신 대상 설정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C7257F57-2B00-0FD8-E25B-8D7F82F3D55A}"/>
              </a:ext>
            </a:extLst>
          </p:cNvPr>
          <p:cNvSpPr/>
          <p:nvPr/>
        </p:nvSpPr>
        <p:spPr>
          <a:xfrm>
            <a:off x="4626377" y="973841"/>
            <a:ext cx="1218048" cy="3916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발송 내용 작성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A71F45E-6315-8599-13E8-8A06AFCB84C3}"/>
              </a:ext>
            </a:extLst>
          </p:cNvPr>
          <p:cNvSpPr/>
          <p:nvPr/>
        </p:nvSpPr>
        <p:spPr>
          <a:xfrm>
            <a:off x="6278341" y="973841"/>
            <a:ext cx="1218048" cy="391682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+mn-ea"/>
              </a:rPr>
              <a:t>발송완료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7166B-9EB6-7E55-50A9-7691F1E60C6F}"/>
              </a:ext>
            </a:extLst>
          </p:cNvPr>
          <p:cNvSpPr txBox="1"/>
          <p:nvPr/>
        </p:nvSpPr>
        <p:spPr>
          <a:xfrm>
            <a:off x="4241486" y="1007586"/>
            <a:ext cx="3454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86401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rPr>
              <a:t>▶</a:t>
            </a:r>
            <a:endParaRPr lang="en-US" altLang="ko-KR" sz="14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BC16D4-1A1B-E71F-9CB2-B348EADF0DEC}"/>
              </a:ext>
            </a:extLst>
          </p:cNvPr>
          <p:cNvSpPr txBox="1"/>
          <p:nvPr/>
        </p:nvSpPr>
        <p:spPr>
          <a:xfrm>
            <a:off x="5879279" y="996392"/>
            <a:ext cx="3454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86401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rPr>
              <a:t>▶</a:t>
            </a:r>
            <a:endParaRPr lang="en-US" altLang="ko-KR" sz="14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766824-112D-832C-312D-D26D1A20D3EE}"/>
              </a:ext>
            </a:extLst>
          </p:cNvPr>
          <p:cNvSpPr txBox="1"/>
          <p:nvPr/>
        </p:nvSpPr>
        <p:spPr>
          <a:xfrm>
            <a:off x="1690363" y="1468054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발송 결과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0AB0F1-4180-07F7-5C24-F2085378EFD7}"/>
              </a:ext>
            </a:extLst>
          </p:cNvPr>
          <p:cNvSpPr txBox="1"/>
          <p:nvPr/>
        </p:nvSpPr>
        <p:spPr>
          <a:xfrm>
            <a:off x="1709702" y="1783331"/>
            <a:ext cx="57749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50" dirty="0">
                <a:latin typeface="+mn-ea"/>
              </a:rPr>
              <a:t>총 발송 </a:t>
            </a:r>
            <a:r>
              <a:rPr lang="en-US" altLang="ko-KR" sz="1050" dirty="0">
                <a:latin typeface="+mn-ea"/>
              </a:rPr>
              <a:t>1,835</a:t>
            </a:r>
            <a:r>
              <a:rPr lang="ko-KR" altLang="en-US" sz="1050" dirty="0">
                <a:latin typeface="+mn-ea"/>
              </a:rPr>
              <a:t>건    성공 </a:t>
            </a:r>
            <a:r>
              <a:rPr lang="en-US" altLang="ko-KR" sz="1050" dirty="0">
                <a:latin typeface="+mn-ea"/>
              </a:rPr>
              <a:t>1,500</a:t>
            </a:r>
            <a:r>
              <a:rPr lang="ko-KR" altLang="en-US" sz="1050" dirty="0">
                <a:latin typeface="+mn-ea"/>
              </a:rPr>
              <a:t>건    실패 </a:t>
            </a:r>
            <a:r>
              <a:rPr lang="en-US" altLang="ko-KR" sz="1050" dirty="0">
                <a:latin typeface="+mn-ea"/>
              </a:rPr>
              <a:t>335</a:t>
            </a:r>
            <a:r>
              <a:rPr lang="ko-KR" altLang="en-US" sz="1050" dirty="0">
                <a:latin typeface="+mn-ea"/>
              </a:rPr>
              <a:t>건 </a:t>
            </a:r>
            <a:endParaRPr lang="ko-KR" altLang="en-US" sz="800" dirty="0">
              <a:latin typeface="+mn-ea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4D001C56-43D7-3B74-328E-02999AF62177}"/>
              </a:ext>
            </a:extLst>
          </p:cNvPr>
          <p:cNvCxnSpPr>
            <a:cxnSpLocks/>
          </p:cNvCxnSpPr>
          <p:nvPr/>
        </p:nvCxnSpPr>
        <p:spPr>
          <a:xfrm>
            <a:off x="2852023" y="1834851"/>
            <a:ext cx="0" cy="144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249C968E-B204-848D-0B84-4EB72EBBDFDC}"/>
              </a:ext>
            </a:extLst>
          </p:cNvPr>
          <p:cNvCxnSpPr>
            <a:cxnSpLocks/>
          </p:cNvCxnSpPr>
          <p:nvPr/>
        </p:nvCxnSpPr>
        <p:spPr>
          <a:xfrm>
            <a:off x="3799108" y="1820998"/>
            <a:ext cx="0" cy="144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표 29">
            <a:extLst>
              <a:ext uri="{FF2B5EF4-FFF2-40B4-BE49-F238E27FC236}">
                <a16:creationId xmlns:a16="http://schemas.microsoft.com/office/drawing/2014/main" id="{4581CC0C-0BD6-E416-4B40-9BA020B16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811825"/>
              </p:ext>
            </p:extLst>
          </p:nvPr>
        </p:nvGraphicFramePr>
        <p:xfrm>
          <a:off x="1783561" y="2641555"/>
          <a:ext cx="7016652" cy="34351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2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601">
                  <a:extLst>
                    <a:ext uri="{9D8B030D-6E8A-4147-A177-3AD203B41FA5}">
                      <a16:colId xmlns:a16="http://schemas.microsoft.com/office/drawing/2014/main" val="3278508020"/>
                    </a:ext>
                  </a:extLst>
                </a:gridCol>
                <a:gridCol w="1841327">
                  <a:extLst>
                    <a:ext uri="{9D8B030D-6E8A-4147-A177-3AD203B41FA5}">
                      <a16:colId xmlns:a16="http://schemas.microsoft.com/office/drawing/2014/main" val="3939240439"/>
                    </a:ext>
                  </a:extLst>
                </a:gridCol>
                <a:gridCol w="2612214">
                  <a:extLst>
                    <a:ext uri="{9D8B030D-6E8A-4147-A177-3AD203B41FA5}">
                      <a16:colId xmlns:a16="http://schemas.microsoft.com/office/drawing/2014/main" val="2743028387"/>
                    </a:ext>
                  </a:extLst>
                </a:gridCol>
              </a:tblGrid>
              <a:tr h="3435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이름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아이디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4017" rtl="0" eaLnBrk="1" latinLnBrk="1" hangingPunct="1"/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발송 성공 여부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모서리가 둥근 직사각형 30">
            <a:extLst>
              <a:ext uri="{FF2B5EF4-FFF2-40B4-BE49-F238E27FC236}">
                <a16:creationId xmlns:a16="http://schemas.microsoft.com/office/drawing/2014/main" id="{E08B39EC-7A6A-B10D-74D1-7EDE47F9A09D}"/>
              </a:ext>
            </a:extLst>
          </p:cNvPr>
          <p:cNvSpPr/>
          <p:nvPr/>
        </p:nvSpPr>
        <p:spPr>
          <a:xfrm>
            <a:off x="8540124" y="4510886"/>
            <a:ext cx="45719" cy="1116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ko-KR" altLang="en-US" sz="900" b="0" i="0" u="none" strike="noStrike" kern="1200" dirty="0">
              <a:solidFill>
                <a:schemeClr val="tx1"/>
              </a:solidFill>
              <a:effectLst/>
              <a:latin typeface="맑은 고딕"/>
              <a:ea typeface="+mn-ea"/>
              <a:cs typeface="+mn-cs"/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1AA0F016-0D39-CCDF-60D5-37C96249CA72}"/>
              </a:ext>
            </a:extLst>
          </p:cNvPr>
          <p:cNvCxnSpPr>
            <a:cxnSpLocks/>
          </p:cNvCxnSpPr>
          <p:nvPr/>
        </p:nvCxnSpPr>
        <p:spPr>
          <a:xfrm>
            <a:off x="1656295" y="6071420"/>
            <a:ext cx="70166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EA8BB10B-7780-597A-6EED-D98547F32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57544"/>
              </p:ext>
            </p:extLst>
          </p:nvPr>
        </p:nvGraphicFramePr>
        <p:xfrm>
          <a:off x="1858882" y="3116141"/>
          <a:ext cx="6778554" cy="274810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36259">
                  <a:extLst>
                    <a:ext uri="{9D8B030D-6E8A-4147-A177-3AD203B41FA5}">
                      <a16:colId xmlns:a16="http://schemas.microsoft.com/office/drawing/2014/main" val="1171019783"/>
                    </a:ext>
                  </a:extLst>
                </a:gridCol>
                <a:gridCol w="1801813">
                  <a:extLst>
                    <a:ext uri="{9D8B030D-6E8A-4147-A177-3AD203B41FA5}">
                      <a16:colId xmlns:a16="http://schemas.microsoft.com/office/drawing/2014/main" val="3246933514"/>
                    </a:ext>
                  </a:extLst>
                </a:gridCol>
                <a:gridCol w="1761827">
                  <a:extLst>
                    <a:ext uri="{9D8B030D-6E8A-4147-A177-3AD203B41FA5}">
                      <a16:colId xmlns:a16="http://schemas.microsoft.com/office/drawing/2014/main" val="816964701"/>
                    </a:ext>
                  </a:extLst>
                </a:gridCol>
                <a:gridCol w="2378655">
                  <a:extLst>
                    <a:ext uri="{9D8B030D-6E8A-4147-A177-3AD203B41FA5}">
                      <a16:colId xmlns:a16="http://schemas.microsoft.com/office/drawing/2014/main" val="2908249591"/>
                    </a:ext>
                  </a:extLst>
                </a:gridCol>
              </a:tblGrid>
              <a:tr h="3435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아이디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성공 여부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36035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홍길동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jackson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실패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8552188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48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김수영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sunny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실패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2549365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47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임꺽정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general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실패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6318995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46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박수민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customers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실패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5868046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45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홍준민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manager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성공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6292765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44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이영덕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aiden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성공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485067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43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이근영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alayna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성공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4356200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50B06CBA-8AD3-9E78-AB76-711FDA9EEAAE}"/>
              </a:ext>
            </a:extLst>
          </p:cNvPr>
          <p:cNvSpPr txBox="1"/>
          <p:nvPr/>
        </p:nvSpPr>
        <p:spPr>
          <a:xfrm>
            <a:off x="1690362" y="2294984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발송 목록</a:t>
            </a:r>
          </a:p>
        </p:txBody>
      </p:sp>
      <p:sp>
        <p:nvSpPr>
          <p:cNvPr id="35" name="모서리가 둥근 직사각형 35">
            <a:extLst>
              <a:ext uri="{FF2B5EF4-FFF2-40B4-BE49-F238E27FC236}">
                <a16:creationId xmlns:a16="http://schemas.microsoft.com/office/drawing/2014/main" id="{FEAB7C13-3228-339A-9A4D-1111993C48A5}"/>
              </a:ext>
            </a:extLst>
          </p:cNvPr>
          <p:cNvSpPr/>
          <p:nvPr/>
        </p:nvSpPr>
        <p:spPr>
          <a:xfrm>
            <a:off x="4555311" y="6390427"/>
            <a:ext cx="1491624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추가 발송하기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3700C192-B31F-119D-2196-E69EDACD6C3E}"/>
              </a:ext>
            </a:extLst>
          </p:cNvPr>
          <p:cNvSpPr/>
          <p:nvPr/>
        </p:nvSpPr>
        <p:spPr>
          <a:xfrm>
            <a:off x="1502808" y="149962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00EEA7F8-E92E-2AE8-E046-E042A6DE0312}"/>
              </a:ext>
            </a:extLst>
          </p:cNvPr>
          <p:cNvSpPr/>
          <p:nvPr/>
        </p:nvSpPr>
        <p:spPr>
          <a:xfrm>
            <a:off x="1502808" y="234391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68A71091-5807-B4E7-326E-09FE2302CE92}"/>
              </a:ext>
            </a:extLst>
          </p:cNvPr>
          <p:cNvSpPr/>
          <p:nvPr/>
        </p:nvSpPr>
        <p:spPr>
          <a:xfrm>
            <a:off x="4638078" y="642642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CA14340-7BF1-4F98-6F72-03E7E9D22457}"/>
              </a:ext>
            </a:extLst>
          </p:cNvPr>
          <p:cNvSpPr/>
          <p:nvPr/>
        </p:nvSpPr>
        <p:spPr>
          <a:xfrm>
            <a:off x="91268" y="1546242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45037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7CD10F6-FF6E-4057-BABE-49565A693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메인상품 관리</a:t>
            </a:r>
            <a:endParaRPr lang="en-US" altLang="ko-KR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3C2FC9-76E5-4BD9-A232-E17063CAF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69311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A0915EBA-A8CB-DE13-9D62-6F38FB9B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P-BE-MG-00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z="900" dirty="0"/>
              <a:t>[</a:t>
            </a:r>
            <a:r>
              <a:rPr lang="ko-KR" altLang="en-US" dirty="0"/>
              <a:t>메인상품 관리</a:t>
            </a:r>
            <a:r>
              <a:rPr lang="ko-KR" altLang="en-US" sz="900" dirty="0"/>
              <a:t> </a:t>
            </a:r>
            <a:r>
              <a:rPr lang="en-US" altLang="ko-KR" sz="900" dirty="0"/>
              <a:t>&gt; </a:t>
            </a:r>
            <a:r>
              <a:rPr lang="ko-KR" altLang="en-US" sz="900" dirty="0"/>
              <a:t>라라 </a:t>
            </a:r>
            <a:r>
              <a:rPr lang="en-US" altLang="ko-KR" sz="900" dirty="0"/>
              <a:t>'Pick' </a:t>
            </a:r>
            <a:r>
              <a:rPr lang="ko-KR" altLang="en-US" sz="900" dirty="0"/>
              <a:t>코디</a:t>
            </a:r>
            <a:r>
              <a:rPr lang="en-US" altLang="ko-KR" sz="900" dirty="0"/>
              <a:t>] </a:t>
            </a:r>
            <a:r>
              <a:rPr lang="ko-KR" altLang="en-US" sz="900" dirty="0"/>
              <a:t>라라 </a:t>
            </a:r>
            <a:r>
              <a:rPr lang="en-US" altLang="ko-KR" sz="900" dirty="0"/>
              <a:t>'Pick' </a:t>
            </a:r>
            <a:r>
              <a:rPr lang="ko-KR" altLang="en-US" sz="900" dirty="0"/>
              <a:t>코디 </a:t>
            </a:r>
            <a:r>
              <a:rPr lang="en-US" altLang="ko-KR" sz="900" dirty="0"/>
              <a:t>- 1</a:t>
            </a:r>
            <a:endParaRPr lang="ko-KR" altLang="en-US" sz="900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A47E0CF8-6C0D-3235-3753-B738FBE02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065481"/>
              </p:ext>
            </p:extLst>
          </p:nvPr>
        </p:nvGraphicFramePr>
        <p:xfrm>
          <a:off x="9016139" y="252735"/>
          <a:ext cx="2508867" cy="695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서브 메뉴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영역 노출 여부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메인 화면에 타이틀을 포함한 상품 영역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숨김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타이틀을 포함한 상품영역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영역 타이틀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작성된 문구는 해당 영역의 타이틀로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글자수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30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타이틀 작성 후 저장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[1]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서브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메뉴명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[1.1]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화면 경로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화면 타이틀에 반영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868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진열 상품 선택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등록 상품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일간 조회수 상위 상품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직접 선택 기능 제공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열기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닫기 버튼 제공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라디오 버튼 선택 시 목록 열림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3924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:a16="http://schemas.microsoft.com/office/drawing/2014/main" id="{6F99EB30-B86B-0334-9A0E-636980C769F5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AFC3E6-E485-2565-9CCF-4A6D2E9FC9D7}"/>
                </a:ext>
              </a:extLst>
            </p:cNvPr>
            <p:cNvSpPr txBox="1"/>
            <p:nvPr/>
          </p:nvSpPr>
          <p:spPr>
            <a:xfrm>
              <a:off x="1565686" y="332656"/>
              <a:ext cx="16995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메인상품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라라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'Pick'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코디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CD430C-205F-1303-BFF4-C194E08A305F}"/>
                </a:ext>
              </a:extLst>
            </p:cNvPr>
            <p:cNvSpPr txBox="1"/>
            <p:nvPr/>
          </p:nvSpPr>
          <p:spPr>
            <a:xfrm>
              <a:off x="1565686" y="479698"/>
              <a:ext cx="1200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라라 </a:t>
              </a:r>
              <a:r>
                <a:rPr lang="en-US" altLang="ko-KR" dirty="0"/>
                <a:t>'Pick' </a:t>
              </a:r>
              <a:r>
                <a:rPr lang="ko-KR" altLang="en-US" dirty="0"/>
                <a:t>코디</a:t>
              </a: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B0C4109D-59A2-604C-3558-41D668B4A510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67E1DE5-9B57-E421-1C10-B6336F864E62}"/>
              </a:ext>
            </a:extLst>
          </p:cNvPr>
          <p:cNvSpPr/>
          <p:nvPr/>
        </p:nvSpPr>
        <p:spPr>
          <a:xfrm>
            <a:off x="186428" y="746792"/>
            <a:ext cx="1210712" cy="190227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80395476-2513-70A3-57AC-5E3F2249F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189" y="1947848"/>
            <a:ext cx="6275380" cy="26987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영역 타이틀을 입력 하세요</a:t>
            </a:r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.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4" name="타원 73">
            <a:extLst>
              <a:ext uri="{FF2B5EF4-FFF2-40B4-BE49-F238E27FC236}">
                <a16:creationId xmlns:a16="http://schemas.microsoft.com/office/drawing/2014/main" id="{5D84BBD0-7F20-FEFE-9C20-7A79300DCAC8}"/>
              </a:ext>
            </a:extLst>
          </p:cNvPr>
          <p:cNvSpPr/>
          <p:nvPr/>
        </p:nvSpPr>
        <p:spPr>
          <a:xfrm>
            <a:off x="1405532" y="168283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6" name="모서리가 둥근 직사각형 34">
            <a:extLst>
              <a:ext uri="{FF2B5EF4-FFF2-40B4-BE49-F238E27FC236}">
                <a16:creationId xmlns:a16="http://schemas.microsoft.com/office/drawing/2014/main" id="{4036BFA5-A089-5EE8-AA98-253378BDC20E}"/>
              </a:ext>
            </a:extLst>
          </p:cNvPr>
          <p:cNvSpPr/>
          <p:nvPr/>
        </p:nvSpPr>
        <p:spPr>
          <a:xfrm>
            <a:off x="3979605" y="6833250"/>
            <a:ext cx="952967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저장</a:t>
            </a:r>
          </a:p>
        </p:txBody>
      </p:sp>
      <p:sp>
        <p:nvSpPr>
          <p:cNvPr id="77" name="모서리가 둥근 직사각형 35">
            <a:extLst>
              <a:ext uri="{FF2B5EF4-FFF2-40B4-BE49-F238E27FC236}">
                <a16:creationId xmlns:a16="http://schemas.microsoft.com/office/drawing/2014/main" id="{D6640A6B-A2B1-E4AA-EE89-C194CA464F37}"/>
              </a:ext>
            </a:extLst>
          </p:cNvPr>
          <p:cNvSpPr/>
          <p:nvPr/>
        </p:nvSpPr>
        <p:spPr>
          <a:xfrm>
            <a:off x="4997229" y="6833250"/>
            <a:ext cx="952967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80E28515-3FE3-5068-7270-464EDD0D1756}"/>
              </a:ext>
            </a:extLst>
          </p:cNvPr>
          <p:cNvSpPr/>
          <p:nvPr/>
        </p:nvSpPr>
        <p:spPr>
          <a:xfrm>
            <a:off x="1554799" y="1660286"/>
            <a:ext cx="109421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*</a:t>
            </a:r>
            <a:r>
              <a:rPr lang="ko-KR" altLang="en-US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영역 타이틀</a:t>
            </a:r>
            <a:endParaRPr lang="en-US" altLang="ko-KR" sz="13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3B447CBC-945A-0576-A1B0-6F344AA2D949}"/>
              </a:ext>
            </a:extLst>
          </p:cNvPr>
          <p:cNvSpPr/>
          <p:nvPr/>
        </p:nvSpPr>
        <p:spPr>
          <a:xfrm>
            <a:off x="1594395" y="2468632"/>
            <a:ext cx="12420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진열 상품 선택</a:t>
            </a:r>
            <a:endParaRPr lang="en-US" altLang="ko-KR" sz="13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4AB2993-55D3-31B4-D200-C13AFC823F07}"/>
              </a:ext>
            </a:extLst>
          </p:cNvPr>
          <p:cNvSpPr/>
          <p:nvPr/>
        </p:nvSpPr>
        <p:spPr>
          <a:xfrm>
            <a:off x="1599189" y="917459"/>
            <a:ext cx="12420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영역 노출 여부</a:t>
            </a:r>
            <a:endParaRPr lang="en-US" altLang="ko-KR" sz="13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156EC7C-945F-ABAC-1099-CAA4BBE063C4}"/>
              </a:ext>
            </a:extLst>
          </p:cNvPr>
          <p:cNvGrpSpPr/>
          <p:nvPr/>
        </p:nvGrpSpPr>
        <p:grpSpPr>
          <a:xfrm>
            <a:off x="1716756" y="1206668"/>
            <a:ext cx="1085408" cy="246221"/>
            <a:chOff x="2805146" y="1405435"/>
            <a:chExt cx="1085408" cy="246221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34722397-4C76-ABE3-2E4F-860A00297CE9}"/>
                </a:ext>
              </a:extLst>
            </p:cNvPr>
            <p:cNvSpPr/>
            <p:nvPr/>
          </p:nvSpPr>
          <p:spPr>
            <a:xfrm>
              <a:off x="2878739" y="1405435"/>
              <a:ext cx="101181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000" dirty="0">
                  <a:latin typeface="맑은 고딕" panose="020B0503020000020004" pitchFamily="50" charset="-127"/>
                </a:rPr>
                <a:t>노출</a:t>
              </a:r>
              <a:r>
                <a:rPr lang="en-US" altLang="ko-KR" sz="1000" dirty="0">
                  <a:latin typeface="맑은 고딕" panose="020B0503020000020004" pitchFamily="50" charset="-127"/>
                </a:rPr>
                <a:t> </a:t>
              </a:r>
              <a:r>
                <a:rPr lang="ko-KR" altLang="en-US" sz="1000" dirty="0">
                  <a:latin typeface="맑은 고딕" panose="020B0503020000020004" pitchFamily="50" charset="-127"/>
                </a:rPr>
                <a:t>      숨김</a:t>
              </a: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02072A9E-3869-FC34-A79D-A22F9C6C99B1}"/>
                </a:ext>
              </a:extLst>
            </p:cNvPr>
            <p:cNvSpPr/>
            <p:nvPr/>
          </p:nvSpPr>
          <p:spPr bwMode="auto">
            <a:xfrm>
              <a:off x="2805146" y="1455911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맑은 고딕" panose="020B0503020000020004" pitchFamily="50" charset="-127"/>
              </a:endParaRP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B9662DD5-304B-6D9E-1088-AD999810A105}"/>
                </a:ext>
              </a:extLst>
            </p:cNvPr>
            <p:cNvSpPr/>
            <p:nvPr/>
          </p:nvSpPr>
          <p:spPr bwMode="auto">
            <a:xfrm>
              <a:off x="3366805" y="1455911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</a:endParaRPr>
            </a:p>
          </p:txBody>
        </p: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28911528-F23A-F3E8-8B78-D6FB795FA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416" y="2802043"/>
            <a:ext cx="6275380" cy="27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spc="0" dirty="0"/>
              <a:t>         최근 등록 상품 </a:t>
            </a:r>
            <a:r>
              <a:rPr lang="en-US" altLang="ko-KR" sz="1000" dirty="0"/>
              <a:t>10</a:t>
            </a:r>
            <a:r>
              <a:rPr lang="ko-KR" altLang="en-US" sz="1000" dirty="0"/>
              <a:t>개</a:t>
            </a:r>
            <a:endParaRPr lang="ko-KR" altLang="en-US" sz="1000" spc="0" dirty="0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8DA46E55-F2A2-3EC6-562E-47913BE3F795}"/>
              </a:ext>
            </a:extLst>
          </p:cNvPr>
          <p:cNvSpPr/>
          <p:nvPr/>
        </p:nvSpPr>
        <p:spPr bwMode="auto">
          <a:xfrm>
            <a:off x="1776202" y="2883779"/>
            <a:ext cx="127512" cy="1275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C80FA63A-D27B-1FCA-336B-951EEF92E632}"/>
              </a:ext>
            </a:extLst>
          </p:cNvPr>
          <p:cNvSpPr/>
          <p:nvPr/>
        </p:nvSpPr>
        <p:spPr>
          <a:xfrm>
            <a:off x="1405532" y="94547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E7AD4BA9-4263-9B2A-9905-33E0888B3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3718" y="2847134"/>
            <a:ext cx="193664" cy="216000"/>
          </a:xfrm>
          <a:prstGeom prst="rect">
            <a:avLst/>
          </a:prstGeom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id="{E067C528-C68C-CA84-81ED-04E596ED3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930" y="3068961"/>
            <a:ext cx="6275380" cy="130773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000" spc="0" dirty="0"/>
          </a:p>
        </p:txBody>
      </p:sp>
      <p:graphicFrame>
        <p:nvGraphicFramePr>
          <p:cNvPr id="44" name="표 43">
            <a:extLst>
              <a:ext uri="{FF2B5EF4-FFF2-40B4-BE49-F238E27FC236}">
                <a16:creationId xmlns:a16="http://schemas.microsoft.com/office/drawing/2014/main" id="{90E8CE48-0723-94C8-5425-EB5212B6A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556032"/>
              </p:ext>
            </p:extLst>
          </p:nvPr>
        </p:nvGraphicFramePr>
        <p:xfrm>
          <a:off x="1997129" y="3215301"/>
          <a:ext cx="5717565" cy="97031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7015">
                  <a:extLst>
                    <a:ext uri="{9D8B030D-6E8A-4147-A177-3AD203B41FA5}">
                      <a16:colId xmlns:a16="http://schemas.microsoft.com/office/drawing/2014/main" val="1132167305"/>
                    </a:ext>
                  </a:extLst>
                </a:gridCol>
                <a:gridCol w="1447015">
                  <a:extLst>
                    <a:ext uri="{9D8B030D-6E8A-4147-A177-3AD203B41FA5}">
                      <a16:colId xmlns:a16="http://schemas.microsoft.com/office/drawing/2014/main" val="3868880002"/>
                    </a:ext>
                  </a:extLst>
                </a:gridCol>
                <a:gridCol w="2823535">
                  <a:extLst>
                    <a:ext uri="{9D8B030D-6E8A-4147-A177-3AD203B41FA5}">
                      <a16:colId xmlns:a16="http://schemas.microsoft.com/office/drawing/2014/main" val="2347393484"/>
                    </a:ext>
                  </a:extLst>
                </a:gridCol>
              </a:tblGrid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상품 등록일시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카테고리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상품명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{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상품 등록 년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월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시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분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}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[{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}] 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10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2022-11-21 14:30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[Top]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반팔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오버핏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티셔츠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868298"/>
                  </a:ext>
                </a:extLst>
              </a:tr>
            </a:tbl>
          </a:graphicData>
        </a:graphic>
      </p:graphicFrame>
      <p:grpSp>
        <p:nvGrpSpPr>
          <p:cNvPr id="45" name="Google Shape;1067;p27">
            <a:extLst>
              <a:ext uri="{FF2B5EF4-FFF2-40B4-BE49-F238E27FC236}">
                <a16:creationId xmlns:a16="http://schemas.microsoft.com/office/drawing/2014/main" id="{ECDFC43A-5A75-D9B0-5A1F-C6F67B83EB31}"/>
              </a:ext>
            </a:extLst>
          </p:cNvPr>
          <p:cNvGrpSpPr/>
          <p:nvPr/>
        </p:nvGrpSpPr>
        <p:grpSpPr>
          <a:xfrm>
            <a:off x="1921562" y="3802992"/>
            <a:ext cx="5868000" cy="120692"/>
            <a:chOff x="454585" y="437744"/>
            <a:chExt cx="8868441" cy="502040"/>
          </a:xfrm>
        </p:grpSpPr>
        <p:sp>
          <p:nvSpPr>
            <p:cNvPr id="46" name="Google Shape;1068;p27">
              <a:extLst>
                <a:ext uri="{FF2B5EF4-FFF2-40B4-BE49-F238E27FC236}">
                  <a16:creationId xmlns:a16="http://schemas.microsoft.com/office/drawing/2014/main" id="{AA6520DC-F139-E229-59F2-E001AD66BB07}"/>
                </a:ext>
              </a:extLst>
            </p:cNvPr>
            <p:cNvSpPr/>
            <p:nvPr/>
          </p:nvSpPr>
          <p:spPr>
            <a:xfrm>
              <a:off x="454585" y="437744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47" name="Google Shape;1069;p27">
              <a:extLst>
                <a:ext uri="{FF2B5EF4-FFF2-40B4-BE49-F238E27FC236}">
                  <a16:creationId xmlns:a16="http://schemas.microsoft.com/office/drawing/2014/main" id="{D2826E4C-BA1A-6065-833E-63A83C076695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D766125E-902D-E8E3-9881-65EFE9D0A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930" y="4503302"/>
            <a:ext cx="6275380" cy="27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spc="0" dirty="0"/>
              <a:t>         최근 </a:t>
            </a:r>
            <a:r>
              <a:rPr lang="en-US" altLang="ko-KR" sz="1000" spc="0" dirty="0"/>
              <a:t>7</a:t>
            </a:r>
            <a:r>
              <a:rPr lang="ko-KR" altLang="en-US" sz="1000" spc="0" dirty="0"/>
              <a:t>일간 조회수 상위 상품 </a:t>
            </a:r>
            <a:r>
              <a:rPr lang="en-US" altLang="ko-KR" sz="1000" spc="0" dirty="0"/>
              <a:t>10</a:t>
            </a:r>
            <a:r>
              <a:rPr lang="ko-KR" altLang="en-US" sz="1000" spc="0" dirty="0"/>
              <a:t>개</a:t>
            </a: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4740C928-068F-B1D3-FB79-E12AE8EE08E1}"/>
              </a:ext>
            </a:extLst>
          </p:cNvPr>
          <p:cNvSpPr/>
          <p:nvPr/>
        </p:nvSpPr>
        <p:spPr bwMode="auto">
          <a:xfrm>
            <a:off x="1775716" y="4585038"/>
            <a:ext cx="127512" cy="1275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47949F0F-B67F-4A10-16F1-C5B73A72E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3232" y="4548393"/>
            <a:ext cx="193664" cy="216000"/>
          </a:xfrm>
          <a:prstGeom prst="rect">
            <a:avLst/>
          </a:prstGeom>
        </p:spPr>
      </p:pic>
      <p:sp>
        <p:nvSpPr>
          <p:cNvPr id="51" name="직사각형 50">
            <a:extLst>
              <a:ext uri="{FF2B5EF4-FFF2-40B4-BE49-F238E27FC236}">
                <a16:creationId xmlns:a16="http://schemas.microsoft.com/office/drawing/2014/main" id="{18B1FDD1-E6A8-56E7-5B71-E6B5BAA90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453" y="4873279"/>
            <a:ext cx="6275380" cy="27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spc="0" dirty="0"/>
              <a:t>         상품 직접 선택</a:t>
            </a: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A0E0A54F-5813-2ACA-39E7-E6A7A14311EE}"/>
              </a:ext>
            </a:extLst>
          </p:cNvPr>
          <p:cNvSpPr/>
          <p:nvPr/>
        </p:nvSpPr>
        <p:spPr bwMode="auto">
          <a:xfrm>
            <a:off x="1776239" y="4955015"/>
            <a:ext cx="127512" cy="1275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3112F34E-ECA5-08F3-D6CD-BF9096876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3755" y="4918370"/>
            <a:ext cx="193664" cy="216000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D1753834-5BAB-8C7E-3DB8-76715D2C9080}"/>
              </a:ext>
            </a:extLst>
          </p:cNvPr>
          <p:cNvSpPr/>
          <p:nvPr/>
        </p:nvSpPr>
        <p:spPr>
          <a:xfrm>
            <a:off x="-5045" y="72903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19CF156-9857-2DA0-9644-311A8273C65E}"/>
              </a:ext>
            </a:extLst>
          </p:cNvPr>
          <p:cNvSpPr/>
          <p:nvPr/>
        </p:nvSpPr>
        <p:spPr>
          <a:xfrm>
            <a:off x="7227608" y="2234717"/>
            <a:ext cx="7745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30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BB3AD32E-72F0-1F91-7977-CCA1A1D2FEA2}"/>
              </a:ext>
            </a:extLst>
          </p:cNvPr>
          <p:cNvSpPr/>
          <p:nvPr/>
        </p:nvSpPr>
        <p:spPr>
          <a:xfrm>
            <a:off x="1405532" y="249981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3CEBC4BD-30B5-1299-610C-1F64F179D410}"/>
              </a:ext>
            </a:extLst>
          </p:cNvPr>
          <p:cNvSpPr/>
          <p:nvPr/>
        </p:nvSpPr>
        <p:spPr>
          <a:xfrm>
            <a:off x="1405532" y="33237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FDBA000E-E8F3-EFBE-90CD-EEEA09C0A6FA}"/>
              </a:ext>
            </a:extLst>
          </p:cNvPr>
          <p:cNvSpPr/>
          <p:nvPr/>
        </p:nvSpPr>
        <p:spPr>
          <a:xfrm>
            <a:off x="2307818" y="129648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4613265-EE2A-3E2E-3CB0-39D01848A5E3}"/>
              </a:ext>
            </a:extLst>
          </p:cNvPr>
          <p:cNvSpPr/>
          <p:nvPr/>
        </p:nvSpPr>
        <p:spPr>
          <a:xfrm>
            <a:off x="1810668" y="292109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32720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A0915EBA-A8CB-DE13-9D62-6F38FB9B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P-BE-MG-05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z="900" dirty="0"/>
              <a:t>[</a:t>
            </a:r>
            <a:r>
              <a:rPr lang="ko-KR" altLang="en-US" dirty="0"/>
              <a:t>메인상품 관리</a:t>
            </a:r>
            <a:r>
              <a:rPr lang="ko-KR" altLang="en-US" sz="900" dirty="0"/>
              <a:t> </a:t>
            </a:r>
            <a:r>
              <a:rPr lang="en-US" altLang="ko-KR" sz="900" dirty="0"/>
              <a:t>&gt; </a:t>
            </a:r>
            <a:r>
              <a:rPr lang="ko-KR" altLang="en-US" sz="900" dirty="0"/>
              <a:t>라라 </a:t>
            </a:r>
            <a:r>
              <a:rPr lang="en-US" altLang="ko-KR" sz="900" dirty="0"/>
              <a:t>'Pick' </a:t>
            </a:r>
            <a:r>
              <a:rPr lang="ko-KR" altLang="en-US" sz="900" dirty="0"/>
              <a:t>코디</a:t>
            </a:r>
            <a:r>
              <a:rPr lang="en-US" altLang="ko-KR" sz="900" dirty="0"/>
              <a:t>] </a:t>
            </a:r>
            <a:r>
              <a:rPr lang="ko-KR" altLang="en-US" sz="900" dirty="0"/>
              <a:t>라라 </a:t>
            </a:r>
            <a:r>
              <a:rPr lang="en-US" altLang="ko-KR" sz="900" dirty="0"/>
              <a:t>'Pick' </a:t>
            </a:r>
            <a:r>
              <a:rPr lang="ko-KR" altLang="en-US" sz="900" dirty="0"/>
              <a:t>코디 </a:t>
            </a:r>
            <a:r>
              <a:rPr lang="en-US" altLang="ko-KR" sz="900" dirty="0"/>
              <a:t>- 2</a:t>
            </a:r>
            <a:endParaRPr lang="ko-KR" altLang="en-US" sz="900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A47E0CF8-6C0D-3235-3753-B738FBE02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892993"/>
              </p:ext>
            </p:extLst>
          </p:nvPr>
        </p:nvGraphicFramePr>
        <p:xfrm>
          <a:off x="9016139" y="243857"/>
          <a:ext cx="2508867" cy="695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135728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진열 상품 선택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등록 상품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모든 카테고리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등록된 상품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호출 항목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번호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순번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등록일시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상품 등록 년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월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시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분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표기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카테고리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상품명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151748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진열 상품 선택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spc="0" dirty="0"/>
                        <a:t>최근 </a:t>
                      </a:r>
                      <a:r>
                        <a:rPr lang="en-US" altLang="ko-KR" sz="900" b="1" spc="0" dirty="0"/>
                        <a:t>7</a:t>
                      </a:r>
                      <a:r>
                        <a:rPr lang="ko-KR" altLang="en-US" sz="900" b="1" spc="0" dirty="0"/>
                        <a:t>일간 조회수 상위 상품 </a:t>
                      </a:r>
                      <a:r>
                        <a:rPr lang="en-US" altLang="ko-KR" sz="900" b="1" spc="0" dirty="0"/>
                        <a:t>10</a:t>
                      </a:r>
                      <a:r>
                        <a:rPr lang="ko-KR" altLang="en-US" sz="900" b="1" spc="0" dirty="0"/>
                        <a:t>개</a:t>
                      </a:r>
                      <a:endParaRPr lang="en-US" altLang="ko-KR" sz="900" b="1" kern="1200" spc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모든 카테고리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7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일간 조회수 상위 상품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호출 항목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번호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순위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조회수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일간 조회 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카테고리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상품명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※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매일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분에 갱신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408068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진열 상품 선택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spc="0" dirty="0"/>
                        <a:t>상품 직접 선택</a:t>
                      </a:r>
                      <a:endParaRPr lang="en-US" altLang="ko-KR" sz="900" b="1" kern="1200" spc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운영자가 상품을 검색하여 등록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상품이 없는 경우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(Empty)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상품이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호출 항목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체크박스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번호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순위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카테고리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상품명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선택삭제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등록된 상품이 없는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선택 후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선택된 목록 삭제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Alert(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상품을 삭제하였습니다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미선택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후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선택 후 삭제해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상품추가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상품이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이하인 경우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 상품 검색 팝업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상품이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개인 경우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Alert(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상품을 더 이상 추가할 수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삭제 후 추가해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등록 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직접 선택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을 선택하지 않고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등록 상품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', 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일간 조회수 상위 상품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를 선택한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상품 초기화 되지 않고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저장 유지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868948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167E1DE5-9B57-E421-1C10-B6336F864E62}"/>
              </a:ext>
            </a:extLst>
          </p:cNvPr>
          <p:cNvSpPr/>
          <p:nvPr/>
        </p:nvSpPr>
        <p:spPr>
          <a:xfrm>
            <a:off x="186428" y="764550"/>
            <a:ext cx="1210712" cy="190227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76" name="모서리가 둥근 직사각형 34">
            <a:extLst>
              <a:ext uri="{FF2B5EF4-FFF2-40B4-BE49-F238E27FC236}">
                <a16:creationId xmlns:a16="http://schemas.microsoft.com/office/drawing/2014/main" id="{4036BFA5-A089-5EE8-AA98-253378BDC20E}"/>
              </a:ext>
            </a:extLst>
          </p:cNvPr>
          <p:cNvSpPr/>
          <p:nvPr/>
        </p:nvSpPr>
        <p:spPr>
          <a:xfrm>
            <a:off x="3979605" y="6833250"/>
            <a:ext cx="952967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저장</a:t>
            </a:r>
          </a:p>
        </p:txBody>
      </p:sp>
      <p:sp>
        <p:nvSpPr>
          <p:cNvPr id="77" name="모서리가 둥근 직사각형 35">
            <a:extLst>
              <a:ext uri="{FF2B5EF4-FFF2-40B4-BE49-F238E27FC236}">
                <a16:creationId xmlns:a16="http://schemas.microsoft.com/office/drawing/2014/main" id="{D6640A6B-A2B1-E4AA-EE89-C194CA464F37}"/>
              </a:ext>
            </a:extLst>
          </p:cNvPr>
          <p:cNvSpPr/>
          <p:nvPr/>
        </p:nvSpPr>
        <p:spPr>
          <a:xfrm>
            <a:off x="4997229" y="6833250"/>
            <a:ext cx="952967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18B1FDD1-E6A8-56E7-5B71-E6B5BAA90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878" y="4721657"/>
            <a:ext cx="6275380" cy="27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spc="0" dirty="0"/>
              <a:t>         상품 직접 선택 </a:t>
            </a:r>
            <a:r>
              <a:rPr lang="en-US" altLang="ko-KR" sz="1000" spc="0" dirty="0"/>
              <a:t>(</a:t>
            </a:r>
            <a:r>
              <a:rPr lang="ko-KR" altLang="en-US" sz="1000" spc="0" dirty="0"/>
              <a:t>최대 </a:t>
            </a:r>
            <a:r>
              <a:rPr lang="en-US" altLang="ko-KR" sz="1000" spc="0" dirty="0"/>
              <a:t>10</a:t>
            </a:r>
            <a:r>
              <a:rPr lang="ko-KR" altLang="en-US" sz="1000" spc="0" dirty="0"/>
              <a:t>개</a:t>
            </a:r>
            <a:r>
              <a:rPr lang="en-US" altLang="ko-KR" sz="1000" spc="0" dirty="0"/>
              <a:t>)</a:t>
            </a:r>
            <a:endParaRPr lang="ko-KR" altLang="en-US" sz="1000" spc="0" dirty="0"/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A0E0A54F-5813-2ACA-39E7-E6A7A14311EE}"/>
              </a:ext>
            </a:extLst>
          </p:cNvPr>
          <p:cNvSpPr/>
          <p:nvPr/>
        </p:nvSpPr>
        <p:spPr bwMode="auto">
          <a:xfrm>
            <a:off x="1780664" y="4803393"/>
            <a:ext cx="127512" cy="1275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3112F34E-ECA5-08F3-D6CD-BF9096876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8180" y="4766748"/>
            <a:ext cx="193664" cy="216000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630C9759-8CFB-B0BA-AA01-22482A8D0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930" y="4989335"/>
            <a:ext cx="6275380" cy="1651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000" spc="0" dirty="0"/>
          </a:p>
        </p:txBody>
      </p:sp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id="{2EC54C8E-1665-EB42-5F53-748E6A669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028826"/>
              </p:ext>
            </p:extLst>
          </p:nvPr>
        </p:nvGraphicFramePr>
        <p:xfrm>
          <a:off x="1992005" y="5073176"/>
          <a:ext cx="5713812" cy="91819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90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254">
                  <a:extLst>
                    <a:ext uri="{9D8B030D-6E8A-4147-A177-3AD203B41FA5}">
                      <a16:colId xmlns:a16="http://schemas.microsoft.com/office/drawing/2014/main" val="3868880002"/>
                    </a:ext>
                  </a:extLst>
                </a:gridCol>
                <a:gridCol w="3658606">
                  <a:extLst>
                    <a:ext uri="{9D8B030D-6E8A-4147-A177-3AD203B41FA5}">
                      <a16:colId xmlns:a16="http://schemas.microsoft.com/office/drawing/2014/main" val="2347393484"/>
                    </a:ext>
                  </a:extLst>
                </a:gridCol>
              </a:tblGrid>
              <a:tr h="3049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선택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카테고리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상품명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[{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}] 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5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□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[Top]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반팔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오버핏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티셔츠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868298"/>
                  </a:ext>
                </a:extLst>
              </a:tr>
            </a:tbl>
          </a:graphicData>
        </a:graphic>
      </p:graphicFrame>
      <p:sp>
        <p:nvSpPr>
          <p:cNvPr id="29" name="모서리가 둥근 직사각형 35">
            <a:extLst>
              <a:ext uri="{FF2B5EF4-FFF2-40B4-BE49-F238E27FC236}">
                <a16:creationId xmlns:a16="http://schemas.microsoft.com/office/drawing/2014/main" id="{32372AE7-C40A-E2CE-6DA5-0AF656678F85}"/>
              </a:ext>
            </a:extLst>
          </p:cNvPr>
          <p:cNvSpPr/>
          <p:nvPr/>
        </p:nvSpPr>
        <p:spPr>
          <a:xfrm>
            <a:off x="2071903" y="6169934"/>
            <a:ext cx="730261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선택 삭제</a:t>
            </a:r>
          </a:p>
        </p:txBody>
      </p:sp>
      <p:sp>
        <p:nvSpPr>
          <p:cNvPr id="31" name="모서리가 둥근 직사각형 34">
            <a:extLst>
              <a:ext uri="{FF2B5EF4-FFF2-40B4-BE49-F238E27FC236}">
                <a16:creationId xmlns:a16="http://schemas.microsoft.com/office/drawing/2014/main" id="{192839C3-2146-931E-6857-F6C5AA40BC28}"/>
              </a:ext>
            </a:extLst>
          </p:cNvPr>
          <p:cNvSpPr/>
          <p:nvPr/>
        </p:nvSpPr>
        <p:spPr>
          <a:xfrm>
            <a:off x="6961803" y="6178812"/>
            <a:ext cx="730261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상품추가</a:t>
            </a:r>
          </a:p>
        </p:txBody>
      </p:sp>
      <p:grpSp>
        <p:nvGrpSpPr>
          <p:cNvPr id="32" name="Google Shape;1067;p27">
            <a:extLst>
              <a:ext uri="{FF2B5EF4-FFF2-40B4-BE49-F238E27FC236}">
                <a16:creationId xmlns:a16="http://schemas.microsoft.com/office/drawing/2014/main" id="{8E0C63A4-7923-24B7-6030-7EE574C30EB5}"/>
              </a:ext>
            </a:extLst>
          </p:cNvPr>
          <p:cNvGrpSpPr/>
          <p:nvPr/>
        </p:nvGrpSpPr>
        <p:grpSpPr>
          <a:xfrm>
            <a:off x="1921562" y="5614036"/>
            <a:ext cx="5868000" cy="120692"/>
            <a:chOff x="454585" y="437744"/>
            <a:chExt cx="8868441" cy="502040"/>
          </a:xfrm>
        </p:grpSpPr>
        <p:sp>
          <p:nvSpPr>
            <p:cNvPr id="33" name="Google Shape;1068;p27">
              <a:extLst>
                <a:ext uri="{FF2B5EF4-FFF2-40B4-BE49-F238E27FC236}">
                  <a16:creationId xmlns:a16="http://schemas.microsoft.com/office/drawing/2014/main" id="{C999BE7B-DA40-3720-9E1A-1DC206CCA77F}"/>
                </a:ext>
              </a:extLst>
            </p:cNvPr>
            <p:cNvSpPr/>
            <p:nvPr/>
          </p:nvSpPr>
          <p:spPr>
            <a:xfrm>
              <a:off x="454585" y="437744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36" name="Google Shape;1069;p27">
              <a:extLst>
                <a:ext uri="{FF2B5EF4-FFF2-40B4-BE49-F238E27FC236}">
                  <a16:creationId xmlns:a16="http://schemas.microsoft.com/office/drawing/2014/main" id="{5FB4DA69-A13A-4F9F-96E0-BF2092E3FF9E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grpSp>
        <p:nvGrpSpPr>
          <p:cNvPr id="37" name="Google Shape;1067;p27">
            <a:extLst>
              <a:ext uri="{FF2B5EF4-FFF2-40B4-BE49-F238E27FC236}">
                <a16:creationId xmlns:a16="http://schemas.microsoft.com/office/drawing/2014/main" id="{09F21191-6AE8-6172-6A1D-6427EB161BB9}"/>
              </a:ext>
            </a:extLst>
          </p:cNvPr>
          <p:cNvGrpSpPr/>
          <p:nvPr/>
        </p:nvGrpSpPr>
        <p:grpSpPr>
          <a:xfrm>
            <a:off x="1535573" y="884804"/>
            <a:ext cx="7164000" cy="120692"/>
            <a:chOff x="454585" y="437744"/>
            <a:chExt cx="8868441" cy="502040"/>
          </a:xfrm>
        </p:grpSpPr>
        <p:sp>
          <p:nvSpPr>
            <p:cNvPr id="38" name="Google Shape;1068;p27">
              <a:extLst>
                <a:ext uri="{FF2B5EF4-FFF2-40B4-BE49-F238E27FC236}">
                  <a16:creationId xmlns:a16="http://schemas.microsoft.com/office/drawing/2014/main" id="{3B27BE4F-109A-8498-D8D6-D01C4BB9F446}"/>
                </a:ext>
              </a:extLst>
            </p:cNvPr>
            <p:cNvSpPr/>
            <p:nvPr/>
          </p:nvSpPr>
          <p:spPr>
            <a:xfrm>
              <a:off x="454585" y="437744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39" name="Google Shape;1069;p27">
              <a:extLst>
                <a:ext uri="{FF2B5EF4-FFF2-40B4-BE49-F238E27FC236}">
                  <a16:creationId xmlns:a16="http://schemas.microsoft.com/office/drawing/2014/main" id="{1B9F026A-F735-1285-5413-43E32AAF4118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55" name="타원 54">
            <a:extLst>
              <a:ext uri="{FF2B5EF4-FFF2-40B4-BE49-F238E27FC236}">
                <a16:creationId xmlns:a16="http://schemas.microsoft.com/office/drawing/2014/main" id="{7122A51F-917F-50E0-8E8F-85DE4DC61B37}"/>
              </a:ext>
            </a:extLst>
          </p:cNvPr>
          <p:cNvSpPr/>
          <p:nvPr/>
        </p:nvSpPr>
        <p:spPr>
          <a:xfrm>
            <a:off x="1482933" y="306582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4E0A83F-CD72-A207-8E9C-AED2035A8054}"/>
              </a:ext>
            </a:extLst>
          </p:cNvPr>
          <p:cNvSpPr/>
          <p:nvPr/>
        </p:nvSpPr>
        <p:spPr>
          <a:xfrm>
            <a:off x="1594395" y="986063"/>
            <a:ext cx="12420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진열 상품 선택</a:t>
            </a:r>
            <a:endParaRPr lang="en-US" altLang="ko-KR" sz="13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4EB3C951-C9A0-963B-6F65-1C7F9CF29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416" y="1319474"/>
            <a:ext cx="6275380" cy="27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spc="0" dirty="0"/>
              <a:t>         최근 등록 상품 </a:t>
            </a:r>
            <a:r>
              <a:rPr lang="en-US" altLang="ko-KR" sz="1000" dirty="0"/>
              <a:t>10</a:t>
            </a:r>
            <a:r>
              <a:rPr lang="ko-KR" altLang="en-US" sz="1000" dirty="0"/>
              <a:t>개</a:t>
            </a:r>
            <a:endParaRPr lang="ko-KR" altLang="en-US" sz="1000" spc="0" dirty="0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D997D49B-FCA7-7294-FD17-1E0473CF0DB8}"/>
              </a:ext>
            </a:extLst>
          </p:cNvPr>
          <p:cNvSpPr/>
          <p:nvPr/>
        </p:nvSpPr>
        <p:spPr bwMode="auto">
          <a:xfrm>
            <a:off x="1776202" y="1401210"/>
            <a:ext cx="127512" cy="1275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F9998216-8153-9F67-0B45-A47352BC8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3718" y="1364565"/>
            <a:ext cx="193664" cy="216000"/>
          </a:xfrm>
          <a:prstGeom prst="rect">
            <a:avLst/>
          </a:prstGeom>
        </p:spPr>
      </p:pic>
      <p:sp>
        <p:nvSpPr>
          <p:cNvPr id="62" name="직사각형 61">
            <a:extLst>
              <a:ext uri="{FF2B5EF4-FFF2-40B4-BE49-F238E27FC236}">
                <a16:creationId xmlns:a16="http://schemas.microsoft.com/office/drawing/2014/main" id="{F887A9F9-E7BC-EE09-89D0-1E5089BAC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930" y="1586392"/>
            <a:ext cx="6275380" cy="130773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000" spc="0" dirty="0"/>
          </a:p>
        </p:txBody>
      </p:sp>
      <p:graphicFrame>
        <p:nvGraphicFramePr>
          <p:cNvPr id="63" name="표 62">
            <a:extLst>
              <a:ext uri="{FF2B5EF4-FFF2-40B4-BE49-F238E27FC236}">
                <a16:creationId xmlns:a16="http://schemas.microsoft.com/office/drawing/2014/main" id="{B4EEE917-2C05-B1D2-E75D-5EFCB22EA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17120"/>
              </p:ext>
            </p:extLst>
          </p:nvPr>
        </p:nvGraphicFramePr>
        <p:xfrm>
          <a:off x="1997129" y="1732732"/>
          <a:ext cx="5717565" cy="97031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7015">
                  <a:extLst>
                    <a:ext uri="{9D8B030D-6E8A-4147-A177-3AD203B41FA5}">
                      <a16:colId xmlns:a16="http://schemas.microsoft.com/office/drawing/2014/main" val="1132167305"/>
                    </a:ext>
                  </a:extLst>
                </a:gridCol>
                <a:gridCol w="1625006">
                  <a:extLst>
                    <a:ext uri="{9D8B030D-6E8A-4147-A177-3AD203B41FA5}">
                      <a16:colId xmlns:a16="http://schemas.microsoft.com/office/drawing/2014/main" val="3868880002"/>
                    </a:ext>
                  </a:extLst>
                </a:gridCol>
                <a:gridCol w="2645544">
                  <a:extLst>
                    <a:ext uri="{9D8B030D-6E8A-4147-A177-3AD203B41FA5}">
                      <a16:colId xmlns:a16="http://schemas.microsoft.com/office/drawing/2014/main" val="2347393484"/>
                    </a:ext>
                  </a:extLst>
                </a:gridCol>
              </a:tblGrid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상품 등록일시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카테고리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상품명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{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상품 등록 년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월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시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분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}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[{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}] 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10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2022-11-21 14:30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[Top]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반팔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오버핏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티셔츠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868298"/>
                  </a:ext>
                </a:extLst>
              </a:tr>
            </a:tbl>
          </a:graphicData>
        </a:graphic>
      </p:graphicFrame>
      <p:grpSp>
        <p:nvGrpSpPr>
          <p:cNvPr id="64" name="Google Shape;1067;p27">
            <a:extLst>
              <a:ext uri="{FF2B5EF4-FFF2-40B4-BE49-F238E27FC236}">
                <a16:creationId xmlns:a16="http://schemas.microsoft.com/office/drawing/2014/main" id="{A91D49B8-DE6A-49AB-4BFD-162F31D196D3}"/>
              </a:ext>
            </a:extLst>
          </p:cNvPr>
          <p:cNvGrpSpPr/>
          <p:nvPr/>
        </p:nvGrpSpPr>
        <p:grpSpPr>
          <a:xfrm>
            <a:off x="1921562" y="2320423"/>
            <a:ext cx="5868000" cy="120692"/>
            <a:chOff x="454585" y="437744"/>
            <a:chExt cx="8868441" cy="502040"/>
          </a:xfrm>
        </p:grpSpPr>
        <p:sp>
          <p:nvSpPr>
            <p:cNvPr id="65" name="Google Shape;1068;p27">
              <a:extLst>
                <a:ext uri="{FF2B5EF4-FFF2-40B4-BE49-F238E27FC236}">
                  <a16:creationId xmlns:a16="http://schemas.microsoft.com/office/drawing/2014/main" id="{6DDB2F8A-0D97-B9BA-D4B7-87AE81248D28}"/>
                </a:ext>
              </a:extLst>
            </p:cNvPr>
            <p:cNvSpPr/>
            <p:nvPr/>
          </p:nvSpPr>
          <p:spPr>
            <a:xfrm>
              <a:off x="454585" y="437744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66" name="Google Shape;1069;p27">
              <a:extLst>
                <a:ext uri="{FF2B5EF4-FFF2-40B4-BE49-F238E27FC236}">
                  <a16:creationId xmlns:a16="http://schemas.microsoft.com/office/drawing/2014/main" id="{4C3835C2-2971-0403-7D7E-1EFCBA160D2C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2DFA9E5E-AF04-AEE8-8A14-D174FC6FB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930" y="3020733"/>
            <a:ext cx="6275380" cy="27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spc="0" dirty="0"/>
              <a:t>         최근 </a:t>
            </a:r>
            <a:r>
              <a:rPr lang="en-US" altLang="ko-KR" sz="1000" spc="0" dirty="0"/>
              <a:t>7</a:t>
            </a:r>
            <a:r>
              <a:rPr lang="ko-KR" altLang="en-US" sz="1000" spc="0" dirty="0"/>
              <a:t>일간 조회수 상위 상품 </a:t>
            </a:r>
            <a:r>
              <a:rPr lang="en-US" altLang="ko-KR" sz="1000" spc="0" dirty="0"/>
              <a:t>10</a:t>
            </a:r>
            <a:r>
              <a:rPr lang="ko-KR" altLang="en-US" sz="1000" spc="0" dirty="0"/>
              <a:t>개</a:t>
            </a:r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4F68CBE2-7C8C-3B42-DE7F-0C11DA0F40F1}"/>
              </a:ext>
            </a:extLst>
          </p:cNvPr>
          <p:cNvSpPr/>
          <p:nvPr/>
        </p:nvSpPr>
        <p:spPr bwMode="auto">
          <a:xfrm>
            <a:off x="1775716" y="3102469"/>
            <a:ext cx="127512" cy="1275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pic>
        <p:nvPicPr>
          <p:cNvPr id="69" name="그림 68">
            <a:extLst>
              <a:ext uri="{FF2B5EF4-FFF2-40B4-BE49-F238E27FC236}">
                <a16:creationId xmlns:a16="http://schemas.microsoft.com/office/drawing/2014/main" id="{C684CC53-73E2-9E32-764E-A27F4A5DD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3232" y="3065824"/>
            <a:ext cx="193664" cy="216000"/>
          </a:xfrm>
          <a:prstGeom prst="rect">
            <a:avLst/>
          </a:prstGeom>
        </p:spPr>
      </p:pic>
      <p:sp>
        <p:nvSpPr>
          <p:cNvPr id="71" name="타원 70">
            <a:extLst>
              <a:ext uri="{FF2B5EF4-FFF2-40B4-BE49-F238E27FC236}">
                <a16:creationId xmlns:a16="http://schemas.microsoft.com/office/drawing/2014/main" id="{3907C147-0FE7-B3AF-41B9-06E47B0C53C8}"/>
              </a:ext>
            </a:extLst>
          </p:cNvPr>
          <p:cNvSpPr/>
          <p:nvPr/>
        </p:nvSpPr>
        <p:spPr>
          <a:xfrm>
            <a:off x="1478052" y="134455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6CC6443D-74F4-520A-BCB2-9E109B26C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930" y="3293162"/>
            <a:ext cx="6275380" cy="130773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000" spc="0" dirty="0"/>
          </a:p>
        </p:txBody>
      </p:sp>
      <p:graphicFrame>
        <p:nvGraphicFramePr>
          <p:cNvPr id="75" name="표 74">
            <a:extLst>
              <a:ext uri="{FF2B5EF4-FFF2-40B4-BE49-F238E27FC236}">
                <a16:creationId xmlns:a16="http://schemas.microsoft.com/office/drawing/2014/main" id="{354D80F1-BC0E-F7FE-F1E1-ABE3ADFB7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750304"/>
              </p:ext>
            </p:extLst>
          </p:nvPr>
        </p:nvGraphicFramePr>
        <p:xfrm>
          <a:off x="1997130" y="3439502"/>
          <a:ext cx="5694933" cy="97031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1287">
                  <a:extLst>
                    <a:ext uri="{9D8B030D-6E8A-4147-A177-3AD203B41FA5}">
                      <a16:colId xmlns:a16="http://schemas.microsoft.com/office/drawing/2014/main" val="1132167305"/>
                    </a:ext>
                  </a:extLst>
                </a:gridCol>
                <a:gridCol w="1441287">
                  <a:extLst>
                    <a:ext uri="{9D8B030D-6E8A-4147-A177-3AD203B41FA5}">
                      <a16:colId xmlns:a16="http://schemas.microsoft.com/office/drawing/2014/main" val="3868880002"/>
                    </a:ext>
                  </a:extLst>
                </a:gridCol>
                <a:gridCol w="2812359">
                  <a:extLst>
                    <a:ext uri="{9D8B030D-6E8A-4147-A177-3AD203B41FA5}">
                      <a16:colId xmlns:a16="http://schemas.microsoft.com/office/drawing/2014/main" val="2347393484"/>
                    </a:ext>
                  </a:extLst>
                </a:gridCol>
              </a:tblGrid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조회수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카테고리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상품명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{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최근 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일간 조회 수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}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[{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}] 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10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11,221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[Top]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반팔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오버핏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티셔츠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868298"/>
                  </a:ext>
                </a:extLst>
              </a:tr>
            </a:tbl>
          </a:graphicData>
        </a:graphic>
      </p:graphicFrame>
      <p:grpSp>
        <p:nvGrpSpPr>
          <p:cNvPr id="78" name="Google Shape;1067;p27">
            <a:extLst>
              <a:ext uri="{FF2B5EF4-FFF2-40B4-BE49-F238E27FC236}">
                <a16:creationId xmlns:a16="http://schemas.microsoft.com/office/drawing/2014/main" id="{8EFDADCE-57E3-E12A-7168-D29CCED96D40}"/>
              </a:ext>
            </a:extLst>
          </p:cNvPr>
          <p:cNvGrpSpPr/>
          <p:nvPr/>
        </p:nvGrpSpPr>
        <p:grpSpPr>
          <a:xfrm>
            <a:off x="1948196" y="4027193"/>
            <a:ext cx="5868000" cy="120692"/>
            <a:chOff x="454585" y="437744"/>
            <a:chExt cx="8868441" cy="502040"/>
          </a:xfrm>
        </p:grpSpPr>
        <p:sp>
          <p:nvSpPr>
            <p:cNvPr id="81" name="Google Shape;1068;p27">
              <a:extLst>
                <a:ext uri="{FF2B5EF4-FFF2-40B4-BE49-F238E27FC236}">
                  <a16:creationId xmlns:a16="http://schemas.microsoft.com/office/drawing/2014/main" id="{E9493B4C-1E72-70AA-9152-D3B13EACF930}"/>
                </a:ext>
              </a:extLst>
            </p:cNvPr>
            <p:cNvSpPr/>
            <p:nvPr/>
          </p:nvSpPr>
          <p:spPr>
            <a:xfrm>
              <a:off x="454585" y="437744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82" name="Google Shape;1069;p27">
              <a:extLst>
                <a:ext uri="{FF2B5EF4-FFF2-40B4-BE49-F238E27FC236}">
                  <a16:creationId xmlns:a16="http://schemas.microsoft.com/office/drawing/2014/main" id="{97BF0AC1-6FE7-4BE5-13CB-9A0049201195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2" name="타원 1">
            <a:extLst>
              <a:ext uri="{FF2B5EF4-FFF2-40B4-BE49-F238E27FC236}">
                <a16:creationId xmlns:a16="http://schemas.microsoft.com/office/drawing/2014/main" id="{0FFE10C0-321C-0A5C-FF1C-A1BAD82EDE53}"/>
              </a:ext>
            </a:extLst>
          </p:cNvPr>
          <p:cNvSpPr/>
          <p:nvPr/>
        </p:nvSpPr>
        <p:spPr>
          <a:xfrm>
            <a:off x="1479232" y="476674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EEF39851-C8C1-1E6C-4141-F0571BD6BC08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AB257D-0484-CA4E-FAAF-AB2DA6F8F2F3}"/>
                </a:ext>
              </a:extLst>
            </p:cNvPr>
            <p:cNvSpPr txBox="1"/>
            <p:nvPr/>
          </p:nvSpPr>
          <p:spPr>
            <a:xfrm>
              <a:off x="1565686" y="332656"/>
              <a:ext cx="16995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메인상품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라라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'Pick'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코디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1D4516-2651-1A24-EEC1-0274BEAD5FF0}"/>
                </a:ext>
              </a:extLst>
            </p:cNvPr>
            <p:cNvSpPr txBox="1"/>
            <p:nvPr/>
          </p:nvSpPr>
          <p:spPr>
            <a:xfrm>
              <a:off x="1565686" y="479698"/>
              <a:ext cx="1200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라라 </a:t>
              </a:r>
              <a:r>
                <a:rPr lang="en-US" altLang="ko-KR" dirty="0"/>
                <a:t>'Pick' </a:t>
              </a:r>
              <a:r>
                <a:rPr lang="ko-KR" altLang="en-US" dirty="0"/>
                <a:t>코디</a:t>
              </a: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086AA8F2-C530-B606-DB49-F7CE146AFC30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타원 8">
            <a:extLst>
              <a:ext uri="{FF2B5EF4-FFF2-40B4-BE49-F238E27FC236}">
                <a16:creationId xmlns:a16="http://schemas.microsoft.com/office/drawing/2014/main" id="{C8FC3366-535E-7427-0341-93FE69A7CBB7}"/>
              </a:ext>
            </a:extLst>
          </p:cNvPr>
          <p:cNvSpPr/>
          <p:nvPr/>
        </p:nvSpPr>
        <p:spPr>
          <a:xfrm>
            <a:off x="1810668" y="143852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34704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>
            <a:extLst>
              <a:ext uri="{FF2B5EF4-FFF2-40B4-BE49-F238E27FC236}">
                <a16:creationId xmlns:a16="http://schemas.microsoft.com/office/drawing/2014/main" id="{926CC53D-E7FF-E7AB-6D2D-252F277DD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785" y="903739"/>
            <a:ext cx="6886575" cy="6200775"/>
          </a:xfrm>
          <a:prstGeom prst="rect">
            <a:avLst/>
          </a:prstGeom>
        </p:spPr>
      </p:pic>
      <p:sp>
        <p:nvSpPr>
          <p:cNvPr id="40" name="모서리가 둥근 직사각형 34">
            <a:extLst>
              <a:ext uri="{FF2B5EF4-FFF2-40B4-BE49-F238E27FC236}">
                <a16:creationId xmlns:a16="http://schemas.microsoft.com/office/drawing/2014/main" id="{8EBAE525-5176-A71E-E625-9EEA96498366}"/>
              </a:ext>
            </a:extLst>
          </p:cNvPr>
          <p:cNvSpPr/>
          <p:nvPr/>
        </p:nvSpPr>
        <p:spPr>
          <a:xfrm>
            <a:off x="-413" y="9427"/>
            <a:ext cx="9008160" cy="7198673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endParaRPr lang="ko-KR" altLang="en-US" sz="9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B9B0D480-ADB2-70AA-F9A8-5C0EB493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P-BE-MG-10</a:t>
            </a:r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C41B049-2BFC-96DE-9B84-669C0E3036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z="900" dirty="0"/>
              <a:t>[</a:t>
            </a:r>
            <a:r>
              <a:rPr lang="ko-KR" altLang="en-US" dirty="0"/>
              <a:t>메인상품 관리</a:t>
            </a:r>
            <a:r>
              <a:rPr lang="ko-KR" altLang="en-US" sz="900" dirty="0"/>
              <a:t> </a:t>
            </a:r>
            <a:r>
              <a:rPr lang="en-US" altLang="ko-KR" sz="900" dirty="0"/>
              <a:t>&gt; </a:t>
            </a:r>
            <a:r>
              <a:rPr lang="ko-KR" altLang="en-US" sz="900" dirty="0"/>
              <a:t>라라 </a:t>
            </a:r>
            <a:r>
              <a:rPr lang="en-US" altLang="ko-KR" sz="900" dirty="0"/>
              <a:t>'Pick' </a:t>
            </a:r>
            <a:r>
              <a:rPr lang="ko-KR" altLang="en-US" sz="900" dirty="0"/>
              <a:t>코디</a:t>
            </a:r>
            <a:r>
              <a:rPr lang="en-US" altLang="ko-KR" sz="900" dirty="0"/>
              <a:t>] </a:t>
            </a:r>
            <a:r>
              <a:rPr lang="ko-KR" altLang="en-US" sz="900" dirty="0"/>
              <a:t>라라 </a:t>
            </a:r>
            <a:r>
              <a:rPr lang="en-US" altLang="ko-KR" sz="900" dirty="0"/>
              <a:t>'Pick' </a:t>
            </a:r>
            <a:r>
              <a:rPr lang="ko-KR" altLang="en-US" sz="900" dirty="0"/>
              <a:t>코디 </a:t>
            </a:r>
            <a:r>
              <a:rPr lang="en-US" altLang="ko-KR" sz="900" dirty="0"/>
              <a:t>- 3</a:t>
            </a:r>
            <a:endParaRPr lang="ko-KR" altLang="en-US" sz="900" dirty="0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43E43021-250F-B651-EBA8-2E619F5A2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566372"/>
              </p:ext>
            </p:extLst>
          </p:nvPr>
        </p:nvGraphicFramePr>
        <p:xfrm>
          <a:off x="9016139" y="243857"/>
          <a:ext cx="2508867" cy="696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5357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상품추가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상품이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이하인 경우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 상품 검색 팝업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944868"/>
                  </a:ext>
                </a:extLst>
              </a:tr>
              <a:tr h="13071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검색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Select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모든 카테고리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(Selected), 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오픈숍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상품 카테고리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상품명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시 필수 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상품명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미입력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상품명을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상품명 입력 후 검색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검색 결과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[3]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목록에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21556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결과 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결과가 없는 경우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결과가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문구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결과가 있는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Infinity Scroll</a:t>
                      </a: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스크롤 가장 하단 도달 시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 20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개씩 추가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항목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번호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검색된 결과 번호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카테고리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상품명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판매가격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할인이 적용된 판매가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조회수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상품을 </a:t>
                      </a:r>
                      <a:r>
                        <a:rPr lang="en-US" altLang="ko-KR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Fornt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에서 클릭한 조회 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상품의 판매된 상품 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배송 완료 기준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10448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선택된 상품이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이하인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상품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번 영역에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선택된 상품이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개인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상품을 더 이상 추가할 수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7671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선택된 상품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선택된 상품 수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선택된 상품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상품명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X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삭제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427096"/>
                  </a:ext>
                </a:extLst>
              </a:tr>
              <a:tr h="7671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상품추가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Validation Check [5.1]</a:t>
                      </a: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Validation Check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상품이 등록되었습니다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Alert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팝업 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412881"/>
                  </a:ext>
                </a:extLst>
              </a:tr>
              <a:tr h="3866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X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팝업 닫힘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선택된 상품 저장되지 않음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</a:tbl>
          </a:graphicData>
        </a:graphic>
      </p:graphicFrame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2ADCE43D-8CC1-5017-5828-F523FB4E7100}"/>
              </a:ext>
            </a:extLst>
          </p:cNvPr>
          <p:cNvCxnSpPr>
            <a:cxnSpLocks/>
            <a:endCxn id="39" idx="0"/>
          </p:cNvCxnSpPr>
          <p:nvPr/>
        </p:nvCxnSpPr>
        <p:spPr>
          <a:xfrm rot="16200000" flipH="1">
            <a:off x="2759046" y="1504033"/>
            <a:ext cx="5714932" cy="4233178"/>
          </a:xfrm>
          <a:prstGeom prst="bentConnector3">
            <a:avLst>
              <a:gd name="adj1" fmla="val -4000"/>
            </a:avLst>
          </a:prstGeom>
          <a:ln w="12700">
            <a:solidFill>
              <a:srgbClr val="FF0000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모서리가 둥근 직사각형 34">
            <a:extLst>
              <a:ext uri="{FF2B5EF4-FFF2-40B4-BE49-F238E27FC236}">
                <a16:creationId xmlns:a16="http://schemas.microsoft.com/office/drawing/2014/main" id="{97FA0189-0FB2-0DBF-8F92-3755C2ED6526}"/>
              </a:ext>
            </a:extLst>
          </p:cNvPr>
          <p:cNvSpPr/>
          <p:nvPr/>
        </p:nvSpPr>
        <p:spPr>
          <a:xfrm>
            <a:off x="7332955" y="6478088"/>
            <a:ext cx="800291" cy="33996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상품추가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3A84A4E4-DD34-814E-6D93-BB2A76E52696}"/>
              </a:ext>
            </a:extLst>
          </p:cNvPr>
          <p:cNvSpPr/>
          <p:nvPr/>
        </p:nvSpPr>
        <p:spPr>
          <a:xfrm>
            <a:off x="7216563" y="654006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AC626B94-8FE2-8391-17C5-F8AE882DD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468221"/>
              </p:ext>
            </p:extLst>
          </p:nvPr>
        </p:nvGraphicFramePr>
        <p:xfrm>
          <a:off x="394600" y="6029527"/>
          <a:ext cx="5979942" cy="1043791"/>
        </p:xfrm>
        <a:graphic>
          <a:graphicData uri="http://schemas.openxmlformats.org/drawingml/2006/table">
            <a:tbl>
              <a:tblPr/>
              <a:tblGrid>
                <a:gridCol w="573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640">
                  <a:extLst>
                    <a:ext uri="{9D8B030D-6E8A-4147-A177-3AD203B41FA5}">
                      <a16:colId xmlns:a16="http://schemas.microsoft.com/office/drawing/2014/main" val="2327958368"/>
                    </a:ext>
                  </a:extLst>
                </a:gridCol>
                <a:gridCol w="397526">
                  <a:extLst>
                    <a:ext uri="{9D8B030D-6E8A-4147-A177-3AD203B41FA5}">
                      <a16:colId xmlns:a16="http://schemas.microsoft.com/office/drawing/2014/main" val="4290329040"/>
                    </a:ext>
                  </a:extLst>
                </a:gridCol>
                <a:gridCol w="2572709">
                  <a:extLst>
                    <a:ext uri="{9D8B030D-6E8A-4147-A177-3AD203B41FA5}">
                      <a16:colId xmlns:a16="http://schemas.microsoft.com/office/drawing/2014/main" val="1682716890"/>
                    </a:ext>
                  </a:extLst>
                </a:gridCol>
              </a:tblGrid>
              <a:tr h="32867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Button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예측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Action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Message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415837"/>
                  </a:ext>
                </a:extLst>
              </a:tr>
              <a:tr h="3286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상품추가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선택된 상품이 없는 경우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Alert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등록할 상품을 선택해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16442"/>
                  </a:ext>
                </a:extLst>
              </a:tr>
              <a:tr h="386437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선택된 상품 수와 미리 등록된 상품의 수가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 이상인 경우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Alert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최대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개의 상품만 등록 가능합니다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선택된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상품 수를 줄여주세요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791206"/>
                  </a:ext>
                </a:extLst>
              </a:tr>
            </a:tbl>
          </a:graphicData>
        </a:graphic>
      </p:graphicFrame>
      <p:sp>
        <p:nvSpPr>
          <p:cNvPr id="31" name="타원 30">
            <a:extLst>
              <a:ext uri="{FF2B5EF4-FFF2-40B4-BE49-F238E27FC236}">
                <a16:creationId xmlns:a16="http://schemas.microsoft.com/office/drawing/2014/main" id="{BAFFB3DB-FB67-1F8A-78BC-A142EF8725AC}"/>
              </a:ext>
            </a:extLst>
          </p:cNvPr>
          <p:cNvSpPr/>
          <p:nvPr/>
        </p:nvSpPr>
        <p:spPr>
          <a:xfrm>
            <a:off x="296493" y="591910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5.1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BFB5867D-5E99-E710-6054-D809ACC6FB54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12BEA3-D175-66C0-E919-0D4CB39D1541}"/>
                </a:ext>
              </a:extLst>
            </p:cNvPr>
            <p:cNvSpPr txBox="1"/>
            <p:nvPr/>
          </p:nvSpPr>
          <p:spPr>
            <a:xfrm>
              <a:off x="1565686" y="332656"/>
              <a:ext cx="16995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메인상품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라라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'Pick'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코디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987B38-033A-4147-D033-52284A76FCC4}"/>
                </a:ext>
              </a:extLst>
            </p:cNvPr>
            <p:cNvSpPr txBox="1"/>
            <p:nvPr/>
          </p:nvSpPr>
          <p:spPr>
            <a:xfrm>
              <a:off x="1565686" y="479698"/>
              <a:ext cx="1200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라라 </a:t>
              </a:r>
              <a:r>
                <a:rPr lang="en-US" altLang="ko-KR" dirty="0"/>
                <a:t>'Pick' </a:t>
              </a:r>
              <a:r>
                <a:rPr lang="ko-KR" altLang="en-US" dirty="0"/>
                <a:t>코디</a:t>
              </a:r>
            </a:p>
          </p:txBody>
        </p: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B9AF0349-2153-CFA5-2A24-5B9ACBFE0E49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EA87066C-F79B-52DC-6343-986E19305B2A}"/>
              </a:ext>
            </a:extLst>
          </p:cNvPr>
          <p:cNvSpPr/>
          <p:nvPr/>
        </p:nvSpPr>
        <p:spPr>
          <a:xfrm>
            <a:off x="874473" y="763156"/>
            <a:ext cx="5250900" cy="51861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524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6" name="Close Button">
            <a:extLst>
              <a:ext uri="{FF2B5EF4-FFF2-40B4-BE49-F238E27FC236}">
                <a16:creationId xmlns:a16="http://schemas.microsoft.com/office/drawing/2014/main" id="{C8D31FF9-50CD-17B9-61B1-28C1C43B9E8F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 flipV="1">
            <a:off x="5700352" y="1014129"/>
            <a:ext cx="187093" cy="196092"/>
          </a:xfrm>
          <a:custGeom>
            <a:avLst/>
            <a:gdLst>
              <a:gd name="T0" fmla="*/ 254 w 254"/>
              <a:gd name="T1" fmla="*/ 0 h 254"/>
              <a:gd name="T2" fmla="*/ 0 w 254"/>
              <a:gd name="T3" fmla="*/ 254 h 254"/>
              <a:gd name="T4" fmla="*/ 0 w 254"/>
              <a:gd name="T5" fmla="*/ 0 h 254"/>
              <a:gd name="T6" fmla="*/ 254 w 254"/>
              <a:gd name="T7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" h="254">
                <a:moveTo>
                  <a:pt x="254" y="0"/>
                </a:moveTo>
                <a:lnTo>
                  <a:pt x="0" y="254"/>
                </a:lnTo>
                <a:moveTo>
                  <a:pt x="0" y="0"/>
                </a:moveTo>
                <a:lnTo>
                  <a:pt x="254" y="254"/>
                </a:lnTo>
              </a:path>
            </a:pathLst>
          </a:custGeom>
          <a:noFill/>
          <a:ln w="9525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64E4F5-C5D2-E1BA-F389-B55D95971A45}"/>
              </a:ext>
            </a:extLst>
          </p:cNvPr>
          <p:cNvSpPr txBox="1"/>
          <p:nvPr/>
        </p:nvSpPr>
        <p:spPr>
          <a:xfrm>
            <a:off x="988252" y="914893"/>
            <a:ext cx="3374407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등록 상품 검색</a:t>
            </a:r>
          </a:p>
        </p:txBody>
      </p: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CBA2BFF0-3458-321C-9412-4B6B5E3F3F0F}"/>
              </a:ext>
            </a:extLst>
          </p:cNvPr>
          <p:cNvCxnSpPr>
            <a:cxnSpLocks/>
          </p:cNvCxnSpPr>
          <p:nvPr/>
        </p:nvCxnSpPr>
        <p:spPr>
          <a:xfrm>
            <a:off x="997777" y="1356926"/>
            <a:ext cx="50037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371AD0DE-FD45-3418-28A7-1CE12F199168}"/>
              </a:ext>
            </a:extLst>
          </p:cNvPr>
          <p:cNvSpPr/>
          <p:nvPr/>
        </p:nvSpPr>
        <p:spPr bwMode="auto">
          <a:xfrm>
            <a:off x="1026352" y="1488184"/>
            <a:ext cx="4859543" cy="44767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AB879711-1A47-DACC-A6E5-5AA3A91C9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2522" y="1587727"/>
            <a:ext cx="2247981" cy="24994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상품명을 입력하세요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BE8DEA6-BF9F-6657-E43D-579F47057BC6}"/>
              </a:ext>
            </a:extLst>
          </p:cNvPr>
          <p:cNvGrpSpPr/>
          <p:nvPr/>
        </p:nvGrpSpPr>
        <p:grpSpPr>
          <a:xfrm>
            <a:off x="1141588" y="1590043"/>
            <a:ext cx="1165553" cy="244800"/>
            <a:chOff x="8045874" y="987287"/>
            <a:chExt cx="1165553" cy="244800"/>
          </a:xfrm>
        </p:grpSpPr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F8C9DE97-8F77-0EEF-F2AA-CAACFB1C270B}"/>
                </a:ext>
              </a:extLst>
            </p:cNvPr>
            <p:cNvSpPr/>
            <p:nvPr/>
          </p:nvSpPr>
          <p:spPr bwMode="auto">
            <a:xfrm>
              <a:off x="8045874" y="987287"/>
              <a:ext cx="1165553" cy="24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r>
                <a:rPr lang="ko-KR" altLang="en-US" sz="900" dirty="0">
                  <a:latin typeface="+mn-ea"/>
                </a:rPr>
                <a:t>모든 카테고리</a:t>
              </a: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90B4A2AB-D4C3-DDC2-1F31-B89E6360AD47}"/>
                </a:ext>
              </a:extLst>
            </p:cNvPr>
            <p:cNvSpPr/>
            <p:nvPr/>
          </p:nvSpPr>
          <p:spPr bwMode="auto">
            <a:xfrm>
              <a:off x="9039977" y="987287"/>
              <a:ext cx="171450" cy="24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A0434B44-71E5-8B94-F465-62188CB00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756" y="1077113"/>
              <a:ext cx="857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2089C584-43FE-043F-CF75-1061CE396E6D}"/>
              </a:ext>
            </a:extLst>
          </p:cNvPr>
          <p:cNvSpPr/>
          <p:nvPr/>
        </p:nvSpPr>
        <p:spPr bwMode="auto">
          <a:xfrm>
            <a:off x="4737850" y="1595072"/>
            <a:ext cx="711843" cy="244250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graphicFrame>
        <p:nvGraphicFramePr>
          <p:cNvPr id="66" name="표 65">
            <a:extLst>
              <a:ext uri="{FF2B5EF4-FFF2-40B4-BE49-F238E27FC236}">
                <a16:creationId xmlns:a16="http://schemas.microsoft.com/office/drawing/2014/main" id="{76757102-3E9A-6836-3856-222F44D9C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333840"/>
              </p:ext>
            </p:extLst>
          </p:nvPr>
        </p:nvGraphicFramePr>
        <p:xfrm>
          <a:off x="1070741" y="2135267"/>
          <a:ext cx="4815374" cy="194231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70452">
                  <a:extLst>
                    <a:ext uri="{9D8B030D-6E8A-4147-A177-3AD203B41FA5}">
                      <a16:colId xmlns:a16="http://schemas.microsoft.com/office/drawing/2014/main" val="3868880002"/>
                    </a:ext>
                  </a:extLst>
                </a:gridCol>
                <a:gridCol w="1592407">
                  <a:extLst>
                    <a:ext uri="{9D8B030D-6E8A-4147-A177-3AD203B41FA5}">
                      <a16:colId xmlns:a16="http://schemas.microsoft.com/office/drawing/2014/main" val="2347393484"/>
                    </a:ext>
                  </a:extLst>
                </a:gridCol>
                <a:gridCol w="754602">
                  <a:extLst>
                    <a:ext uri="{9D8B030D-6E8A-4147-A177-3AD203B41FA5}">
                      <a16:colId xmlns:a16="http://schemas.microsoft.com/office/drawing/2014/main" val="360939485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1729993403"/>
                    </a:ext>
                  </a:extLst>
                </a:gridCol>
                <a:gridCol w="710214">
                  <a:extLst>
                    <a:ext uri="{9D8B030D-6E8A-4147-A177-3AD203B41FA5}">
                      <a16:colId xmlns:a16="http://schemas.microsoft.com/office/drawing/2014/main" val="1154913324"/>
                    </a:ext>
                  </a:extLst>
                </a:gridCol>
                <a:gridCol w="675140">
                  <a:extLst>
                    <a:ext uri="{9D8B030D-6E8A-4147-A177-3AD203B41FA5}">
                      <a16:colId xmlns:a16="http://schemas.microsoft.com/office/drawing/2014/main" val="2497482383"/>
                    </a:ext>
                  </a:extLst>
                </a:gridCol>
              </a:tblGrid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카테고리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상품명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판매가격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조회수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판매 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선택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[{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}] 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조회수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 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[Top]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반팔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오버핏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티셔츠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4650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3454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31796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[Top]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브이넥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무지 반팔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231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31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18227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[Top]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에어 드라이 라운드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55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71347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[Top]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보트넥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반팔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484611"/>
                  </a:ext>
                </a:extLst>
              </a:tr>
            </a:tbl>
          </a:graphicData>
        </a:graphic>
      </p:graphicFrame>
      <p:sp>
        <p:nvSpPr>
          <p:cNvPr id="67" name="모서리가 둥근 직사각형 151">
            <a:extLst>
              <a:ext uri="{FF2B5EF4-FFF2-40B4-BE49-F238E27FC236}">
                <a16:creationId xmlns:a16="http://schemas.microsoft.com/office/drawing/2014/main" id="{C420D293-2D08-BEDB-519F-1A4AE5086A04}"/>
              </a:ext>
            </a:extLst>
          </p:cNvPr>
          <p:cNvSpPr/>
          <p:nvPr/>
        </p:nvSpPr>
        <p:spPr>
          <a:xfrm>
            <a:off x="2310305" y="5445398"/>
            <a:ext cx="1061360" cy="35605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상품추가</a:t>
            </a:r>
          </a:p>
        </p:txBody>
      </p:sp>
      <p:sp>
        <p:nvSpPr>
          <p:cNvPr id="68" name="모서리가 둥근 직사각형 152">
            <a:extLst>
              <a:ext uri="{FF2B5EF4-FFF2-40B4-BE49-F238E27FC236}">
                <a16:creationId xmlns:a16="http://schemas.microsoft.com/office/drawing/2014/main" id="{816A1453-D3A4-E470-6643-E52093E5A862}"/>
              </a:ext>
            </a:extLst>
          </p:cNvPr>
          <p:cNvSpPr/>
          <p:nvPr/>
        </p:nvSpPr>
        <p:spPr>
          <a:xfrm>
            <a:off x="3495917" y="5437769"/>
            <a:ext cx="1061360" cy="3560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sp>
        <p:nvSpPr>
          <p:cNvPr id="69" name="타원 68">
            <a:extLst>
              <a:ext uri="{FF2B5EF4-FFF2-40B4-BE49-F238E27FC236}">
                <a16:creationId xmlns:a16="http://schemas.microsoft.com/office/drawing/2014/main" id="{FDA6F14C-E86B-09D6-57D6-3EE0BE5B77E1}"/>
              </a:ext>
            </a:extLst>
          </p:cNvPr>
          <p:cNvSpPr/>
          <p:nvPr/>
        </p:nvSpPr>
        <p:spPr>
          <a:xfrm>
            <a:off x="901399" y="161052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0D9AB384-AE61-4ADC-F1F6-C781A3E32DEC}"/>
              </a:ext>
            </a:extLst>
          </p:cNvPr>
          <p:cNvSpPr/>
          <p:nvPr/>
        </p:nvSpPr>
        <p:spPr>
          <a:xfrm>
            <a:off x="936911" y="204160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8C266BA9-B71F-DA04-C0C0-4F301EBDE7A5}"/>
              </a:ext>
            </a:extLst>
          </p:cNvPr>
          <p:cNvSpPr/>
          <p:nvPr/>
        </p:nvSpPr>
        <p:spPr>
          <a:xfrm>
            <a:off x="2186053" y="550779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FA01C849-95C8-E725-6919-8F709A1591C4}"/>
              </a:ext>
            </a:extLst>
          </p:cNvPr>
          <p:cNvSpPr/>
          <p:nvPr/>
        </p:nvSpPr>
        <p:spPr>
          <a:xfrm>
            <a:off x="3403205" y="551542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9147D7B4-FC1E-784E-7935-A75402773972}"/>
              </a:ext>
            </a:extLst>
          </p:cNvPr>
          <p:cNvSpPr/>
          <p:nvPr/>
        </p:nvSpPr>
        <p:spPr>
          <a:xfrm>
            <a:off x="5434021" y="100559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4" name="모서리가 둥근 직사각형 30">
            <a:extLst>
              <a:ext uri="{FF2B5EF4-FFF2-40B4-BE49-F238E27FC236}">
                <a16:creationId xmlns:a16="http://schemas.microsoft.com/office/drawing/2014/main" id="{87362FD9-20F7-B09D-2447-98C40B005F5B}"/>
              </a:ext>
            </a:extLst>
          </p:cNvPr>
          <p:cNvSpPr/>
          <p:nvPr/>
        </p:nvSpPr>
        <p:spPr>
          <a:xfrm>
            <a:off x="5925541" y="2963828"/>
            <a:ext cx="45719" cy="1116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ko-KR" altLang="en-US" sz="900" b="0" i="0" u="none" strike="noStrike" kern="1200" dirty="0">
              <a:solidFill>
                <a:schemeClr val="tx1"/>
              </a:solidFill>
              <a:effectLst/>
              <a:latin typeface="맑은 고딕"/>
              <a:ea typeface="+mn-ea"/>
              <a:cs typeface="+mn-cs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A8A58E69-8A29-EA80-7455-0EAB0D58E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101" y="4422190"/>
            <a:ext cx="4815374" cy="7370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000" spc="0" dirty="0"/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0D052A4D-3063-713C-4856-3E6339998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490" y="4499847"/>
            <a:ext cx="1423839" cy="27764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108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0" kern="120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반팔 기본 티셔츠</a:t>
            </a:r>
            <a:endParaRPr lang="ko-KR" altLang="en-US" sz="1000" spc="0" dirty="0"/>
          </a:p>
        </p:txBody>
      </p:sp>
      <p:sp>
        <p:nvSpPr>
          <p:cNvPr id="77" name="Close Button">
            <a:extLst>
              <a:ext uri="{FF2B5EF4-FFF2-40B4-BE49-F238E27FC236}">
                <a16:creationId xmlns:a16="http://schemas.microsoft.com/office/drawing/2014/main" id="{487F9DA7-AE0D-7949-A764-B308954DF256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V="1">
            <a:off x="2425112" y="4576521"/>
            <a:ext cx="132450" cy="138821"/>
          </a:xfrm>
          <a:custGeom>
            <a:avLst/>
            <a:gdLst>
              <a:gd name="T0" fmla="*/ 254 w 254"/>
              <a:gd name="T1" fmla="*/ 0 h 254"/>
              <a:gd name="T2" fmla="*/ 0 w 254"/>
              <a:gd name="T3" fmla="*/ 254 h 254"/>
              <a:gd name="T4" fmla="*/ 0 w 254"/>
              <a:gd name="T5" fmla="*/ 0 h 254"/>
              <a:gd name="T6" fmla="*/ 254 w 254"/>
              <a:gd name="T7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" h="254">
                <a:moveTo>
                  <a:pt x="254" y="0"/>
                </a:moveTo>
                <a:lnTo>
                  <a:pt x="0" y="254"/>
                </a:lnTo>
                <a:moveTo>
                  <a:pt x="0" y="0"/>
                </a:moveTo>
                <a:lnTo>
                  <a:pt x="254" y="254"/>
                </a:lnTo>
              </a:path>
            </a:pathLst>
          </a:custGeom>
          <a:noFill/>
          <a:ln w="9525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672B1D04-133E-E370-239F-C7984B17E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815" y="4499847"/>
            <a:ext cx="1512000" cy="27764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108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0" kern="120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반팔 </a:t>
            </a:r>
            <a:r>
              <a:rPr lang="ko-KR" altLang="en-US" sz="1000" b="0" kern="1200" dirty="0" err="1">
                <a:solidFill>
                  <a:schemeClr val="tx1"/>
                </a:solidFill>
                <a:latin typeface="+mn-ea"/>
                <a:ea typeface="+mn-ea"/>
                <a:cs typeface="+mn-cs"/>
              </a:rPr>
              <a:t>오버핏</a:t>
            </a:r>
            <a:r>
              <a:rPr lang="ko-KR" altLang="en-US" sz="1000" b="0" kern="120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 티셔츠</a:t>
            </a:r>
            <a:endParaRPr lang="ko-KR" altLang="en-US" sz="1000" spc="0" dirty="0"/>
          </a:p>
        </p:txBody>
      </p:sp>
      <p:sp>
        <p:nvSpPr>
          <p:cNvPr id="79" name="Close Button">
            <a:extLst>
              <a:ext uri="{FF2B5EF4-FFF2-40B4-BE49-F238E27FC236}">
                <a16:creationId xmlns:a16="http://schemas.microsoft.com/office/drawing/2014/main" id="{AA46596D-E4A6-140A-6CB1-77FEFA83C6A4}"/>
              </a:ext>
            </a:extLst>
          </p:cNvPr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 flipV="1">
            <a:off x="4005340" y="4576521"/>
            <a:ext cx="132450" cy="138821"/>
          </a:xfrm>
          <a:custGeom>
            <a:avLst/>
            <a:gdLst>
              <a:gd name="T0" fmla="*/ 254 w 254"/>
              <a:gd name="T1" fmla="*/ 0 h 254"/>
              <a:gd name="T2" fmla="*/ 0 w 254"/>
              <a:gd name="T3" fmla="*/ 254 h 254"/>
              <a:gd name="T4" fmla="*/ 0 w 254"/>
              <a:gd name="T5" fmla="*/ 0 h 254"/>
              <a:gd name="T6" fmla="*/ 254 w 254"/>
              <a:gd name="T7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" h="254">
                <a:moveTo>
                  <a:pt x="254" y="0"/>
                </a:moveTo>
                <a:lnTo>
                  <a:pt x="0" y="254"/>
                </a:lnTo>
                <a:moveTo>
                  <a:pt x="0" y="0"/>
                </a:moveTo>
                <a:lnTo>
                  <a:pt x="254" y="254"/>
                </a:lnTo>
              </a:path>
            </a:pathLst>
          </a:custGeom>
          <a:noFill/>
          <a:ln w="9525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301211E1-69E5-453E-1AAB-F7142A338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301" y="4499847"/>
            <a:ext cx="1423839" cy="27764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108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0" kern="1200" dirty="0" err="1">
                <a:solidFill>
                  <a:schemeClr val="tx1"/>
                </a:solidFill>
                <a:latin typeface="+mn-ea"/>
                <a:ea typeface="+mn-ea"/>
                <a:cs typeface="+mn-cs"/>
              </a:rPr>
              <a:t>브이넥</a:t>
            </a:r>
            <a:r>
              <a:rPr lang="ko-KR" altLang="en-US" sz="1000" b="0" kern="120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 무지 반팔</a:t>
            </a:r>
            <a:endParaRPr lang="ko-KR" altLang="en-US" sz="1000" spc="0" dirty="0"/>
          </a:p>
        </p:txBody>
      </p:sp>
      <p:sp>
        <p:nvSpPr>
          <p:cNvPr id="81" name="Close Button">
            <a:extLst>
              <a:ext uri="{FF2B5EF4-FFF2-40B4-BE49-F238E27FC236}">
                <a16:creationId xmlns:a16="http://schemas.microsoft.com/office/drawing/2014/main" id="{7C21C53B-54B5-C6A2-877A-DF6994F00659}"/>
              </a:ext>
            </a:extLst>
          </p:cNvPr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 flipV="1">
            <a:off x="5513923" y="4576521"/>
            <a:ext cx="132450" cy="138821"/>
          </a:xfrm>
          <a:custGeom>
            <a:avLst/>
            <a:gdLst>
              <a:gd name="T0" fmla="*/ 254 w 254"/>
              <a:gd name="T1" fmla="*/ 0 h 254"/>
              <a:gd name="T2" fmla="*/ 0 w 254"/>
              <a:gd name="T3" fmla="*/ 254 h 254"/>
              <a:gd name="T4" fmla="*/ 0 w 254"/>
              <a:gd name="T5" fmla="*/ 0 h 254"/>
              <a:gd name="T6" fmla="*/ 254 w 254"/>
              <a:gd name="T7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" h="254">
                <a:moveTo>
                  <a:pt x="254" y="0"/>
                </a:moveTo>
                <a:lnTo>
                  <a:pt x="0" y="254"/>
                </a:lnTo>
                <a:moveTo>
                  <a:pt x="0" y="0"/>
                </a:moveTo>
                <a:lnTo>
                  <a:pt x="254" y="254"/>
                </a:lnTo>
              </a:path>
            </a:pathLst>
          </a:custGeom>
          <a:noFill/>
          <a:ln w="9525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82" name="모서리가 둥근 직사각형 35">
            <a:extLst>
              <a:ext uri="{FF2B5EF4-FFF2-40B4-BE49-F238E27FC236}">
                <a16:creationId xmlns:a16="http://schemas.microsoft.com/office/drawing/2014/main" id="{CEC83E90-BFCE-2FF7-B52A-0E818239F7F6}"/>
              </a:ext>
            </a:extLst>
          </p:cNvPr>
          <p:cNvSpPr/>
          <p:nvPr/>
        </p:nvSpPr>
        <p:spPr>
          <a:xfrm>
            <a:off x="5325968" y="2528248"/>
            <a:ext cx="460186" cy="18945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선택</a:t>
            </a:r>
          </a:p>
        </p:txBody>
      </p:sp>
      <p:sp>
        <p:nvSpPr>
          <p:cNvPr id="83" name="모서리가 둥근 직사각형 35">
            <a:extLst>
              <a:ext uri="{FF2B5EF4-FFF2-40B4-BE49-F238E27FC236}">
                <a16:creationId xmlns:a16="http://schemas.microsoft.com/office/drawing/2014/main" id="{17EB6F5F-76F3-1C10-1F01-2796279D4993}"/>
              </a:ext>
            </a:extLst>
          </p:cNvPr>
          <p:cNvSpPr/>
          <p:nvPr/>
        </p:nvSpPr>
        <p:spPr>
          <a:xfrm>
            <a:off x="5322665" y="2840135"/>
            <a:ext cx="460186" cy="18945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선택</a:t>
            </a:r>
          </a:p>
        </p:txBody>
      </p:sp>
      <p:sp>
        <p:nvSpPr>
          <p:cNvPr id="84" name="모서리가 둥근 직사각형 35">
            <a:extLst>
              <a:ext uri="{FF2B5EF4-FFF2-40B4-BE49-F238E27FC236}">
                <a16:creationId xmlns:a16="http://schemas.microsoft.com/office/drawing/2014/main" id="{DDB82FEC-394D-6041-BAC5-B8DC8A39DA6C}"/>
              </a:ext>
            </a:extLst>
          </p:cNvPr>
          <p:cNvSpPr/>
          <p:nvPr/>
        </p:nvSpPr>
        <p:spPr>
          <a:xfrm>
            <a:off x="5322665" y="3176916"/>
            <a:ext cx="460186" cy="18945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선택</a:t>
            </a:r>
          </a:p>
        </p:txBody>
      </p:sp>
      <p:sp>
        <p:nvSpPr>
          <p:cNvPr id="85" name="모서리가 둥근 직사각형 35">
            <a:extLst>
              <a:ext uri="{FF2B5EF4-FFF2-40B4-BE49-F238E27FC236}">
                <a16:creationId xmlns:a16="http://schemas.microsoft.com/office/drawing/2014/main" id="{F53CBD87-D10E-1071-8614-362E091772F7}"/>
              </a:ext>
            </a:extLst>
          </p:cNvPr>
          <p:cNvSpPr/>
          <p:nvPr/>
        </p:nvSpPr>
        <p:spPr>
          <a:xfrm>
            <a:off x="5329727" y="3500163"/>
            <a:ext cx="460186" cy="18945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선택</a:t>
            </a:r>
          </a:p>
        </p:txBody>
      </p:sp>
      <p:sp>
        <p:nvSpPr>
          <p:cNvPr id="86" name="모서리가 둥근 직사각형 35">
            <a:extLst>
              <a:ext uri="{FF2B5EF4-FFF2-40B4-BE49-F238E27FC236}">
                <a16:creationId xmlns:a16="http://schemas.microsoft.com/office/drawing/2014/main" id="{F302C0B2-8F41-BC88-251A-3C87CAE04DA7}"/>
              </a:ext>
            </a:extLst>
          </p:cNvPr>
          <p:cNvSpPr/>
          <p:nvPr/>
        </p:nvSpPr>
        <p:spPr>
          <a:xfrm>
            <a:off x="5322665" y="3819706"/>
            <a:ext cx="460186" cy="18945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선택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C0948FD-8BC7-6529-57E4-3B213F620FF6}"/>
              </a:ext>
            </a:extLst>
          </p:cNvPr>
          <p:cNvSpPr txBox="1"/>
          <p:nvPr/>
        </p:nvSpPr>
        <p:spPr>
          <a:xfrm>
            <a:off x="1021722" y="4174784"/>
            <a:ext cx="12854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0" kern="120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{</a:t>
            </a:r>
            <a:r>
              <a:rPr lang="ko-KR" altLang="en-US" sz="1000" b="0" kern="120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선택된 수</a:t>
            </a:r>
            <a:r>
              <a:rPr lang="en-US" altLang="ko-KR" sz="1000" b="0" kern="120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}</a:t>
            </a:r>
            <a:r>
              <a:rPr lang="ko-KR" altLang="en-US" sz="1000" b="0" kern="120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개 선택</a:t>
            </a:r>
            <a:endParaRPr lang="ko-KR" altLang="en-US" sz="1000" dirty="0"/>
          </a:p>
        </p:txBody>
      </p:sp>
      <p:sp>
        <p:nvSpPr>
          <p:cNvPr id="88" name="타원 87">
            <a:extLst>
              <a:ext uri="{FF2B5EF4-FFF2-40B4-BE49-F238E27FC236}">
                <a16:creationId xmlns:a16="http://schemas.microsoft.com/office/drawing/2014/main" id="{E27398E7-0744-AB9D-3265-B5D0AC45900F}"/>
              </a:ext>
            </a:extLst>
          </p:cNvPr>
          <p:cNvSpPr/>
          <p:nvPr/>
        </p:nvSpPr>
        <p:spPr>
          <a:xfrm>
            <a:off x="5143626" y="250546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3.1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9" name="타원 88">
            <a:extLst>
              <a:ext uri="{FF2B5EF4-FFF2-40B4-BE49-F238E27FC236}">
                <a16:creationId xmlns:a16="http://schemas.microsoft.com/office/drawing/2014/main" id="{8F50DD71-DEF3-0B1E-D599-DCB6087FDD7A}"/>
              </a:ext>
            </a:extLst>
          </p:cNvPr>
          <p:cNvSpPr/>
          <p:nvPr/>
        </p:nvSpPr>
        <p:spPr>
          <a:xfrm>
            <a:off x="869833" y="418989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78654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A0915EBA-A8CB-DE13-9D62-6F38FB9B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P-BE-MG-15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z="900" dirty="0"/>
              <a:t>[</a:t>
            </a:r>
            <a:r>
              <a:rPr lang="ko-KR" altLang="en-US" dirty="0"/>
              <a:t>메인상품 관리</a:t>
            </a:r>
            <a:r>
              <a:rPr lang="ko-KR" altLang="en-US" sz="900" dirty="0"/>
              <a:t> </a:t>
            </a:r>
            <a:r>
              <a:rPr lang="en-US" altLang="ko-KR" sz="900" dirty="0"/>
              <a:t>&gt; </a:t>
            </a:r>
            <a:r>
              <a:rPr lang="ko-KR" altLang="en-US" sz="900" dirty="0"/>
              <a:t>라라 </a:t>
            </a:r>
            <a:r>
              <a:rPr lang="en-US" altLang="ko-KR" sz="900" dirty="0"/>
              <a:t>'Pick' </a:t>
            </a:r>
            <a:r>
              <a:rPr lang="ko-KR" altLang="en-US" sz="900" dirty="0"/>
              <a:t>코디</a:t>
            </a:r>
            <a:r>
              <a:rPr lang="en-US" altLang="ko-KR" sz="900" dirty="0"/>
              <a:t>] </a:t>
            </a:r>
            <a:r>
              <a:rPr lang="ko-KR" altLang="en-US" sz="900" dirty="0"/>
              <a:t>라라 </a:t>
            </a:r>
            <a:r>
              <a:rPr lang="en-US" altLang="ko-KR" sz="900" dirty="0"/>
              <a:t>'Pick' </a:t>
            </a:r>
            <a:r>
              <a:rPr lang="ko-KR" altLang="en-US" sz="900" dirty="0"/>
              <a:t>코디 </a:t>
            </a:r>
            <a:r>
              <a:rPr lang="en-US" altLang="ko-KR" sz="900" dirty="0"/>
              <a:t>- 4</a:t>
            </a:r>
            <a:endParaRPr lang="ko-KR" altLang="en-US" sz="900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A47E0CF8-6C0D-3235-3753-B738FBE02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86779"/>
              </p:ext>
            </p:extLst>
          </p:nvPr>
        </p:nvGraphicFramePr>
        <p:xfrm>
          <a:off x="9016139" y="252186"/>
          <a:ext cx="2508867" cy="6951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18513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저장 버튼 클릭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영역 노출 여부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Validation Check [1.1]</a:t>
                      </a: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Validation Check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상품이 등록되었습니다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 완료 후 화면 이동 없음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영역 노출 여부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숨김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Validation Check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없음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열 상품 영역이 숨김 처리되었습니다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배너와 함께 관리되는 영역으로 배너도 함께 숨김 처리 해주세요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 완료 후 화면 이동 없음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8931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X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 클릭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Confirm</a:t>
                      </a: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설정을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수정된 내용 저장하지 않음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4203506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167E1DE5-9B57-E421-1C10-B6336F864E62}"/>
              </a:ext>
            </a:extLst>
          </p:cNvPr>
          <p:cNvSpPr/>
          <p:nvPr/>
        </p:nvSpPr>
        <p:spPr>
          <a:xfrm>
            <a:off x="186428" y="764550"/>
            <a:ext cx="1210712" cy="190227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80395476-2513-70A3-57AC-5E3F2249F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189" y="1947848"/>
            <a:ext cx="6275380" cy="26987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영역 타이틀을 입력 하세요</a:t>
            </a:r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.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80E28515-3FE3-5068-7270-464EDD0D1756}"/>
              </a:ext>
            </a:extLst>
          </p:cNvPr>
          <p:cNvSpPr/>
          <p:nvPr/>
        </p:nvSpPr>
        <p:spPr>
          <a:xfrm>
            <a:off x="1554799" y="1660286"/>
            <a:ext cx="109421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*</a:t>
            </a:r>
            <a:r>
              <a:rPr lang="ko-KR" altLang="en-US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영역 타이틀</a:t>
            </a:r>
            <a:endParaRPr lang="en-US" altLang="ko-KR" sz="13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3B447CBC-945A-0576-A1B0-6F344AA2D949}"/>
              </a:ext>
            </a:extLst>
          </p:cNvPr>
          <p:cNvSpPr/>
          <p:nvPr/>
        </p:nvSpPr>
        <p:spPr>
          <a:xfrm>
            <a:off x="1594395" y="2468632"/>
            <a:ext cx="12420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진열 상품 선택</a:t>
            </a:r>
            <a:endParaRPr lang="en-US" altLang="ko-KR" sz="13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4AB2993-55D3-31B4-D200-C13AFC823F07}"/>
              </a:ext>
            </a:extLst>
          </p:cNvPr>
          <p:cNvSpPr/>
          <p:nvPr/>
        </p:nvSpPr>
        <p:spPr>
          <a:xfrm>
            <a:off x="1599189" y="917459"/>
            <a:ext cx="12420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영역 노출 여부</a:t>
            </a:r>
            <a:endParaRPr lang="en-US" altLang="ko-KR" sz="13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156EC7C-945F-ABAC-1099-CAA4BBE063C4}"/>
              </a:ext>
            </a:extLst>
          </p:cNvPr>
          <p:cNvGrpSpPr/>
          <p:nvPr/>
        </p:nvGrpSpPr>
        <p:grpSpPr>
          <a:xfrm>
            <a:off x="1716756" y="1206668"/>
            <a:ext cx="1085408" cy="246221"/>
            <a:chOff x="2805146" y="1405435"/>
            <a:chExt cx="1085408" cy="246221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34722397-4C76-ABE3-2E4F-860A00297CE9}"/>
                </a:ext>
              </a:extLst>
            </p:cNvPr>
            <p:cNvSpPr/>
            <p:nvPr/>
          </p:nvSpPr>
          <p:spPr>
            <a:xfrm>
              <a:off x="2878739" y="1405435"/>
              <a:ext cx="101181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000" dirty="0">
                  <a:latin typeface="맑은 고딕" panose="020B0503020000020004" pitchFamily="50" charset="-127"/>
                </a:rPr>
                <a:t>노출</a:t>
              </a:r>
              <a:r>
                <a:rPr lang="en-US" altLang="ko-KR" sz="1000" dirty="0">
                  <a:latin typeface="맑은 고딕" panose="020B0503020000020004" pitchFamily="50" charset="-127"/>
                </a:rPr>
                <a:t> </a:t>
              </a:r>
              <a:r>
                <a:rPr lang="ko-KR" altLang="en-US" sz="1000" dirty="0">
                  <a:latin typeface="맑은 고딕" panose="020B0503020000020004" pitchFamily="50" charset="-127"/>
                </a:rPr>
                <a:t>      숨김</a:t>
              </a: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02072A9E-3869-FC34-A79D-A22F9C6C99B1}"/>
                </a:ext>
              </a:extLst>
            </p:cNvPr>
            <p:cNvSpPr/>
            <p:nvPr/>
          </p:nvSpPr>
          <p:spPr bwMode="auto">
            <a:xfrm>
              <a:off x="2805146" y="1455911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맑은 고딕" panose="020B0503020000020004" pitchFamily="50" charset="-127"/>
              </a:endParaRP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B9662DD5-304B-6D9E-1088-AD999810A105}"/>
                </a:ext>
              </a:extLst>
            </p:cNvPr>
            <p:cNvSpPr/>
            <p:nvPr/>
          </p:nvSpPr>
          <p:spPr bwMode="auto">
            <a:xfrm>
              <a:off x="3366805" y="1455911"/>
              <a:ext cx="127512" cy="1275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</a:endParaRPr>
            </a:p>
          </p:txBody>
        </p: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28911528-F23A-F3E8-8B78-D6FB795FA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416" y="2802043"/>
            <a:ext cx="6275380" cy="27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spc="0" dirty="0"/>
              <a:t>         최근 등록 상품 </a:t>
            </a:r>
            <a:r>
              <a:rPr lang="en-US" altLang="ko-KR" sz="1000" dirty="0"/>
              <a:t>10</a:t>
            </a:r>
            <a:r>
              <a:rPr lang="ko-KR" altLang="en-US" sz="1000" dirty="0"/>
              <a:t>개</a:t>
            </a:r>
            <a:endParaRPr lang="ko-KR" altLang="en-US" sz="1000" spc="0" dirty="0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8DA46E55-F2A2-3EC6-562E-47913BE3F795}"/>
              </a:ext>
            </a:extLst>
          </p:cNvPr>
          <p:cNvSpPr/>
          <p:nvPr/>
        </p:nvSpPr>
        <p:spPr bwMode="auto">
          <a:xfrm>
            <a:off x="1776202" y="2883779"/>
            <a:ext cx="127512" cy="1275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E7AD4BA9-4263-9B2A-9905-33E0888B3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3718" y="2847134"/>
            <a:ext cx="193664" cy="216000"/>
          </a:xfrm>
          <a:prstGeom prst="rect">
            <a:avLst/>
          </a:prstGeom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id="{E067C528-C68C-CA84-81ED-04E596ED3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930" y="3068961"/>
            <a:ext cx="6275380" cy="130773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000" spc="0" dirty="0"/>
          </a:p>
        </p:txBody>
      </p:sp>
      <p:graphicFrame>
        <p:nvGraphicFramePr>
          <p:cNvPr id="44" name="표 43">
            <a:extLst>
              <a:ext uri="{FF2B5EF4-FFF2-40B4-BE49-F238E27FC236}">
                <a16:creationId xmlns:a16="http://schemas.microsoft.com/office/drawing/2014/main" id="{90E8CE48-0723-94C8-5425-EB5212B6AC0D}"/>
              </a:ext>
            </a:extLst>
          </p:cNvPr>
          <p:cNvGraphicFramePr>
            <a:graphicFrameLocks noGrp="1"/>
          </p:cNvGraphicFramePr>
          <p:nvPr/>
        </p:nvGraphicFramePr>
        <p:xfrm>
          <a:off x="1997129" y="3215301"/>
          <a:ext cx="5717565" cy="97031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7015">
                  <a:extLst>
                    <a:ext uri="{9D8B030D-6E8A-4147-A177-3AD203B41FA5}">
                      <a16:colId xmlns:a16="http://schemas.microsoft.com/office/drawing/2014/main" val="1132167305"/>
                    </a:ext>
                  </a:extLst>
                </a:gridCol>
                <a:gridCol w="1447015">
                  <a:extLst>
                    <a:ext uri="{9D8B030D-6E8A-4147-A177-3AD203B41FA5}">
                      <a16:colId xmlns:a16="http://schemas.microsoft.com/office/drawing/2014/main" val="3868880002"/>
                    </a:ext>
                  </a:extLst>
                </a:gridCol>
                <a:gridCol w="2823535">
                  <a:extLst>
                    <a:ext uri="{9D8B030D-6E8A-4147-A177-3AD203B41FA5}">
                      <a16:colId xmlns:a16="http://schemas.microsoft.com/office/drawing/2014/main" val="2347393484"/>
                    </a:ext>
                  </a:extLst>
                </a:gridCol>
              </a:tblGrid>
              <a:tr h="3223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상품 등록일시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카테고리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상품명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{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상품 등록 년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월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시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분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}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[{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}] 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10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2022-11-21 14:30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[Top]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반팔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오버핏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티셔츠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868298"/>
                  </a:ext>
                </a:extLst>
              </a:tr>
            </a:tbl>
          </a:graphicData>
        </a:graphic>
      </p:graphicFrame>
      <p:grpSp>
        <p:nvGrpSpPr>
          <p:cNvPr id="45" name="Google Shape;1067;p27">
            <a:extLst>
              <a:ext uri="{FF2B5EF4-FFF2-40B4-BE49-F238E27FC236}">
                <a16:creationId xmlns:a16="http://schemas.microsoft.com/office/drawing/2014/main" id="{ECDFC43A-5A75-D9B0-5A1F-C6F67B83EB31}"/>
              </a:ext>
            </a:extLst>
          </p:cNvPr>
          <p:cNvGrpSpPr/>
          <p:nvPr/>
        </p:nvGrpSpPr>
        <p:grpSpPr>
          <a:xfrm>
            <a:off x="1921562" y="3802992"/>
            <a:ext cx="5868000" cy="120692"/>
            <a:chOff x="454585" y="437744"/>
            <a:chExt cx="8868441" cy="502040"/>
          </a:xfrm>
        </p:grpSpPr>
        <p:sp>
          <p:nvSpPr>
            <p:cNvPr id="46" name="Google Shape;1068;p27">
              <a:extLst>
                <a:ext uri="{FF2B5EF4-FFF2-40B4-BE49-F238E27FC236}">
                  <a16:creationId xmlns:a16="http://schemas.microsoft.com/office/drawing/2014/main" id="{AA6520DC-F139-E229-59F2-E001AD66BB07}"/>
                </a:ext>
              </a:extLst>
            </p:cNvPr>
            <p:cNvSpPr/>
            <p:nvPr/>
          </p:nvSpPr>
          <p:spPr>
            <a:xfrm>
              <a:off x="454585" y="437744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47" name="Google Shape;1069;p27">
              <a:extLst>
                <a:ext uri="{FF2B5EF4-FFF2-40B4-BE49-F238E27FC236}">
                  <a16:creationId xmlns:a16="http://schemas.microsoft.com/office/drawing/2014/main" id="{D2826E4C-BA1A-6065-833E-63A83C076695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D766125E-902D-E8E3-9881-65EFE9D0A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930" y="4503302"/>
            <a:ext cx="6275380" cy="27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spc="0" dirty="0"/>
              <a:t>         최근 </a:t>
            </a:r>
            <a:r>
              <a:rPr lang="en-US" altLang="ko-KR" sz="1000" spc="0" dirty="0"/>
              <a:t>7</a:t>
            </a:r>
            <a:r>
              <a:rPr lang="ko-KR" altLang="en-US" sz="1000" spc="0" dirty="0"/>
              <a:t>일간 조회수 상위 상품 </a:t>
            </a:r>
            <a:r>
              <a:rPr lang="en-US" altLang="ko-KR" sz="1000" spc="0" dirty="0"/>
              <a:t>10</a:t>
            </a:r>
            <a:r>
              <a:rPr lang="ko-KR" altLang="en-US" sz="1000" spc="0" dirty="0"/>
              <a:t>개</a:t>
            </a: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4740C928-068F-B1D3-FB79-E12AE8EE08E1}"/>
              </a:ext>
            </a:extLst>
          </p:cNvPr>
          <p:cNvSpPr/>
          <p:nvPr/>
        </p:nvSpPr>
        <p:spPr bwMode="auto">
          <a:xfrm>
            <a:off x="1775716" y="4585038"/>
            <a:ext cx="127512" cy="1275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47949F0F-B67F-4A10-16F1-C5B73A72E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3232" y="4548393"/>
            <a:ext cx="193664" cy="216000"/>
          </a:xfrm>
          <a:prstGeom prst="rect">
            <a:avLst/>
          </a:prstGeom>
        </p:spPr>
      </p:pic>
      <p:sp>
        <p:nvSpPr>
          <p:cNvPr id="51" name="직사각형 50">
            <a:extLst>
              <a:ext uri="{FF2B5EF4-FFF2-40B4-BE49-F238E27FC236}">
                <a16:creationId xmlns:a16="http://schemas.microsoft.com/office/drawing/2014/main" id="{18B1FDD1-E6A8-56E7-5B71-E6B5BAA90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453" y="4873279"/>
            <a:ext cx="6275380" cy="27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spc="0" dirty="0"/>
              <a:t>         상품 직접 선택</a:t>
            </a: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A0E0A54F-5813-2ACA-39E7-E6A7A14311EE}"/>
              </a:ext>
            </a:extLst>
          </p:cNvPr>
          <p:cNvSpPr/>
          <p:nvPr/>
        </p:nvSpPr>
        <p:spPr bwMode="auto">
          <a:xfrm>
            <a:off x="1776239" y="4955015"/>
            <a:ext cx="127512" cy="1275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3112F34E-ECA5-08F3-D6CD-BF9096876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3755" y="4918370"/>
            <a:ext cx="193664" cy="216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A19CF156-9857-2DA0-9644-311A8273C65E}"/>
              </a:ext>
            </a:extLst>
          </p:cNvPr>
          <p:cNvSpPr/>
          <p:nvPr/>
        </p:nvSpPr>
        <p:spPr>
          <a:xfrm>
            <a:off x="7227608" y="2234717"/>
            <a:ext cx="7745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30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19" name="모서리가 둥근 직사각형 34">
            <a:extLst>
              <a:ext uri="{FF2B5EF4-FFF2-40B4-BE49-F238E27FC236}">
                <a16:creationId xmlns:a16="http://schemas.microsoft.com/office/drawing/2014/main" id="{8E92FFD6-CDAE-B002-52C0-8E0C2C72A62E}"/>
              </a:ext>
            </a:extLst>
          </p:cNvPr>
          <p:cNvSpPr/>
          <p:nvPr/>
        </p:nvSpPr>
        <p:spPr>
          <a:xfrm>
            <a:off x="-413" y="0"/>
            <a:ext cx="9008160" cy="7198673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endParaRPr lang="ko-KR" altLang="en-US" sz="9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CD8F7A93-02B7-8504-6BC0-26C5A4DD9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337048"/>
              </p:ext>
            </p:extLst>
          </p:nvPr>
        </p:nvGraphicFramePr>
        <p:xfrm>
          <a:off x="1716756" y="2974370"/>
          <a:ext cx="6880510" cy="1439247"/>
        </p:xfrm>
        <a:graphic>
          <a:graphicData uri="http://schemas.openxmlformats.org/drawingml/2006/table">
            <a:tbl>
              <a:tblPr/>
              <a:tblGrid>
                <a:gridCol w="65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593">
                  <a:extLst>
                    <a:ext uri="{9D8B030D-6E8A-4147-A177-3AD203B41FA5}">
                      <a16:colId xmlns:a16="http://schemas.microsoft.com/office/drawing/2014/main" val="2327958368"/>
                    </a:ext>
                  </a:extLst>
                </a:gridCol>
                <a:gridCol w="457393">
                  <a:extLst>
                    <a:ext uri="{9D8B030D-6E8A-4147-A177-3AD203B41FA5}">
                      <a16:colId xmlns:a16="http://schemas.microsoft.com/office/drawing/2014/main" val="4290329040"/>
                    </a:ext>
                  </a:extLst>
                </a:gridCol>
                <a:gridCol w="2960154">
                  <a:extLst>
                    <a:ext uri="{9D8B030D-6E8A-4147-A177-3AD203B41FA5}">
                      <a16:colId xmlns:a16="http://schemas.microsoft.com/office/drawing/2014/main" val="1682716890"/>
                    </a:ext>
                  </a:extLst>
                </a:gridCol>
              </a:tblGrid>
              <a:tr h="45320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Button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예측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Action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Message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415837"/>
                  </a:ext>
                </a:extLst>
              </a:tr>
              <a:tr h="4930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저장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 노출 여부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'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노출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'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선택 시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 타이틀 문구를 입력하지 않은 경우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Alert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영역 타이틀 문구를 입력해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16442"/>
                  </a:ext>
                </a:extLst>
              </a:tr>
              <a:tr h="49302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 노출 여부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'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노출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'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선택 시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상품 직접 선택 후 등록한 상품이 없는 경우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Alert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등록할 상품을 선택해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791206"/>
                  </a:ext>
                </a:extLst>
              </a:tr>
            </a:tbl>
          </a:graphicData>
        </a:graphic>
      </p:graphicFrame>
      <p:sp>
        <p:nvSpPr>
          <p:cNvPr id="21" name="모서리가 둥근 직사각형 34">
            <a:extLst>
              <a:ext uri="{FF2B5EF4-FFF2-40B4-BE49-F238E27FC236}">
                <a16:creationId xmlns:a16="http://schemas.microsoft.com/office/drawing/2014/main" id="{0E23108B-FEC1-3057-E8F4-19D213B5A038}"/>
              </a:ext>
            </a:extLst>
          </p:cNvPr>
          <p:cNvSpPr/>
          <p:nvPr/>
        </p:nvSpPr>
        <p:spPr>
          <a:xfrm>
            <a:off x="3979605" y="6833250"/>
            <a:ext cx="952967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저장</a:t>
            </a:r>
          </a:p>
        </p:txBody>
      </p:sp>
      <p:sp>
        <p:nvSpPr>
          <p:cNvPr id="22" name="모서리가 둥근 직사각형 35">
            <a:extLst>
              <a:ext uri="{FF2B5EF4-FFF2-40B4-BE49-F238E27FC236}">
                <a16:creationId xmlns:a16="http://schemas.microsoft.com/office/drawing/2014/main" id="{D64E3798-7EC9-70A4-1D0D-93C36D53615A}"/>
              </a:ext>
            </a:extLst>
          </p:cNvPr>
          <p:cNvSpPr/>
          <p:nvPr/>
        </p:nvSpPr>
        <p:spPr>
          <a:xfrm>
            <a:off x="4997229" y="6833250"/>
            <a:ext cx="952967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D74C74DE-283B-5853-21C6-862BB446B3AF}"/>
              </a:ext>
            </a:extLst>
          </p:cNvPr>
          <p:cNvSpPr/>
          <p:nvPr/>
        </p:nvSpPr>
        <p:spPr>
          <a:xfrm>
            <a:off x="3841845" y="687834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B16ADF40-DEA6-DC64-4276-9D8270456576}"/>
              </a:ext>
            </a:extLst>
          </p:cNvPr>
          <p:cNvSpPr/>
          <p:nvPr/>
        </p:nvSpPr>
        <p:spPr>
          <a:xfrm>
            <a:off x="4941011" y="686925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2C2AD09F-8501-F82F-B2BB-77F4CAAA6CFA}"/>
              </a:ext>
            </a:extLst>
          </p:cNvPr>
          <p:cNvSpPr/>
          <p:nvPr/>
        </p:nvSpPr>
        <p:spPr>
          <a:xfrm>
            <a:off x="1594444" y="287727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86F2539-1609-22C4-77FC-3A0DCA909B3F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7F01BE-C08C-9A2A-0B04-87B5DC042E62}"/>
                </a:ext>
              </a:extLst>
            </p:cNvPr>
            <p:cNvSpPr txBox="1"/>
            <p:nvPr/>
          </p:nvSpPr>
          <p:spPr>
            <a:xfrm>
              <a:off x="1565686" y="332656"/>
              <a:ext cx="16995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메인상품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라라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'Pick'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코디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6707A8-F464-CDCA-2A9D-E6DCF4356720}"/>
                </a:ext>
              </a:extLst>
            </p:cNvPr>
            <p:cNvSpPr txBox="1"/>
            <p:nvPr/>
          </p:nvSpPr>
          <p:spPr>
            <a:xfrm>
              <a:off x="1565686" y="479698"/>
              <a:ext cx="1200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라라 </a:t>
              </a:r>
              <a:r>
                <a:rPr lang="en-US" altLang="ko-KR" dirty="0"/>
                <a:t>'Pick' </a:t>
              </a:r>
              <a:r>
                <a:rPr lang="ko-KR" altLang="en-US" dirty="0"/>
                <a:t>코디</a:t>
              </a: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C3E63A43-ECED-AB23-F85E-0AA58BB254C8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74170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7CD10F6-FF6E-4057-BABE-49565A693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배너관리</a:t>
            </a:r>
            <a:endParaRPr lang="en-US" altLang="ko-KR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3C2FC9-76E5-4BD9-A232-E17063CAF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60496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972D02-FBD3-F6B0-275D-2E851438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P-BE-BM-00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배너관리 </a:t>
            </a:r>
            <a:r>
              <a:rPr lang="en-US" altLang="ko-KR" dirty="0"/>
              <a:t>&gt; </a:t>
            </a:r>
            <a:r>
              <a:rPr lang="ko-KR" altLang="en-US" dirty="0"/>
              <a:t>메인</a:t>
            </a:r>
            <a:r>
              <a:rPr lang="en-US" altLang="ko-KR" dirty="0"/>
              <a:t> </a:t>
            </a:r>
            <a:r>
              <a:rPr lang="ko-KR" altLang="en-US" dirty="0"/>
              <a:t>배너</a:t>
            </a:r>
            <a:r>
              <a:rPr lang="en-US" altLang="ko-KR" dirty="0"/>
              <a:t>] </a:t>
            </a:r>
            <a:r>
              <a:rPr lang="ko-KR" altLang="en-US" dirty="0"/>
              <a:t>메인 배너 </a:t>
            </a:r>
            <a:r>
              <a:rPr lang="en-US" altLang="ko-KR" dirty="0"/>
              <a:t>- </a:t>
            </a:r>
            <a:r>
              <a:rPr lang="ko-KR" altLang="en-US" dirty="0"/>
              <a:t>상단 배너</a:t>
            </a:r>
            <a:endParaRPr lang="en-US" altLang="ko-KR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D6370757-CC3C-2E16-DFFB-DB34C5430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726110"/>
              </p:ext>
            </p:extLst>
          </p:nvPr>
        </p:nvGraphicFramePr>
        <p:xfrm>
          <a:off x="9016139" y="243857"/>
          <a:ext cx="2508867" cy="69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배너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서브 메뉴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화면의 배너 별 탭 구성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9995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 방식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한 배너 영역에 여러 배너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 가능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슬라이드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배너가 오른쪽에서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왼쪽으로 이동 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랜덤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페이지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새로고침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시 마다 등록된 배너가 랜덤 노출 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숨김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화면에서 배너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배너 한 개만 등록된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슬라이드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랜덤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 설정과 무관하게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배너 고정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29084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배너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배너가 없는 경우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(Empty)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배너가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배너 추가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배너 등록 폼 생성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[5.1]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참조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21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배너 등록 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배너 이미지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찾아보기를 통해 업로드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링크 주소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새창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본창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중 선택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대체 텍스트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Text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2157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선택삭제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Confirm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배너를 삭제 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배너 삭제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438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등록하기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Alert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배너가 등록되었습니다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이미지가 등록되지 않은 배너는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제외하여 배너 등록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520403"/>
                  </a:ext>
                </a:extLst>
              </a:tr>
              <a:tr h="1368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11" name="그룹 10">
            <a:extLst>
              <a:ext uri="{FF2B5EF4-FFF2-40B4-BE49-F238E27FC236}">
                <a16:creationId xmlns:a16="http://schemas.microsoft.com/office/drawing/2014/main" id="{4B99D0C7-4741-708D-C5B0-1B5BA36448D5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E2B2A2-ACC5-DA45-2B57-15EB4244C9C2}"/>
                </a:ext>
              </a:extLst>
            </p:cNvPr>
            <p:cNvSpPr txBox="1"/>
            <p:nvPr/>
          </p:nvSpPr>
          <p:spPr>
            <a:xfrm>
              <a:off x="1565686" y="332656"/>
              <a:ext cx="12250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배너관리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메인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배너</a:t>
              </a:r>
              <a:endParaRPr lang="en-US" altLang="ko-KR" sz="8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86119D-2FC9-4327-BA8A-32AE6CF52A0F}"/>
                </a:ext>
              </a:extLst>
            </p:cNvPr>
            <p:cNvSpPr txBox="1"/>
            <p:nvPr/>
          </p:nvSpPr>
          <p:spPr>
            <a:xfrm>
              <a:off x="1565686" y="479698"/>
              <a:ext cx="8162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메인</a:t>
              </a:r>
              <a:r>
                <a:rPr lang="en-US" altLang="ko-KR" dirty="0"/>
                <a:t> </a:t>
              </a:r>
              <a:r>
                <a:rPr lang="ko-KR" altLang="en-US" dirty="0"/>
                <a:t>배너</a:t>
              </a: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BB931903-1DE9-4F52-C807-382AFF5069C7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40FEBF9-E941-9F43-B1CE-453703CF22B5}"/>
              </a:ext>
            </a:extLst>
          </p:cNvPr>
          <p:cNvSpPr/>
          <p:nvPr/>
        </p:nvSpPr>
        <p:spPr bwMode="auto">
          <a:xfrm>
            <a:off x="1680411" y="985247"/>
            <a:ext cx="1080000" cy="3155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ko-KR" altLang="en-US" sz="900" b="1" dirty="0">
                <a:latin typeface="+mn-ea"/>
              </a:rPr>
              <a:t>상단 배너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79C3DE7-9E2C-3289-CAA7-764D7A3960BA}"/>
              </a:ext>
            </a:extLst>
          </p:cNvPr>
          <p:cNvSpPr/>
          <p:nvPr/>
        </p:nvSpPr>
        <p:spPr bwMode="auto">
          <a:xfrm>
            <a:off x="2730189" y="985247"/>
            <a:ext cx="1080000" cy="31550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열 상품 배너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E004844-9045-7BA8-1066-388EDB01E1D1}"/>
              </a:ext>
            </a:extLst>
          </p:cNvPr>
          <p:cNvSpPr/>
          <p:nvPr/>
        </p:nvSpPr>
        <p:spPr bwMode="auto">
          <a:xfrm>
            <a:off x="3779967" y="985247"/>
            <a:ext cx="1080000" cy="31550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하단 배너</a:t>
            </a: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DA162FD6-61D3-0E01-0702-5291F1706A7B}"/>
              </a:ext>
            </a:extLst>
          </p:cNvPr>
          <p:cNvCxnSpPr>
            <a:cxnSpLocks/>
          </p:cNvCxnSpPr>
          <p:nvPr/>
        </p:nvCxnSpPr>
        <p:spPr>
          <a:xfrm>
            <a:off x="1680411" y="1300752"/>
            <a:ext cx="716588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73E4356-86C8-BE35-C247-7F325646AFC4}"/>
              </a:ext>
            </a:extLst>
          </p:cNvPr>
          <p:cNvSpPr txBox="1"/>
          <p:nvPr/>
        </p:nvSpPr>
        <p:spPr>
          <a:xfrm>
            <a:off x="1681775" y="1451895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노출 방식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36816082-6898-270E-1DB0-EAEB14D47CC5}"/>
              </a:ext>
            </a:extLst>
          </p:cNvPr>
          <p:cNvGrpSpPr/>
          <p:nvPr/>
        </p:nvGrpSpPr>
        <p:grpSpPr>
          <a:xfrm>
            <a:off x="6147134" y="3671125"/>
            <a:ext cx="898962" cy="230832"/>
            <a:chOff x="1800439" y="6150768"/>
            <a:chExt cx="898962" cy="2308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91EA79-D9D8-5D31-D985-A74EF81457D9}"/>
                </a:ext>
              </a:extLst>
            </p:cNvPr>
            <p:cNvSpPr txBox="1"/>
            <p:nvPr/>
          </p:nvSpPr>
          <p:spPr>
            <a:xfrm>
              <a:off x="1892770" y="6150768"/>
              <a:ext cx="8066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새 창</a:t>
              </a:r>
              <a:r>
                <a:rPr lang="en-US" altLang="ko-KR" spc="0" dirty="0"/>
                <a:t>(Blank)</a:t>
              </a:r>
              <a:endParaRPr lang="ko-KR" altLang="en-US" spc="0" dirty="0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CA7C966F-E1AE-3E21-A15E-D695344CC9D8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78A56A08-8FB9-47DA-2CFE-868607F78251}"/>
              </a:ext>
            </a:extLst>
          </p:cNvPr>
          <p:cNvGrpSpPr/>
          <p:nvPr/>
        </p:nvGrpSpPr>
        <p:grpSpPr>
          <a:xfrm>
            <a:off x="3198772" y="1688924"/>
            <a:ext cx="508466" cy="230832"/>
            <a:chOff x="6107072" y="6150768"/>
            <a:chExt cx="508466" cy="230832"/>
          </a:xfrm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7A00A3DE-B174-3E99-F520-C7682C6DFD9C}"/>
                </a:ext>
              </a:extLst>
            </p:cNvPr>
            <p:cNvSpPr/>
            <p:nvPr/>
          </p:nvSpPr>
          <p:spPr bwMode="auto">
            <a:xfrm>
              <a:off x="6107072" y="6202428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0EF7499-F7A3-188D-D772-7596501BD330}"/>
                </a:ext>
              </a:extLst>
            </p:cNvPr>
            <p:cNvSpPr txBox="1"/>
            <p:nvPr/>
          </p:nvSpPr>
          <p:spPr>
            <a:xfrm>
              <a:off x="6200040" y="6150768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숨김</a:t>
              </a:r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2242B43B-E0DF-D28F-8FED-F302B4E8C2F6}"/>
                </a:ext>
              </a:extLst>
            </p:cNvPr>
            <p:cNvSpPr/>
            <p:nvPr/>
          </p:nvSpPr>
          <p:spPr bwMode="auto">
            <a:xfrm>
              <a:off x="6131832" y="6227188"/>
              <a:ext cx="77993" cy="7799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585A3DCE-9083-4F2D-E2EF-0A19BEE8463E}"/>
              </a:ext>
            </a:extLst>
          </p:cNvPr>
          <p:cNvGrpSpPr/>
          <p:nvPr/>
        </p:nvGrpSpPr>
        <p:grpSpPr>
          <a:xfrm>
            <a:off x="2571042" y="1688924"/>
            <a:ext cx="507829" cy="230832"/>
            <a:chOff x="1800439" y="6150768"/>
            <a:chExt cx="507829" cy="23083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0971FE6-724F-AF08-288B-492BFEE23547}"/>
                </a:ext>
              </a:extLst>
            </p:cNvPr>
            <p:cNvSpPr txBox="1"/>
            <p:nvPr/>
          </p:nvSpPr>
          <p:spPr>
            <a:xfrm>
              <a:off x="1892770" y="6150768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랜덤</a:t>
              </a:r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56E17C66-46AA-705F-79CC-3B9E77DE8E65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4EB118F-FE96-16C9-A267-70EF484B4E09}"/>
              </a:ext>
            </a:extLst>
          </p:cNvPr>
          <p:cNvSpPr txBox="1"/>
          <p:nvPr/>
        </p:nvSpPr>
        <p:spPr>
          <a:xfrm>
            <a:off x="1681775" y="2139984"/>
            <a:ext cx="1031373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등록된 배너</a:t>
            </a: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5C873F98-3FC5-A034-69B7-A042DB6D5B16}"/>
              </a:ext>
            </a:extLst>
          </p:cNvPr>
          <p:cNvSpPr/>
          <p:nvPr/>
        </p:nvSpPr>
        <p:spPr bwMode="auto">
          <a:xfrm>
            <a:off x="4499766" y="6739686"/>
            <a:ext cx="1058049" cy="32276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등록하기</a:t>
            </a:r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A3A0AA39-6B3E-5E42-E9B1-0E196F244BB3}"/>
              </a:ext>
            </a:extLst>
          </p:cNvPr>
          <p:cNvSpPr/>
          <p:nvPr/>
        </p:nvSpPr>
        <p:spPr bwMode="auto">
          <a:xfrm>
            <a:off x="7863452" y="2140969"/>
            <a:ext cx="711843" cy="2442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배너 추가</a:t>
            </a: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A88435E5-F807-D101-5A4D-D8F6A72A9D3C}"/>
              </a:ext>
            </a:extLst>
          </p:cNvPr>
          <p:cNvSpPr/>
          <p:nvPr/>
        </p:nvSpPr>
        <p:spPr>
          <a:xfrm>
            <a:off x="1507843" y="149736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1350BC93-A3F7-90D9-B57C-6C80D25270E7}"/>
              </a:ext>
            </a:extLst>
          </p:cNvPr>
          <p:cNvSpPr/>
          <p:nvPr/>
        </p:nvSpPr>
        <p:spPr>
          <a:xfrm>
            <a:off x="1507843" y="212531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EB8677A1-22AB-3910-6708-8C2FA9D56A27}"/>
              </a:ext>
            </a:extLst>
          </p:cNvPr>
          <p:cNvSpPr/>
          <p:nvPr/>
        </p:nvSpPr>
        <p:spPr>
          <a:xfrm>
            <a:off x="7698813" y="215509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34DC3E83-20E1-5E0C-E248-081E5B95052F}"/>
              </a:ext>
            </a:extLst>
          </p:cNvPr>
          <p:cNvSpPr/>
          <p:nvPr/>
        </p:nvSpPr>
        <p:spPr>
          <a:xfrm>
            <a:off x="4353631" y="679306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7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EC95ADD0-189A-6EBF-CF02-7F8A40F5223E}"/>
              </a:ext>
            </a:extLst>
          </p:cNvPr>
          <p:cNvCxnSpPr>
            <a:cxnSpLocks/>
          </p:cNvCxnSpPr>
          <p:nvPr/>
        </p:nvCxnSpPr>
        <p:spPr>
          <a:xfrm>
            <a:off x="1723983" y="4498823"/>
            <a:ext cx="68513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26DDF35B-B6A9-59D8-54F6-7D0E5BFAE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930" y="3352028"/>
            <a:ext cx="3274262" cy="25354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배너 이미지 등록</a:t>
            </a: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4F167BC5-D8FC-2B9A-1C7D-A10BD7BD0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930" y="3674163"/>
            <a:ext cx="3274262" cy="25354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연결할 주소 입력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40D712D3-D883-0FD3-596E-8948FEEE14B7}"/>
              </a:ext>
            </a:extLst>
          </p:cNvPr>
          <p:cNvSpPr/>
          <p:nvPr/>
        </p:nvSpPr>
        <p:spPr>
          <a:xfrm>
            <a:off x="1882508" y="3360543"/>
            <a:ext cx="9095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spc="-60" dirty="0">
                <a:solidFill>
                  <a:srgbClr val="FF0000"/>
                </a:solidFill>
                <a:latin typeface="+mn-ea"/>
              </a:rPr>
              <a:t>＊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배너 이미지</a:t>
            </a: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BC198E16-9B8C-223E-A389-557F814113F8}"/>
              </a:ext>
            </a:extLst>
          </p:cNvPr>
          <p:cNvSpPr/>
          <p:nvPr/>
        </p:nvSpPr>
        <p:spPr>
          <a:xfrm>
            <a:off x="2097952" y="3682466"/>
            <a:ext cx="6864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링크 주소</a:t>
            </a: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2E47A955-CF63-7C1E-65BD-DCADA59DC4E0}"/>
              </a:ext>
            </a:extLst>
          </p:cNvPr>
          <p:cNvSpPr/>
          <p:nvPr/>
        </p:nvSpPr>
        <p:spPr>
          <a:xfrm>
            <a:off x="1959650" y="2497408"/>
            <a:ext cx="6531318" cy="7772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배너 이미지를 등록해 주세요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78" name="모서리가 둥근 직사각형 68">
            <a:extLst>
              <a:ext uri="{FF2B5EF4-FFF2-40B4-BE49-F238E27FC236}">
                <a16:creationId xmlns:a16="http://schemas.microsoft.com/office/drawing/2014/main" id="{3B064976-BEA2-8EB9-0337-9A6E9EC917FE}"/>
              </a:ext>
            </a:extLst>
          </p:cNvPr>
          <p:cNvSpPr/>
          <p:nvPr/>
        </p:nvSpPr>
        <p:spPr>
          <a:xfrm>
            <a:off x="1697377" y="2408424"/>
            <a:ext cx="6867435" cy="1946566"/>
          </a:xfrm>
          <a:prstGeom prst="roundRect">
            <a:avLst>
              <a:gd name="adj" fmla="val 0"/>
            </a:avLst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0" name="사각형: 둥근 모서리 79">
            <a:extLst>
              <a:ext uri="{FF2B5EF4-FFF2-40B4-BE49-F238E27FC236}">
                <a16:creationId xmlns:a16="http://schemas.microsoft.com/office/drawing/2014/main" id="{26B3CE7D-8770-0943-D25D-251CF7059212}"/>
              </a:ext>
            </a:extLst>
          </p:cNvPr>
          <p:cNvSpPr/>
          <p:nvPr/>
        </p:nvSpPr>
        <p:spPr bwMode="auto">
          <a:xfrm>
            <a:off x="1686081" y="6739686"/>
            <a:ext cx="938097" cy="32276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선택 삭제</a:t>
            </a: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0F0283C9-7BB0-93B6-6ED7-EE0731003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930" y="3996297"/>
            <a:ext cx="3274262" cy="25354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대체 텍스트 입력</a:t>
            </a: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3D6E6511-8734-FBF9-72FA-FEB9D9160387}"/>
              </a:ext>
            </a:extLst>
          </p:cNvPr>
          <p:cNvSpPr/>
          <p:nvPr/>
        </p:nvSpPr>
        <p:spPr>
          <a:xfrm>
            <a:off x="1990230" y="4004389"/>
            <a:ext cx="8018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대체 텍스트</a:t>
            </a:r>
          </a:p>
        </p:txBody>
      </p:sp>
      <p:pic>
        <p:nvPicPr>
          <p:cNvPr id="85" name="Picture 2">
            <a:extLst>
              <a:ext uri="{FF2B5EF4-FFF2-40B4-BE49-F238E27FC236}">
                <a16:creationId xmlns:a16="http://schemas.microsoft.com/office/drawing/2014/main" id="{E728E8D1-DC3F-D531-B88A-87C16911A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40" y="2502777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타원 86">
            <a:extLst>
              <a:ext uri="{FF2B5EF4-FFF2-40B4-BE49-F238E27FC236}">
                <a16:creationId xmlns:a16="http://schemas.microsoft.com/office/drawing/2014/main" id="{798608DF-8DC4-F38D-96A5-7AE3B97FF0E9}"/>
              </a:ext>
            </a:extLst>
          </p:cNvPr>
          <p:cNvSpPr/>
          <p:nvPr/>
        </p:nvSpPr>
        <p:spPr>
          <a:xfrm>
            <a:off x="1568521" y="679306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6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9" name="타원 88">
            <a:extLst>
              <a:ext uri="{FF2B5EF4-FFF2-40B4-BE49-F238E27FC236}">
                <a16:creationId xmlns:a16="http://schemas.microsoft.com/office/drawing/2014/main" id="{BE96C131-7EB4-DCB1-33C9-B6184883677D}"/>
              </a:ext>
            </a:extLst>
          </p:cNvPr>
          <p:cNvSpPr/>
          <p:nvPr/>
        </p:nvSpPr>
        <p:spPr>
          <a:xfrm>
            <a:off x="1507843" y="87724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0" name="연결선: 꺾임 89">
            <a:extLst>
              <a:ext uri="{FF2B5EF4-FFF2-40B4-BE49-F238E27FC236}">
                <a16:creationId xmlns:a16="http://schemas.microsoft.com/office/drawing/2014/main" id="{E0508C01-9D56-4E02-E9CB-88EED1521ED2}"/>
              </a:ext>
            </a:extLst>
          </p:cNvPr>
          <p:cNvCxnSpPr>
            <a:cxnSpLocks/>
            <a:stCxn id="65" idx="2"/>
            <a:endCxn id="78" idx="0"/>
          </p:cNvCxnSpPr>
          <p:nvPr/>
        </p:nvCxnSpPr>
        <p:spPr>
          <a:xfrm rot="10800000" flipV="1">
            <a:off x="5131095" y="2263094"/>
            <a:ext cx="2567718" cy="145330"/>
          </a:xfrm>
          <a:prstGeom prst="bentConnector2">
            <a:avLst/>
          </a:prstGeom>
          <a:ln w="1270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3F2CF1CC-0990-D584-F591-671A09AEF541}"/>
              </a:ext>
            </a:extLst>
          </p:cNvPr>
          <p:cNvGrpSpPr/>
          <p:nvPr/>
        </p:nvGrpSpPr>
        <p:grpSpPr>
          <a:xfrm>
            <a:off x="1959650" y="4649564"/>
            <a:ext cx="6531318" cy="770769"/>
            <a:chOff x="2469932" y="3943754"/>
            <a:chExt cx="708502" cy="857287"/>
          </a:xfrm>
        </p:grpSpPr>
        <p:grpSp>
          <p:nvGrpSpPr>
            <p:cNvPr id="92" name="그룹 91">
              <a:extLst>
                <a:ext uri="{FF2B5EF4-FFF2-40B4-BE49-F238E27FC236}">
                  <a16:creationId xmlns:a16="http://schemas.microsoft.com/office/drawing/2014/main" id="{02609060-16CC-2600-3A90-CC7FDF0199B1}"/>
                </a:ext>
              </a:extLst>
            </p:cNvPr>
            <p:cNvGrpSpPr/>
            <p:nvPr/>
          </p:nvGrpSpPr>
          <p:grpSpPr>
            <a:xfrm>
              <a:off x="2469932" y="3943754"/>
              <a:ext cx="708502" cy="857287"/>
              <a:chOff x="2352675" y="3900889"/>
              <a:chExt cx="943016" cy="943016"/>
            </a:xfrm>
          </p:grpSpPr>
          <p:sp>
            <p:nvSpPr>
              <p:cNvPr id="94" name="직사각형 93">
                <a:extLst>
                  <a:ext uri="{FF2B5EF4-FFF2-40B4-BE49-F238E27FC236}">
                    <a16:creationId xmlns:a16="http://schemas.microsoft.com/office/drawing/2014/main" id="{8D1535D3-2102-2A81-B085-A31EC8ED646B}"/>
                  </a:ext>
                </a:extLst>
              </p:cNvPr>
              <p:cNvSpPr/>
              <p:nvPr/>
            </p:nvSpPr>
            <p:spPr>
              <a:xfrm>
                <a:off x="2352675" y="3900889"/>
                <a:ext cx="943016" cy="943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ko-KR" sz="900" dirty="0">
                  <a:solidFill>
                    <a:schemeClr val="bg1">
                      <a:lumMod val="6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95" name="직선 연결선 94">
                <a:extLst>
                  <a:ext uri="{FF2B5EF4-FFF2-40B4-BE49-F238E27FC236}">
                    <a16:creationId xmlns:a16="http://schemas.microsoft.com/office/drawing/2014/main" id="{E022AA2F-4054-3CBF-6FA5-023F2776EF16}"/>
                  </a:ext>
                </a:extLst>
              </p:cNvPr>
              <p:cNvCxnSpPr/>
              <p:nvPr/>
            </p:nvCxnSpPr>
            <p:spPr>
              <a:xfrm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95">
                <a:extLst>
                  <a:ext uri="{FF2B5EF4-FFF2-40B4-BE49-F238E27FC236}">
                    <a16:creationId xmlns:a16="http://schemas.microsoft.com/office/drawing/2014/main" id="{152F3C44-410D-CE90-F5FA-D16ED7A54E55}"/>
                  </a:ext>
                </a:extLst>
              </p:cNvPr>
              <p:cNvCxnSpPr/>
              <p:nvPr/>
            </p:nvCxnSpPr>
            <p:spPr>
              <a:xfrm flipH="1">
                <a:off x="2352675" y="3900889"/>
                <a:ext cx="943016" cy="943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837FA2B-09D6-85CB-80F1-D4B56A84259E}"/>
                </a:ext>
              </a:extLst>
            </p:cNvPr>
            <p:cNvSpPr txBox="1"/>
            <p:nvPr/>
          </p:nvSpPr>
          <p:spPr>
            <a:xfrm>
              <a:off x="2534933" y="4302532"/>
              <a:ext cx="575304" cy="1634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ea"/>
                  <a:cs typeface="+mn-cs"/>
                </a:rPr>
                <a:t>Banner Image</a:t>
              </a:r>
            </a:p>
          </p:txBody>
        </p:sp>
      </p:grpSp>
      <p:sp>
        <p:nvSpPr>
          <p:cNvPr id="97" name="모서리가 둥근 직사각형 35">
            <a:extLst>
              <a:ext uri="{FF2B5EF4-FFF2-40B4-BE49-F238E27FC236}">
                <a16:creationId xmlns:a16="http://schemas.microsoft.com/office/drawing/2014/main" id="{822A2FB6-8F60-3DAC-40C7-1C4C1E8CC884}"/>
              </a:ext>
            </a:extLst>
          </p:cNvPr>
          <p:cNvSpPr/>
          <p:nvPr/>
        </p:nvSpPr>
        <p:spPr>
          <a:xfrm>
            <a:off x="6105755" y="3359919"/>
            <a:ext cx="782726" cy="2535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찾아보기</a:t>
            </a:r>
          </a:p>
        </p:txBody>
      </p: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2F6C530B-04B8-1293-96C1-FD219889EA59}"/>
              </a:ext>
            </a:extLst>
          </p:cNvPr>
          <p:cNvGrpSpPr/>
          <p:nvPr/>
        </p:nvGrpSpPr>
        <p:grpSpPr>
          <a:xfrm>
            <a:off x="7047625" y="3671125"/>
            <a:ext cx="809194" cy="230832"/>
            <a:chOff x="1800439" y="6150768"/>
            <a:chExt cx="809194" cy="230832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0157209-5C7E-3576-7013-460498A006E7}"/>
                </a:ext>
              </a:extLst>
            </p:cNvPr>
            <p:cNvSpPr txBox="1"/>
            <p:nvPr/>
          </p:nvSpPr>
          <p:spPr>
            <a:xfrm>
              <a:off x="1892770" y="6150768"/>
              <a:ext cx="716863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본 창</a:t>
              </a:r>
              <a:r>
                <a:rPr lang="en-US" altLang="ko-KR" spc="0" dirty="0"/>
                <a:t>(Self)</a:t>
              </a:r>
              <a:endParaRPr lang="ko-KR" altLang="en-US" spc="0" dirty="0"/>
            </a:p>
          </p:txBody>
        </p:sp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B157A37A-E292-D30F-BC4B-2B88A6732B00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07DBEF23-CCC0-95BD-48EE-E143AEA55FDD}"/>
              </a:ext>
            </a:extLst>
          </p:cNvPr>
          <p:cNvGrpSpPr/>
          <p:nvPr/>
        </p:nvGrpSpPr>
        <p:grpSpPr>
          <a:xfrm>
            <a:off x="1767837" y="1688924"/>
            <a:ext cx="738662" cy="230832"/>
            <a:chOff x="1800439" y="6150768"/>
            <a:chExt cx="738662" cy="230832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AF2B843-A3FD-3796-A0DA-00F7FC163189}"/>
                </a:ext>
              </a:extLst>
            </p:cNvPr>
            <p:cNvSpPr txBox="1"/>
            <p:nvPr/>
          </p:nvSpPr>
          <p:spPr>
            <a:xfrm>
              <a:off x="1892770" y="6150768"/>
              <a:ext cx="6463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슬라이드</a:t>
              </a:r>
            </a:p>
          </p:txBody>
        </p:sp>
        <p:sp>
          <p:nvSpPr>
            <p:cNvPr id="103" name="타원 102">
              <a:extLst>
                <a:ext uri="{FF2B5EF4-FFF2-40B4-BE49-F238E27FC236}">
                  <a16:creationId xmlns:a16="http://schemas.microsoft.com/office/drawing/2014/main" id="{C501C0EA-F27E-CF21-0087-140A034B5A39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DD35C8A0-88E6-539E-F135-0BEEF1577C7D}"/>
              </a:ext>
            </a:extLst>
          </p:cNvPr>
          <p:cNvGrpSpPr/>
          <p:nvPr/>
        </p:nvGrpSpPr>
        <p:grpSpPr>
          <a:xfrm>
            <a:off x="6156012" y="5819261"/>
            <a:ext cx="898962" cy="230832"/>
            <a:chOff x="1800439" y="6150768"/>
            <a:chExt cx="898962" cy="230832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52D001D-9D1A-A6BD-DE02-29310105C4B0}"/>
                </a:ext>
              </a:extLst>
            </p:cNvPr>
            <p:cNvSpPr txBox="1"/>
            <p:nvPr/>
          </p:nvSpPr>
          <p:spPr>
            <a:xfrm>
              <a:off x="1892770" y="6150768"/>
              <a:ext cx="8066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새 창</a:t>
              </a:r>
              <a:r>
                <a:rPr lang="en-US" altLang="ko-KR" spc="0" dirty="0"/>
                <a:t>(Blank)</a:t>
              </a:r>
              <a:endParaRPr lang="ko-KR" altLang="en-US" spc="0" dirty="0"/>
            </a:p>
          </p:txBody>
        </p:sp>
        <p:sp>
          <p:nvSpPr>
            <p:cNvPr id="111" name="타원 110">
              <a:extLst>
                <a:ext uri="{FF2B5EF4-FFF2-40B4-BE49-F238E27FC236}">
                  <a16:creationId xmlns:a16="http://schemas.microsoft.com/office/drawing/2014/main" id="{5BF08BB4-518C-FF6C-4FB8-DA2C92C59A18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6F1DC5FF-6D40-02A3-18F1-59341306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930" y="5500164"/>
            <a:ext cx="3274262" cy="25354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dirty="0">
                <a:latin typeface="+mn-ea"/>
              </a:rPr>
              <a:t>Banner.png</a:t>
            </a:r>
            <a:endParaRPr lang="ko-KR" altLang="en-US" sz="900" dirty="0">
              <a:latin typeface="+mn-ea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9469B7B6-A36E-42A8-C1C2-AF6E4D12D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930" y="5822298"/>
            <a:ext cx="3274262" cy="25354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dirty="0">
                <a:latin typeface="+mn-ea"/>
              </a:rPr>
              <a:t>http://lalamarket.com/jacket.html</a:t>
            </a:r>
            <a:endParaRPr lang="ko-KR" altLang="en-US" sz="900" dirty="0">
              <a:latin typeface="+mn-ea"/>
            </a:endParaRPr>
          </a:p>
        </p:txBody>
      </p: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D451367B-889E-E4F1-3D32-1746F8F232FA}"/>
              </a:ext>
            </a:extLst>
          </p:cNvPr>
          <p:cNvSpPr/>
          <p:nvPr/>
        </p:nvSpPr>
        <p:spPr>
          <a:xfrm>
            <a:off x="1882508" y="5508679"/>
            <a:ext cx="9095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spc="-60" dirty="0">
                <a:solidFill>
                  <a:srgbClr val="FF0000"/>
                </a:solidFill>
                <a:latin typeface="+mn-ea"/>
              </a:rPr>
              <a:t>＊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배너 이미지</a:t>
            </a:r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F5C9A853-9B0E-5AE9-0A4C-A00032D84279}"/>
              </a:ext>
            </a:extLst>
          </p:cNvPr>
          <p:cNvSpPr/>
          <p:nvPr/>
        </p:nvSpPr>
        <p:spPr>
          <a:xfrm>
            <a:off x="2097952" y="5830602"/>
            <a:ext cx="6864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링크 주소</a:t>
            </a: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F7721B68-4F5F-9BD2-E221-26B9D3CC0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930" y="6144433"/>
            <a:ext cx="3274262" cy="25354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latin typeface="+mn-ea"/>
              </a:rPr>
              <a:t>자켓 신상품</a:t>
            </a:r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A9C87D45-495B-F2BA-DAA0-A6E57EE1F0C9}"/>
              </a:ext>
            </a:extLst>
          </p:cNvPr>
          <p:cNvSpPr/>
          <p:nvPr/>
        </p:nvSpPr>
        <p:spPr>
          <a:xfrm>
            <a:off x="1990230" y="6152525"/>
            <a:ext cx="8018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대체 텍스트</a:t>
            </a:r>
          </a:p>
        </p:txBody>
      </p:sp>
      <p:pic>
        <p:nvPicPr>
          <p:cNvPr id="120" name="Picture 2">
            <a:extLst>
              <a:ext uri="{FF2B5EF4-FFF2-40B4-BE49-F238E27FC236}">
                <a16:creationId xmlns:a16="http://schemas.microsoft.com/office/drawing/2014/main" id="{32C43CE6-7E4E-B107-700B-42A61D4A7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40" y="4650913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모서리가 둥근 직사각형 35">
            <a:extLst>
              <a:ext uri="{FF2B5EF4-FFF2-40B4-BE49-F238E27FC236}">
                <a16:creationId xmlns:a16="http://schemas.microsoft.com/office/drawing/2014/main" id="{E4D09733-423A-DD67-326B-B269B318AAD5}"/>
              </a:ext>
            </a:extLst>
          </p:cNvPr>
          <p:cNvSpPr/>
          <p:nvPr/>
        </p:nvSpPr>
        <p:spPr>
          <a:xfrm>
            <a:off x="6105755" y="5508055"/>
            <a:ext cx="782726" cy="2535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찾아보기</a:t>
            </a:r>
            <a:endParaRPr lang="ko-KR" alt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CD0C047A-D088-C10E-84EF-EEF90DB85754}"/>
              </a:ext>
            </a:extLst>
          </p:cNvPr>
          <p:cNvGrpSpPr/>
          <p:nvPr/>
        </p:nvGrpSpPr>
        <p:grpSpPr>
          <a:xfrm>
            <a:off x="7056503" y="5819261"/>
            <a:ext cx="809194" cy="230832"/>
            <a:chOff x="1800439" y="6150768"/>
            <a:chExt cx="809194" cy="230832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E0731F2-AC75-B669-CE2B-B95A38365D97}"/>
                </a:ext>
              </a:extLst>
            </p:cNvPr>
            <p:cNvSpPr txBox="1"/>
            <p:nvPr/>
          </p:nvSpPr>
          <p:spPr>
            <a:xfrm>
              <a:off x="1892770" y="6150768"/>
              <a:ext cx="716863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본 창</a:t>
              </a:r>
              <a:r>
                <a:rPr lang="en-US" altLang="ko-KR" spc="0" dirty="0"/>
                <a:t>(Self)</a:t>
              </a:r>
              <a:endParaRPr lang="ko-KR" altLang="en-US" spc="0" dirty="0"/>
            </a:p>
          </p:txBody>
        </p:sp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id="{169B28F6-993E-3BFB-239B-EA699AF1DC8F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cxnSp>
        <p:nvCxnSpPr>
          <p:cNvPr id="126" name="직선 연결선 125">
            <a:extLst>
              <a:ext uri="{FF2B5EF4-FFF2-40B4-BE49-F238E27FC236}">
                <a16:creationId xmlns:a16="http://schemas.microsoft.com/office/drawing/2014/main" id="{E0057024-B698-65AC-3C7D-335CEF90E25B}"/>
              </a:ext>
            </a:extLst>
          </p:cNvPr>
          <p:cNvCxnSpPr>
            <a:cxnSpLocks/>
          </p:cNvCxnSpPr>
          <p:nvPr/>
        </p:nvCxnSpPr>
        <p:spPr>
          <a:xfrm>
            <a:off x="1723983" y="6576149"/>
            <a:ext cx="68513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1BF81DE5-8647-03A6-4436-78762029D93C}"/>
              </a:ext>
            </a:extLst>
          </p:cNvPr>
          <p:cNvSpPr/>
          <p:nvPr/>
        </p:nvSpPr>
        <p:spPr>
          <a:xfrm>
            <a:off x="1576119" y="295457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586220E-ADF1-1561-47D1-43E368BE5433}"/>
              </a:ext>
            </a:extLst>
          </p:cNvPr>
          <p:cNvSpPr/>
          <p:nvPr/>
        </p:nvSpPr>
        <p:spPr>
          <a:xfrm>
            <a:off x="91268" y="729499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6C55E496-A254-AD3B-7739-240E0580580F}"/>
              </a:ext>
            </a:extLst>
          </p:cNvPr>
          <p:cNvSpPr/>
          <p:nvPr/>
        </p:nvSpPr>
        <p:spPr>
          <a:xfrm>
            <a:off x="-9161" y="72989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4EC5A7F-3D9A-A1D6-BD2D-ADB2BD6406B3}"/>
              </a:ext>
            </a:extLst>
          </p:cNvPr>
          <p:cNvSpPr/>
          <p:nvPr/>
        </p:nvSpPr>
        <p:spPr>
          <a:xfrm>
            <a:off x="7084259" y="375012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358D4AF9-C583-64EB-BB35-18F9FC88B865}"/>
              </a:ext>
            </a:extLst>
          </p:cNvPr>
          <p:cNvSpPr/>
          <p:nvPr/>
        </p:nvSpPr>
        <p:spPr>
          <a:xfrm>
            <a:off x="7088746" y="589942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66657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7CD10F6-FF6E-4057-BABE-49565A693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상품관리</a:t>
            </a:r>
            <a:endParaRPr lang="en-US" altLang="ko-KR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3C2FC9-76E5-4BD9-A232-E17063CAF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09178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>
            <a:extLst>
              <a:ext uri="{FF2B5EF4-FFF2-40B4-BE49-F238E27FC236}">
                <a16:creationId xmlns:a16="http://schemas.microsoft.com/office/drawing/2014/main" id="{035E29DD-F5C0-64AE-3581-DED95F60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P-BE-GM-00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B0F0BF8E-1854-D1C1-D27D-A00B73D455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상품관리 </a:t>
            </a:r>
            <a:r>
              <a:rPr lang="en-US" altLang="ko-KR" dirty="0"/>
              <a:t>&gt; </a:t>
            </a:r>
            <a:r>
              <a:rPr lang="ko-KR" altLang="en-US" dirty="0"/>
              <a:t>상품등록</a:t>
            </a:r>
            <a:r>
              <a:rPr lang="en-US" altLang="ko-KR" dirty="0"/>
              <a:t>] </a:t>
            </a:r>
            <a:r>
              <a:rPr lang="ko-KR" altLang="en-US" dirty="0"/>
              <a:t>상품등록 </a:t>
            </a:r>
            <a:r>
              <a:rPr lang="en-US" altLang="ko-KR" dirty="0"/>
              <a:t>-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024D7548-582F-2708-C8C5-592218B6E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767392"/>
              </p:ext>
            </p:extLst>
          </p:nvPr>
        </p:nvGraphicFramePr>
        <p:xfrm>
          <a:off x="9016139" y="243857"/>
          <a:ext cx="2508867" cy="69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83133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카테고리 선택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상품이 등록될 카테고리 선택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 생성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 관리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생성된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37559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상품명 입력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 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52750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판매가격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숫자만 입력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 결제되는 금액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52750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정상가격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숫자만 입력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할인 시 정가 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204662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적립 포인트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 포인트 적용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 정책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정책 관리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에서 설정된 포인트 정책 적립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설정되지 않은 경우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별도 포인트 적용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 정책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정책 관리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에서 설정된 포인트 정책과 무관하게 본 상품만 적용되는 포인트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없음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제공하지 않음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상품 소개 화면에서 포인트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항목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357496"/>
                  </a:ext>
                </a:extLst>
              </a:tr>
              <a:tr h="204662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배송비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 배송비 적용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 정책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정책 관리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에서 설정된 배송비 정책 적용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설정되지 않은 경우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별도 배송비 적용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 정책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정책 관리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에서 설정된 포인트 정책과 무관하게 본 상품만 적용되는 배송비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무료 배송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 정책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정책 관리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에서 설정된 포인트 정책과 무관하게 본 상품만 적용되는 무료 배송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설정되지 않은 경우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481338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145852"/>
                  </a:ext>
                </a:extLst>
              </a:tr>
            </a:tbl>
          </a:graphicData>
        </a:graphic>
      </p:graphicFrame>
      <p:grpSp>
        <p:nvGrpSpPr>
          <p:cNvPr id="12" name="그룹 11">
            <a:extLst>
              <a:ext uri="{FF2B5EF4-FFF2-40B4-BE49-F238E27FC236}">
                <a16:creationId xmlns:a16="http://schemas.microsoft.com/office/drawing/2014/main" id="{981EC66F-7321-98EE-5F67-3C6033C19444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02D420-9DB9-2C2D-D06C-7A75482FBC05}"/>
                </a:ext>
              </a:extLst>
            </p:cNvPr>
            <p:cNvSpPr txBox="1"/>
            <p:nvPr/>
          </p:nvSpPr>
          <p:spPr>
            <a:xfrm>
              <a:off x="1565686" y="332656"/>
              <a:ext cx="115127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상품관리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상품등록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EF2B21-B003-DFF1-B917-66BE5A6CEF34}"/>
                </a:ext>
              </a:extLst>
            </p:cNvPr>
            <p:cNvSpPr txBox="1"/>
            <p:nvPr/>
          </p:nvSpPr>
          <p:spPr>
            <a:xfrm>
              <a:off x="1565686" y="479698"/>
              <a:ext cx="769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상품등록</a:t>
              </a:r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F0101158-D701-9183-E001-109B6A320933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42A0B7-6AA7-CDC3-F8B4-812C9BA10D92}"/>
              </a:ext>
            </a:extLst>
          </p:cNvPr>
          <p:cNvSpPr txBox="1"/>
          <p:nvPr/>
        </p:nvSpPr>
        <p:spPr>
          <a:xfrm>
            <a:off x="1585155" y="881615"/>
            <a:ext cx="1981312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상품 소개 요약 정보 등록</a:t>
            </a:r>
          </a:p>
        </p:txBody>
      </p:sp>
      <p:graphicFrame>
        <p:nvGraphicFramePr>
          <p:cNvPr id="79" name="표 78">
            <a:extLst>
              <a:ext uri="{FF2B5EF4-FFF2-40B4-BE49-F238E27FC236}">
                <a16:creationId xmlns:a16="http://schemas.microsoft.com/office/drawing/2014/main" id="{057EA0C5-157C-E8E9-C020-7F0A10A1B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66307"/>
              </p:ext>
            </p:extLst>
          </p:nvPr>
        </p:nvGraphicFramePr>
        <p:xfrm>
          <a:off x="1701374" y="1254814"/>
          <a:ext cx="7142605" cy="5088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0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390759036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781849345"/>
                    </a:ext>
                  </a:extLst>
                </a:gridCol>
                <a:gridCol w="2445729">
                  <a:extLst>
                    <a:ext uri="{9D8B030D-6E8A-4147-A177-3AD203B41FA5}">
                      <a16:colId xmlns:a16="http://schemas.microsoft.com/office/drawing/2014/main" val="42835605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카테고리</a:t>
                      </a:r>
                      <a:endParaRPr lang="en-US" altLang="ko-KR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latinLnBrk="1"/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상품명</a:t>
                      </a:r>
                      <a:endParaRPr lang="en-US" altLang="ko-KR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latinLnBrk="1"/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판매가격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           원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정상가격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          원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적립 포인트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latinLnBrk="1"/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배송비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상품 특성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1200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    추천상품          </a:t>
                      </a:r>
                      <a:r>
                        <a:rPr lang="en-US" altLang="ko-KR" sz="900" kern="1200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BEST         </a:t>
                      </a:r>
                      <a:r>
                        <a:rPr lang="ko-KR" altLang="en-US" sz="900" kern="1200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할인 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kern="120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kern="120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kern="120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6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상품 정보</a:t>
                      </a:r>
                      <a:endParaRPr lang="en-US" altLang="ko-KR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59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endParaRPr lang="en-US" altLang="ko-KR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0" name="그룹 79">
            <a:extLst>
              <a:ext uri="{FF2B5EF4-FFF2-40B4-BE49-F238E27FC236}">
                <a16:creationId xmlns:a16="http://schemas.microsoft.com/office/drawing/2014/main" id="{A5543CA7-F0F9-0C60-C976-D57F1327D870}"/>
              </a:ext>
            </a:extLst>
          </p:cNvPr>
          <p:cNvGrpSpPr/>
          <p:nvPr/>
        </p:nvGrpSpPr>
        <p:grpSpPr>
          <a:xfrm>
            <a:off x="1858345" y="3942107"/>
            <a:ext cx="623246" cy="230832"/>
            <a:chOff x="1800439" y="6150768"/>
            <a:chExt cx="623246" cy="23083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BEA4937-1653-3E40-10C3-E8D0E2A7912E}"/>
                </a:ext>
              </a:extLst>
            </p:cNvPr>
            <p:cNvSpPr txBox="1"/>
            <p:nvPr/>
          </p:nvSpPr>
          <p:spPr>
            <a:xfrm>
              <a:off x="1892770" y="6150768"/>
              <a:ext cx="530915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미사용</a:t>
              </a:r>
            </a:p>
          </p:txBody>
        </p:sp>
        <p:sp>
          <p:nvSpPr>
            <p:cNvPr id="82" name="타원 81">
              <a:extLst>
                <a:ext uri="{FF2B5EF4-FFF2-40B4-BE49-F238E27FC236}">
                  <a16:creationId xmlns:a16="http://schemas.microsoft.com/office/drawing/2014/main" id="{2D1ECA77-C50C-49CB-58CD-8F4772D84D8B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3DA47842-4873-01A9-0A98-A4601085AB96}"/>
              </a:ext>
            </a:extLst>
          </p:cNvPr>
          <p:cNvGrpSpPr/>
          <p:nvPr/>
        </p:nvGrpSpPr>
        <p:grpSpPr>
          <a:xfrm>
            <a:off x="1858345" y="4161182"/>
            <a:ext cx="507829" cy="230832"/>
            <a:chOff x="1800439" y="6150768"/>
            <a:chExt cx="507829" cy="230832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368EE85-6A56-A33B-C4A8-2B06EA0E12DB}"/>
                </a:ext>
              </a:extLst>
            </p:cNvPr>
            <p:cNvSpPr txBox="1"/>
            <p:nvPr/>
          </p:nvSpPr>
          <p:spPr>
            <a:xfrm>
              <a:off x="1892770" y="6150768"/>
              <a:ext cx="4154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사용</a:t>
              </a:r>
            </a:p>
          </p:txBody>
        </p:sp>
        <p:sp>
          <p:nvSpPr>
            <p:cNvPr id="88" name="타원 87">
              <a:extLst>
                <a:ext uri="{FF2B5EF4-FFF2-40B4-BE49-F238E27FC236}">
                  <a16:creationId xmlns:a16="http://schemas.microsoft.com/office/drawing/2014/main" id="{D3F94593-239D-499F-4B31-94CAF7F95092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57A8917D-6D90-2256-E368-EE022CD3D0FD}"/>
              </a:ext>
            </a:extLst>
          </p:cNvPr>
          <p:cNvGrpSpPr/>
          <p:nvPr/>
        </p:nvGrpSpPr>
        <p:grpSpPr>
          <a:xfrm>
            <a:off x="1801195" y="4987137"/>
            <a:ext cx="623246" cy="230832"/>
            <a:chOff x="1800439" y="6150768"/>
            <a:chExt cx="623246" cy="23083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0B22C71-1861-0D63-F1C0-BE8CC27EC0B2}"/>
                </a:ext>
              </a:extLst>
            </p:cNvPr>
            <p:cNvSpPr txBox="1"/>
            <p:nvPr/>
          </p:nvSpPr>
          <p:spPr>
            <a:xfrm>
              <a:off x="1892770" y="6150768"/>
              <a:ext cx="530915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미사용</a:t>
              </a:r>
            </a:p>
          </p:txBody>
        </p:sp>
        <p:sp>
          <p:nvSpPr>
            <p:cNvPr id="91" name="타원 90">
              <a:extLst>
                <a:ext uri="{FF2B5EF4-FFF2-40B4-BE49-F238E27FC236}">
                  <a16:creationId xmlns:a16="http://schemas.microsoft.com/office/drawing/2014/main" id="{F54C6AAA-42D7-67BE-A200-A7E3E2F4CFE5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034E7765-2E50-E3EF-BA4E-3769C1096823}"/>
              </a:ext>
            </a:extLst>
          </p:cNvPr>
          <p:cNvGrpSpPr/>
          <p:nvPr/>
        </p:nvGrpSpPr>
        <p:grpSpPr>
          <a:xfrm>
            <a:off x="1801195" y="5206212"/>
            <a:ext cx="507829" cy="230832"/>
            <a:chOff x="1800439" y="6150768"/>
            <a:chExt cx="507829" cy="230832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330E94D-08EA-3759-14FD-1F121E5ADEB5}"/>
                </a:ext>
              </a:extLst>
            </p:cNvPr>
            <p:cNvSpPr txBox="1"/>
            <p:nvPr/>
          </p:nvSpPr>
          <p:spPr>
            <a:xfrm>
              <a:off x="1892770" y="6150768"/>
              <a:ext cx="4154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사용</a:t>
              </a:r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AFDD445B-5529-E7BE-6DEA-7B6D6B4D4999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27545A6B-1A50-E1B7-8C75-6FF58A34D0C1}"/>
              </a:ext>
            </a:extLst>
          </p:cNvPr>
          <p:cNvGrpSpPr/>
          <p:nvPr/>
        </p:nvGrpSpPr>
        <p:grpSpPr>
          <a:xfrm>
            <a:off x="2844740" y="1324303"/>
            <a:ext cx="1534996" cy="244800"/>
            <a:chOff x="1638785" y="1019101"/>
            <a:chExt cx="1426652" cy="244800"/>
          </a:xfrm>
        </p:grpSpPr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35198925-548E-DEB0-6E15-E923BF61017C}"/>
                </a:ext>
              </a:extLst>
            </p:cNvPr>
            <p:cNvSpPr/>
            <p:nvPr/>
          </p:nvSpPr>
          <p:spPr bwMode="auto">
            <a:xfrm>
              <a:off x="1638785" y="1019376"/>
              <a:ext cx="1426652" cy="244250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r>
                <a:rPr lang="ko-KR" altLang="en-US" sz="9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카테고리 선택</a:t>
              </a: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93EF93F7-6E55-B779-C65D-9629A0A2009B}"/>
                </a:ext>
              </a:extLst>
            </p:cNvPr>
            <p:cNvSpPr/>
            <p:nvPr/>
          </p:nvSpPr>
          <p:spPr bwMode="auto">
            <a:xfrm>
              <a:off x="2893987" y="1019101"/>
              <a:ext cx="171450" cy="244800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endPara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pic>
          <p:nvPicPr>
            <p:cNvPr id="98" name="Picture 2">
              <a:extLst>
                <a:ext uri="{FF2B5EF4-FFF2-40B4-BE49-F238E27FC236}">
                  <a16:creationId xmlns:a16="http://schemas.microsoft.com/office/drawing/2014/main" id="{BD3A76F1-A2E4-1EDD-4C7F-48656980E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49" y="1108164"/>
              <a:ext cx="857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624749F5-086D-E34F-839E-C4E54AAAC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740" y="1717592"/>
            <a:ext cx="5302076" cy="270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 상품명을 입력해주세요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.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140EC082-1799-ECE4-3824-A688798FD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15" y="2112371"/>
            <a:ext cx="804739" cy="25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sz="1000" dirty="0">
              <a:latin typeface="+mn-ea"/>
            </a:endParaRP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1C7F9885-49B1-A2F2-9233-B19187722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636" y="2112371"/>
            <a:ext cx="804284" cy="25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sz="1000" dirty="0">
              <a:latin typeface="+mn-ea"/>
            </a:endParaRPr>
          </a:p>
        </p:txBody>
      </p: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0E3155EC-D876-55F8-FB5A-FEEF03671A12}"/>
              </a:ext>
            </a:extLst>
          </p:cNvPr>
          <p:cNvGrpSpPr/>
          <p:nvPr/>
        </p:nvGrpSpPr>
        <p:grpSpPr>
          <a:xfrm>
            <a:off x="2861901" y="2535549"/>
            <a:ext cx="1165061" cy="230832"/>
            <a:chOff x="1800439" y="6150768"/>
            <a:chExt cx="1165061" cy="230832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E962447-BE89-9DD4-3EA4-119550295229}"/>
                </a:ext>
              </a:extLst>
            </p:cNvPr>
            <p:cNvSpPr txBox="1"/>
            <p:nvPr/>
          </p:nvSpPr>
          <p:spPr>
            <a:xfrm>
              <a:off x="1892770" y="6150768"/>
              <a:ext cx="10727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기본 포인트 적용</a:t>
              </a:r>
            </a:p>
          </p:txBody>
        </p:sp>
        <p:sp>
          <p:nvSpPr>
            <p:cNvPr id="111" name="타원 110">
              <a:extLst>
                <a:ext uri="{FF2B5EF4-FFF2-40B4-BE49-F238E27FC236}">
                  <a16:creationId xmlns:a16="http://schemas.microsoft.com/office/drawing/2014/main" id="{64AC0307-0BFD-3B05-D8AD-68413653AF2E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0EECD6D9-F95B-E2AF-9C23-41D9C09AAC10}"/>
              </a:ext>
            </a:extLst>
          </p:cNvPr>
          <p:cNvGrpSpPr/>
          <p:nvPr/>
        </p:nvGrpSpPr>
        <p:grpSpPr>
          <a:xfrm>
            <a:off x="4241191" y="2535549"/>
            <a:ext cx="2505171" cy="230832"/>
            <a:chOff x="1800439" y="6150768"/>
            <a:chExt cx="2505171" cy="230832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FD7AD74-3F8F-B8FF-AEEB-76E2BED30A00}"/>
                </a:ext>
              </a:extLst>
            </p:cNvPr>
            <p:cNvSpPr txBox="1"/>
            <p:nvPr/>
          </p:nvSpPr>
          <p:spPr>
            <a:xfrm>
              <a:off x="1892770" y="6150768"/>
              <a:ext cx="2412840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별도 포인트 적용 </a:t>
              </a:r>
              <a:r>
                <a:rPr lang="en-US" altLang="ko-KR" spc="0" dirty="0"/>
                <a:t>: </a:t>
              </a:r>
              <a:r>
                <a:rPr lang="ko-KR" altLang="en-US" spc="0" dirty="0"/>
                <a:t>판매가격의             </a:t>
              </a:r>
              <a:r>
                <a:rPr lang="en-US" altLang="ko-KR" spc="0" dirty="0"/>
                <a:t>%</a:t>
              </a:r>
              <a:endParaRPr lang="ko-KR" altLang="en-US" spc="0" dirty="0"/>
            </a:p>
          </p:txBody>
        </p:sp>
        <p:sp>
          <p:nvSpPr>
            <p:cNvPr id="114" name="타원 113">
              <a:extLst>
                <a:ext uri="{FF2B5EF4-FFF2-40B4-BE49-F238E27FC236}">
                  <a16:creationId xmlns:a16="http://schemas.microsoft.com/office/drawing/2014/main" id="{9799B4F4-5DF1-1C62-9C41-6E44CFE72291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B5F453FE-8C30-0929-2C86-D885EFC86ED0}"/>
              </a:ext>
            </a:extLst>
          </p:cNvPr>
          <p:cNvGrpSpPr/>
          <p:nvPr/>
        </p:nvGrpSpPr>
        <p:grpSpPr>
          <a:xfrm>
            <a:off x="6927241" y="2535549"/>
            <a:ext cx="894154" cy="230832"/>
            <a:chOff x="1800439" y="6150768"/>
            <a:chExt cx="894154" cy="230832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389B707-4C91-FFC2-ACCE-A5C342F7E12D}"/>
                </a:ext>
              </a:extLst>
            </p:cNvPr>
            <p:cNvSpPr txBox="1"/>
            <p:nvPr/>
          </p:nvSpPr>
          <p:spPr>
            <a:xfrm>
              <a:off x="1892770" y="6150768"/>
              <a:ext cx="8018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포인트 없음</a:t>
              </a:r>
            </a:p>
          </p:txBody>
        </p:sp>
        <p:sp>
          <p:nvSpPr>
            <p:cNvPr id="117" name="타원 116">
              <a:extLst>
                <a:ext uri="{FF2B5EF4-FFF2-40B4-BE49-F238E27FC236}">
                  <a16:creationId xmlns:a16="http://schemas.microsoft.com/office/drawing/2014/main" id="{17D16E25-38AD-14AD-BAF7-A77CAA7377C0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69C81014-1BB9-2228-1E32-679C856F5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601" y="2514380"/>
            <a:ext cx="414414" cy="25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sz="1000" dirty="0">
              <a:latin typeface="+mn-ea"/>
            </a:endParaRPr>
          </a:p>
        </p:txBody>
      </p: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A291FD8E-F6D1-9233-E9BC-63C5B1FCF9F0}"/>
              </a:ext>
            </a:extLst>
          </p:cNvPr>
          <p:cNvGrpSpPr/>
          <p:nvPr/>
        </p:nvGrpSpPr>
        <p:grpSpPr>
          <a:xfrm>
            <a:off x="2861901" y="2916389"/>
            <a:ext cx="1165061" cy="230832"/>
            <a:chOff x="1800439" y="6150768"/>
            <a:chExt cx="1165061" cy="230832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F3E7176-C104-0424-A2D6-692821B90EDF}"/>
                </a:ext>
              </a:extLst>
            </p:cNvPr>
            <p:cNvSpPr txBox="1"/>
            <p:nvPr/>
          </p:nvSpPr>
          <p:spPr>
            <a:xfrm>
              <a:off x="1892770" y="6150768"/>
              <a:ext cx="10727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기본 배송비 적용</a:t>
              </a:r>
            </a:p>
          </p:txBody>
        </p:sp>
        <p:sp>
          <p:nvSpPr>
            <p:cNvPr id="121" name="타원 120">
              <a:extLst>
                <a:ext uri="{FF2B5EF4-FFF2-40B4-BE49-F238E27FC236}">
                  <a16:creationId xmlns:a16="http://schemas.microsoft.com/office/drawing/2014/main" id="{C8D6BC92-1D8C-F13B-225A-2EF78D16D6E2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4EB14529-2493-8471-9478-7414FAFBDE53}"/>
              </a:ext>
            </a:extLst>
          </p:cNvPr>
          <p:cNvGrpSpPr/>
          <p:nvPr/>
        </p:nvGrpSpPr>
        <p:grpSpPr>
          <a:xfrm>
            <a:off x="4241191" y="2916389"/>
            <a:ext cx="2067552" cy="230832"/>
            <a:chOff x="1800439" y="6150768"/>
            <a:chExt cx="2067552" cy="230832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2702026-2DDD-C74B-7351-F9186F9CC20E}"/>
                </a:ext>
              </a:extLst>
            </p:cNvPr>
            <p:cNvSpPr txBox="1"/>
            <p:nvPr/>
          </p:nvSpPr>
          <p:spPr>
            <a:xfrm>
              <a:off x="1892770" y="6150768"/>
              <a:ext cx="1975221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별도 배송비 적용 </a:t>
              </a:r>
              <a:r>
                <a:rPr lang="en-US" altLang="ko-KR" spc="0" dirty="0"/>
                <a:t>:                  </a:t>
              </a:r>
              <a:r>
                <a:rPr lang="ko-KR" altLang="en-US" spc="0" dirty="0"/>
                <a:t>원</a:t>
              </a:r>
            </a:p>
          </p:txBody>
        </p:sp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id="{37B3D736-D566-432C-CDC7-4C7E89AD19E7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ACF04C68-45F7-CD5B-E4AD-A02173AF89EF}"/>
              </a:ext>
            </a:extLst>
          </p:cNvPr>
          <p:cNvGrpSpPr/>
          <p:nvPr/>
        </p:nvGrpSpPr>
        <p:grpSpPr>
          <a:xfrm>
            <a:off x="6927241" y="2916389"/>
            <a:ext cx="778737" cy="230832"/>
            <a:chOff x="1800439" y="6150768"/>
            <a:chExt cx="778737" cy="230832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BB783A2-A887-B0D7-AA2D-EB78D2CFEBDC}"/>
                </a:ext>
              </a:extLst>
            </p:cNvPr>
            <p:cNvSpPr txBox="1"/>
            <p:nvPr/>
          </p:nvSpPr>
          <p:spPr>
            <a:xfrm>
              <a:off x="1892770" y="6150768"/>
              <a:ext cx="686406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무료 배송</a:t>
              </a:r>
            </a:p>
          </p:txBody>
        </p:sp>
        <p:sp>
          <p:nvSpPr>
            <p:cNvPr id="127" name="타원 126">
              <a:extLst>
                <a:ext uri="{FF2B5EF4-FFF2-40B4-BE49-F238E27FC236}">
                  <a16:creationId xmlns:a16="http://schemas.microsoft.com/office/drawing/2014/main" id="{CB5596AB-12E1-373C-4039-CA957A57034B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71D5DB1A-3402-F2F1-EA97-174CEFA99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255" y="2895220"/>
            <a:ext cx="625509" cy="25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sz="1000" dirty="0">
              <a:latin typeface="+mn-ea"/>
            </a:endParaRPr>
          </a:p>
        </p:txBody>
      </p:sp>
      <p:pic>
        <p:nvPicPr>
          <p:cNvPr id="129" name="Picture 2">
            <a:extLst>
              <a:ext uri="{FF2B5EF4-FFF2-40B4-BE49-F238E27FC236}">
                <a16:creationId xmlns:a16="http://schemas.microsoft.com/office/drawing/2014/main" id="{CC3390A0-B430-8043-6669-268E44819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15" y="3375486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2">
            <a:extLst>
              <a:ext uri="{FF2B5EF4-FFF2-40B4-BE49-F238E27FC236}">
                <a16:creationId xmlns:a16="http://schemas.microsoft.com/office/drawing/2014/main" id="{3A524E1A-A8D1-DE4B-5F77-54415BDBD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67" y="3374839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2">
            <a:extLst>
              <a:ext uri="{FF2B5EF4-FFF2-40B4-BE49-F238E27FC236}">
                <a16:creationId xmlns:a16="http://schemas.microsoft.com/office/drawing/2014/main" id="{091AF436-ABD3-CAC4-9C16-F4792E42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29" y="3374839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사각형: 둥근 모서리 131">
            <a:extLst>
              <a:ext uri="{FF2B5EF4-FFF2-40B4-BE49-F238E27FC236}">
                <a16:creationId xmlns:a16="http://schemas.microsoft.com/office/drawing/2014/main" id="{62E0F031-9CFD-8561-1B73-8BD61E1CCDEB}"/>
              </a:ext>
            </a:extLst>
          </p:cNvPr>
          <p:cNvSpPr/>
          <p:nvPr/>
        </p:nvSpPr>
        <p:spPr bwMode="auto">
          <a:xfrm>
            <a:off x="3700959" y="3721642"/>
            <a:ext cx="720000" cy="23083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항목 추가</a:t>
            </a:r>
          </a:p>
        </p:txBody>
      </p:sp>
      <p:sp>
        <p:nvSpPr>
          <p:cNvPr id="133" name="모서리가 둥근 직사각형 35">
            <a:extLst>
              <a:ext uri="{FF2B5EF4-FFF2-40B4-BE49-F238E27FC236}">
                <a16:creationId xmlns:a16="http://schemas.microsoft.com/office/drawing/2014/main" id="{C510D16E-424E-2B8F-8DA5-F97219FF7A29}"/>
              </a:ext>
            </a:extLst>
          </p:cNvPr>
          <p:cNvSpPr/>
          <p:nvPr/>
        </p:nvSpPr>
        <p:spPr>
          <a:xfrm>
            <a:off x="2879332" y="3721642"/>
            <a:ext cx="720000" cy="23083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선택 삭제</a:t>
            </a:r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885A79FC-DE0A-C33E-05F2-65AF3F9E5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046" y="4040222"/>
            <a:ext cx="825227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항목명 입력</a:t>
            </a:r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id="{6A082013-D797-46FE-C106-28019EF39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289" y="4040222"/>
            <a:ext cx="2088110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항목 설명 입력</a:t>
            </a:r>
          </a:p>
        </p:txBody>
      </p:sp>
      <p:pic>
        <p:nvPicPr>
          <p:cNvPr id="136" name="Picture 2">
            <a:extLst>
              <a:ext uri="{FF2B5EF4-FFF2-40B4-BE49-F238E27FC236}">
                <a16:creationId xmlns:a16="http://schemas.microsoft.com/office/drawing/2014/main" id="{203720BD-FD47-BE8A-D748-51867BB63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03" y="4063082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600CC20E-5221-D512-734D-CB9CC5A40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046" y="4325799"/>
            <a:ext cx="825227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항목명 입력</a:t>
            </a:r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E016956F-32EF-CD5A-F86A-8262786D7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289" y="4325799"/>
            <a:ext cx="2088110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항목 설명 입력</a:t>
            </a:r>
          </a:p>
        </p:txBody>
      </p:sp>
      <p:pic>
        <p:nvPicPr>
          <p:cNvPr id="139" name="Picture 2">
            <a:extLst>
              <a:ext uri="{FF2B5EF4-FFF2-40B4-BE49-F238E27FC236}">
                <a16:creationId xmlns:a16="http://schemas.microsoft.com/office/drawing/2014/main" id="{BECD919C-C375-611F-7D78-2B5F6641D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03" y="4348659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사각형: 둥근 모서리 148">
            <a:extLst>
              <a:ext uri="{FF2B5EF4-FFF2-40B4-BE49-F238E27FC236}">
                <a16:creationId xmlns:a16="http://schemas.microsoft.com/office/drawing/2014/main" id="{992A0CCB-B036-7C84-F739-1C69C6BAD85F}"/>
              </a:ext>
            </a:extLst>
          </p:cNvPr>
          <p:cNvSpPr/>
          <p:nvPr/>
        </p:nvSpPr>
        <p:spPr bwMode="auto">
          <a:xfrm>
            <a:off x="3700959" y="4760313"/>
            <a:ext cx="720000" cy="23083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>
                <a:solidFill>
                  <a:schemeClr val="bg1"/>
                </a:solidFill>
                <a:latin typeface="+mn-ea"/>
              </a:rPr>
              <a:t>옵션 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추가</a:t>
            </a:r>
          </a:p>
        </p:txBody>
      </p:sp>
      <p:sp>
        <p:nvSpPr>
          <p:cNvPr id="150" name="모서리가 둥근 직사각형 35">
            <a:extLst>
              <a:ext uri="{FF2B5EF4-FFF2-40B4-BE49-F238E27FC236}">
                <a16:creationId xmlns:a16="http://schemas.microsoft.com/office/drawing/2014/main" id="{D5B2809F-CAC1-C9A8-2201-74E5F43A7E7D}"/>
              </a:ext>
            </a:extLst>
          </p:cNvPr>
          <p:cNvSpPr/>
          <p:nvPr/>
        </p:nvSpPr>
        <p:spPr>
          <a:xfrm>
            <a:off x="2879332" y="4760313"/>
            <a:ext cx="720000" cy="23083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선택 삭제</a:t>
            </a: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D6C9A3D7-C811-7DA8-0890-59DADAAD9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046" y="5078893"/>
            <a:ext cx="825227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옵션명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입력</a:t>
            </a:r>
          </a:p>
        </p:txBody>
      </p: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FF304473-554E-170C-BC3F-AB4CDA03C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289" y="5078893"/>
            <a:ext cx="2088110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>
                <a:solidFill>
                  <a:schemeClr val="bg1">
                    <a:lumMod val="65000"/>
                  </a:schemeClr>
                </a:solidFill>
                <a:latin typeface="+mn-ea"/>
              </a:rPr>
              <a:t>옵션 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설명 입력</a:t>
            </a:r>
          </a:p>
        </p:txBody>
      </p:sp>
      <p:pic>
        <p:nvPicPr>
          <p:cNvPr id="153" name="Picture 2">
            <a:extLst>
              <a:ext uri="{FF2B5EF4-FFF2-40B4-BE49-F238E27FC236}">
                <a16:creationId xmlns:a16="http://schemas.microsoft.com/office/drawing/2014/main" id="{E5EA8150-7F20-BDB1-77C6-F806573D8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03" y="5101753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직사각형 158">
            <a:extLst>
              <a:ext uri="{FF2B5EF4-FFF2-40B4-BE49-F238E27FC236}">
                <a16:creationId xmlns:a16="http://schemas.microsoft.com/office/drawing/2014/main" id="{1BAD6105-959D-EAF4-9744-BCBE011E6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289" y="5337416"/>
            <a:ext cx="2088110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>
                <a:solidFill>
                  <a:schemeClr val="bg1">
                    <a:lumMod val="65000"/>
                  </a:schemeClr>
                </a:solidFill>
                <a:latin typeface="+mn-ea"/>
              </a:rPr>
              <a:t>옵션 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설명 입력</a:t>
            </a:r>
          </a:p>
        </p:txBody>
      </p:sp>
      <p:sp>
        <p:nvSpPr>
          <p:cNvPr id="160" name="직사각형 159">
            <a:extLst>
              <a:ext uri="{FF2B5EF4-FFF2-40B4-BE49-F238E27FC236}">
                <a16:creationId xmlns:a16="http://schemas.microsoft.com/office/drawing/2014/main" id="{57EC0713-0074-B7DA-16F6-7C1EDB33E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876" y="5078893"/>
            <a:ext cx="862877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옵션 가격 입력</a:t>
            </a:r>
          </a:p>
        </p:txBody>
      </p:sp>
      <p:sp>
        <p:nvSpPr>
          <p:cNvPr id="161" name="직사각형 160">
            <a:extLst>
              <a:ext uri="{FF2B5EF4-FFF2-40B4-BE49-F238E27FC236}">
                <a16:creationId xmlns:a16="http://schemas.microsoft.com/office/drawing/2014/main" id="{10EA2871-BD17-AB57-8BD7-72A3AF199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876" y="5337416"/>
            <a:ext cx="862877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옵션 가격 입력</a:t>
            </a:r>
          </a:p>
        </p:txBody>
      </p:sp>
      <p:sp>
        <p:nvSpPr>
          <p:cNvPr id="163" name="사각형: 둥근 모서리 162">
            <a:extLst>
              <a:ext uri="{FF2B5EF4-FFF2-40B4-BE49-F238E27FC236}">
                <a16:creationId xmlns:a16="http://schemas.microsoft.com/office/drawing/2014/main" id="{94E69E63-EB77-8DA5-54EC-3F24382050FB}"/>
              </a:ext>
            </a:extLst>
          </p:cNvPr>
          <p:cNvSpPr/>
          <p:nvPr/>
        </p:nvSpPr>
        <p:spPr bwMode="auto">
          <a:xfrm>
            <a:off x="7101395" y="5069368"/>
            <a:ext cx="648000" cy="216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항목 추가</a:t>
            </a:r>
          </a:p>
        </p:txBody>
      </p:sp>
      <p:sp>
        <p:nvSpPr>
          <p:cNvPr id="164" name="사각형: 둥근 모서리 163">
            <a:extLst>
              <a:ext uri="{FF2B5EF4-FFF2-40B4-BE49-F238E27FC236}">
                <a16:creationId xmlns:a16="http://schemas.microsoft.com/office/drawing/2014/main" id="{6D54474C-9DD4-DA24-B06D-00B37AF5C845}"/>
              </a:ext>
            </a:extLst>
          </p:cNvPr>
          <p:cNvSpPr/>
          <p:nvPr/>
        </p:nvSpPr>
        <p:spPr bwMode="auto">
          <a:xfrm>
            <a:off x="7101395" y="5327548"/>
            <a:ext cx="648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삭제</a:t>
            </a:r>
          </a:p>
        </p:txBody>
      </p:sp>
      <p:sp>
        <p:nvSpPr>
          <p:cNvPr id="165" name="직사각형 164">
            <a:extLst>
              <a:ext uri="{FF2B5EF4-FFF2-40B4-BE49-F238E27FC236}">
                <a16:creationId xmlns:a16="http://schemas.microsoft.com/office/drawing/2014/main" id="{3DC042D2-8322-920D-D02D-45A14A8CA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046" y="5681985"/>
            <a:ext cx="825227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옵션명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입력</a:t>
            </a:r>
          </a:p>
        </p:txBody>
      </p:sp>
      <p:sp>
        <p:nvSpPr>
          <p:cNvPr id="166" name="직사각형 165">
            <a:extLst>
              <a:ext uri="{FF2B5EF4-FFF2-40B4-BE49-F238E27FC236}">
                <a16:creationId xmlns:a16="http://schemas.microsoft.com/office/drawing/2014/main" id="{80DFC59E-F4B3-B2E7-FB34-3A1E81165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289" y="5681985"/>
            <a:ext cx="2088110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>
                <a:solidFill>
                  <a:schemeClr val="bg1">
                    <a:lumMod val="65000"/>
                  </a:schemeClr>
                </a:solidFill>
                <a:latin typeface="+mn-ea"/>
              </a:rPr>
              <a:t>옵션 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설명 입력</a:t>
            </a:r>
          </a:p>
        </p:txBody>
      </p:sp>
      <p:pic>
        <p:nvPicPr>
          <p:cNvPr id="167" name="Picture 2">
            <a:extLst>
              <a:ext uri="{FF2B5EF4-FFF2-40B4-BE49-F238E27FC236}">
                <a16:creationId xmlns:a16="http://schemas.microsoft.com/office/drawing/2014/main" id="{7B794075-B1C1-766D-E06D-D6D97D620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03" y="5704845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직사각형 167">
            <a:extLst>
              <a:ext uri="{FF2B5EF4-FFF2-40B4-BE49-F238E27FC236}">
                <a16:creationId xmlns:a16="http://schemas.microsoft.com/office/drawing/2014/main" id="{BF4327EC-A328-0570-F318-808D297D4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289" y="5940508"/>
            <a:ext cx="2088110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>
                <a:solidFill>
                  <a:schemeClr val="bg1">
                    <a:lumMod val="65000"/>
                  </a:schemeClr>
                </a:solidFill>
                <a:latin typeface="+mn-ea"/>
              </a:rPr>
              <a:t>옵션 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설명 입력</a:t>
            </a:r>
          </a:p>
        </p:txBody>
      </p:sp>
      <p:sp>
        <p:nvSpPr>
          <p:cNvPr id="169" name="직사각형 168">
            <a:extLst>
              <a:ext uri="{FF2B5EF4-FFF2-40B4-BE49-F238E27FC236}">
                <a16:creationId xmlns:a16="http://schemas.microsoft.com/office/drawing/2014/main" id="{438517C1-F20C-8799-1BBF-A9D6D8D19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876" y="5681985"/>
            <a:ext cx="862877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옵션 가격 입력</a:t>
            </a:r>
          </a:p>
        </p:txBody>
      </p:sp>
      <p:sp>
        <p:nvSpPr>
          <p:cNvPr id="170" name="직사각형 169">
            <a:extLst>
              <a:ext uri="{FF2B5EF4-FFF2-40B4-BE49-F238E27FC236}">
                <a16:creationId xmlns:a16="http://schemas.microsoft.com/office/drawing/2014/main" id="{2065D5AF-DDDA-783E-AE8B-84B3A0156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876" y="5940508"/>
            <a:ext cx="862877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옵션 가격 입력</a:t>
            </a:r>
          </a:p>
        </p:txBody>
      </p:sp>
      <p:sp>
        <p:nvSpPr>
          <p:cNvPr id="171" name="사각형: 둥근 모서리 170">
            <a:extLst>
              <a:ext uri="{FF2B5EF4-FFF2-40B4-BE49-F238E27FC236}">
                <a16:creationId xmlns:a16="http://schemas.microsoft.com/office/drawing/2014/main" id="{9BF034DC-EA53-3D18-7E36-70739F2AFEBD}"/>
              </a:ext>
            </a:extLst>
          </p:cNvPr>
          <p:cNvSpPr/>
          <p:nvPr/>
        </p:nvSpPr>
        <p:spPr bwMode="auto">
          <a:xfrm>
            <a:off x="7101395" y="5672460"/>
            <a:ext cx="648000" cy="216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ctr" defTabSz="914400"/>
            <a:r>
              <a:rPr lang="ko-KR" altLang="en-US" sz="900" b="1">
                <a:solidFill>
                  <a:schemeClr val="bg1"/>
                </a:solidFill>
                <a:latin typeface="+mn-ea"/>
              </a:rPr>
              <a:t>항목 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추가</a:t>
            </a:r>
          </a:p>
        </p:txBody>
      </p:sp>
      <p:sp>
        <p:nvSpPr>
          <p:cNvPr id="172" name="사각형: 둥근 모서리 171">
            <a:extLst>
              <a:ext uri="{FF2B5EF4-FFF2-40B4-BE49-F238E27FC236}">
                <a16:creationId xmlns:a16="http://schemas.microsoft.com/office/drawing/2014/main" id="{7AE3F195-6193-ACCB-5187-9BBF3C7ACBCF}"/>
              </a:ext>
            </a:extLst>
          </p:cNvPr>
          <p:cNvSpPr/>
          <p:nvPr/>
        </p:nvSpPr>
        <p:spPr bwMode="auto">
          <a:xfrm>
            <a:off x="7101395" y="5930640"/>
            <a:ext cx="648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삭제</a:t>
            </a:r>
          </a:p>
        </p:txBody>
      </p:sp>
      <p:grpSp>
        <p:nvGrpSpPr>
          <p:cNvPr id="175" name="Google Shape;1067;p27">
            <a:extLst>
              <a:ext uri="{FF2B5EF4-FFF2-40B4-BE49-F238E27FC236}">
                <a16:creationId xmlns:a16="http://schemas.microsoft.com/office/drawing/2014/main" id="{E2A2AF6C-247F-27BC-61D9-E495D6F73E9D}"/>
              </a:ext>
            </a:extLst>
          </p:cNvPr>
          <p:cNvGrpSpPr/>
          <p:nvPr/>
        </p:nvGrpSpPr>
        <p:grpSpPr>
          <a:xfrm>
            <a:off x="1643390" y="6448694"/>
            <a:ext cx="7286669" cy="323488"/>
            <a:chOff x="454585" y="453468"/>
            <a:chExt cx="8868441" cy="502040"/>
          </a:xfrm>
        </p:grpSpPr>
        <p:sp>
          <p:nvSpPr>
            <p:cNvPr id="176" name="Google Shape;1068;p27">
              <a:extLst>
                <a:ext uri="{FF2B5EF4-FFF2-40B4-BE49-F238E27FC236}">
                  <a16:creationId xmlns:a16="http://schemas.microsoft.com/office/drawing/2014/main" id="{26DD7EFF-8D4D-8B09-FC1F-FA40C3CC593B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177" name="Google Shape;1069;p27">
              <a:extLst>
                <a:ext uri="{FF2B5EF4-FFF2-40B4-BE49-F238E27FC236}">
                  <a16:creationId xmlns:a16="http://schemas.microsoft.com/office/drawing/2014/main" id="{DBECC41C-2F75-3191-9AF5-301608A1BCAB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4" name="타원 3">
            <a:extLst>
              <a:ext uri="{FF2B5EF4-FFF2-40B4-BE49-F238E27FC236}">
                <a16:creationId xmlns:a16="http://schemas.microsoft.com/office/drawing/2014/main" id="{BDE8CB3B-61B7-EF24-B32D-2030F0DB4EBD}"/>
              </a:ext>
            </a:extLst>
          </p:cNvPr>
          <p:cNvSpPr/>
          <p:nvPr/>
        </p:nvSpPr>
        <p:spPr>
          <a:xfrm>
            <a:off x="1525897" y="135282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01414B32-9CD9-4012-ED66-1F380AF094AE}"/>
              </a:ext>
            </a:extLst>
          </p:cNvPr>
          <p:cNvSpPr/>
          <p:nvPr/>
        </p:nvSpPr>
        <p:spPr>
          <a:xfrm>
            <a:off x="1525897" y="173953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90723AB-E4D0-2230-AFB8-5072FF0A086F}"/>
              </a:ext>
            </a:extLst>
          </p:cNvPr>
          <p:cNvSpPr/>
          <p:nvPr/>
        </p:nvSpPr>
        <p:spPr>
          <a:xfrm>
            <a:off x="1525897" y="212558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67829D37-74C4-4FF6-6230-FE55E76CFA69}"/>
              </a:ext>
            </a:extLst>
          </p:cNvPr>
          <p:cNvSpPr/>
          <p:nvPr/>
        </p:nvSpPr>
        <p:spPr>
          <a:xfrm>
            <a:off x="3971273" y="213568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45FB6BAF-C064-990F-793C-FB5EC24FB200}"/>
              </a:ext>
            </a:extLst>
          </p:cNvPr>
          <p:cNvSpPr/>
          <p:nvPr/>
        </p:nvSpPr>
        <p:spPr>
          <a:xfrm>
            <a:off x="1525897" y="252015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691A4996-6631-45A8-C394-D2156B165C31}"/>
              </a:ext>
            </a:extLst>
          </p:cNvPr>
          <p:cNvSpPr/>
          <p:nvPr/>
        </p:nvSpPr>
        <p:spPr>
          <a:xfrm>
            <a:off x="1525897" y="292090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6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3B4D60B-B381-0981-B627-2FEA7434556F}"/>
              </a:ext>
            </a:extLst>
          </p:cNvPr>
          <p:cNvSpPr/>
          <p:nvPr/>
        </p:nvSpPr>
        <p:spPr>
          <a:xfrm>
            <a:off x="8117535" y="1731449"/>
            <a:ext cx="7745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20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7A71E92-64B2-B563-BA98-CFF0F4FBC6EB}"/>
              </a:ext>
            </a:extLst>
          </p:cNvPr>
          <p:cNvSpPr/>
          <p:nvPr/>
        </p:nvSpPr>
        <p:spPr>
          <a:xfrm>
            <a:off x="91268" y="729499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3CDDF424-F39A-FA13-E6DB-6452F5903EBA}"/>
              </a:ext>
            </a:extLst>
          </p:cNvPr>
          <p:cNvSpPr/>
          <p:nvPr/>
        </p:nvSpPr>
        <p:spPr>
          <a:xfrm>
            <a:off x="2897040" y="261896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A880123C-F421-4DE7-90FB-2E533AD5D255}"/>
              </a:ext>
            </a:extLst>
          </p:cNvPr>
          <p:cNvSpPr/>
          <p:nvPr/>
        </p:nvSpPr>
        <p:spPr>
          <a:xfrm>
            <a:off x="2889657" y="300184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F184AE6C-76A7-CF9F-1B7F-ADB7CCFEF6F7}"/>
              </a:ext>
            </a:extLst>
          </p:cNvPr>
          <p:cNvSpPr/>
          <p:nvPr/>
        </p:nvSpPr>
        <p:spPr>
          <a:xfrm>
            <a:off x="1887960" y="424619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32CD16F7-22B9-BC2E-5B86-B3377E7BCB6C}"/>
              </a:ext>
            </a:extLst>
          </p:cNvPr>
          <p:cNvSpPr/>
          <p:nvPr/>
        </p:nvSpPr>
        <p:spPr>
          <a:xfrm>
            <a:off x="1836174" y="528636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831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 dirty="0"/>
              <a:t>관리자 </a:t>
            </a:r>
            <a:r>
              <a:rPr lang="en-US" altLang="ko-KR" dirty="0"/>
              <a:t>GNB</a:t>
            </a:r>
            <a:endParaRPr lang="ko-KR" altLang="en-US" dirty="0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169C830B-272A-E4F6-F2D1-CCD1E7AB8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531621"/>
              </p:ext>
            </p:extLst>
          </p:nvPr>
        </p:nvGraphicFramePr>
        <p:xfrm>
          <a:off x="9016139" y="243856"/>
          <a:ext cx="2508867" cy="696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35699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관리자 로고 이미지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메인 페이지로 이동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(Self)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관리자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메인화면에서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클릭 시 화면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새로고침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진행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35699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GNB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메뉴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마우스 오버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서브 메뉴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드롭다운으로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열림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GNB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메뉴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첫 번째 서브 메뉴 화면으로 이동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(Self)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서브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메뉴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서브 메뉴로 이동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(Self)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서브 메뉴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IA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참고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49838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 보기 버튼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메인 화면 페이지로 이동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(blank)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35699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사내 게시판 버튼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사내 게시판으로 이동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(Self)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145120"/>
                  </a:ext>
                </a:extLst>
              </a:tr>
              <a:tr h="35699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로그아웃 버튼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로그아웃 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관리자 로그인 화면으로 이동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21598"/>
                  </a:ext>
                </a:extLst>
              </a:tr>
              <a:tr h="3708000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B885AE38-3CC3-4FFB-DA7C-0BCDB678E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858793"/>
              </p:ext>
            </p:extLst>
          </p:nvPr>
        </p:nvGraphicFramePr>
        <p:xfrm>
          <a:off x="106532" y="1065317"/>
          <a:ext cx="8780015" cy="4364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65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64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</a:rPr>
                        <a:t>주문관리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게시판 관리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회원관리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메인상품 관리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배너관리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상품관리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통계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기본정책 관리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0C1BD5E3-A5A4-3C27-6301-66CF24DEE26C}"/>
              </a:ext>
            </a:extLst>
          </p:cNvPr>
          <p:cNvSpPr/>
          <p:nvPr/>
        </p:nvSpPr>
        <p:spPr>
          <a:xfrm>
            <a:off x="106532" y="1502009"/>
            <a:ext cx="1145220" cy="4954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54000" rIns="0">
            <a:noAutofit/>
          </a:bodyPr>
          <a:lstStyle/>
          <a:p>
            <a:pPr marL="108000" marR="0" indent="-108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900" b="0" kern="120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스타일 숍 주문</a:t>
            </a:r>
            <a:r>
              <a:rPr lang="en-US" altLang="ko-KR" sz="900" b="0" kern="120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 </a:t>
            </a:r>
          </a:p>
          <a:p>
            <a:pPr marL="108000" marR="0" indent="-108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900" b="0" kern="120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오픈 숍 주문</a:t>
            </a:r>
            <a:endParaRPr lang="en-US" altLang="ko-KR" sz="900" b="0" kern="1200" dirty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F5BB0C8-F50F-4B11-8A19-69063F680D6D}"/>
              </a:ext>
            </a:extLst>
          </p:cNvPr>
          <p:cNvSpPr/>
          <p:nvPr/>
        </p:nvSpPr>
        <p:spPr>
          <a:xfrm>
            <a:off x="317797" y="499967"/>
            <a:ext cx="1551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라라마켓</a:t>
            </a:r>
            <a:r>
              <a:rPr lang="en-US" altLang="ko-KR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11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관리자</a:t>
            </a:r>
            <a:endParaRPr lang="ko-KR" altLang="en-US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9" name="모서리가 둥근 직사각형 15">
            <a:extLst>
              <a:ext uri="{FF2B5EF4-FFF2-40B4-BE49-F238E27FC236}">
                <a16:creationId xmlns:a16="http://schemas.microsoft.com/office/drawing/2014/main" id="{AB249294-243B-CEF0-9814-121E3875C506}"/>
              </a:ext>
            </a:extLst>
          </p:cNvPr>
          <p:cNvSpPr/>
          <p:nvPr/>
        </p:nvSpPr>
        <p:spPr>
          <a:xfrm>
            <a:off x="5827195" y="580071"/>
            <a:ext cx="1152000" cy="2476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이용자 화면 보기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6FD61FFC-9AB3-0730-4C95-7B7750B496C4}"/>
              </a:ext>
            </a:extLst>
          </p:cNvPr>
          <p:cNvSpPr/>
          <p:nvPr/>
        </p:nvSpPr>
        <p:spPr>
          <a:xfrm>
            <a:off x="6295195" y="41256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73169622-0C1B-13C0-E219-717B9F28AFEC}"/>
              </a:ext>
            </a:extLst>
          </p:cNvPr>
          <p:cNvSpPr/>
          <p:nvPr/>
        </p:nvSpPr>
        <p:spPr>
          <a:xfrm>
            <a:off x="26634" y="117569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A5D98C61-F28D-BE44-2E7B-40D62BEFECF7}"/>
              </a:ext>
            </a:extLst>
          </p:cNvPr>
          <p:cNvSpPr/>
          <p:nvPr/>
        </p:nvSpPr>
        <p:spPr>
          <a:xfrm>
            <a:off x="189144" y="57796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모서리가 둥근 직사각형 18">
            <a:extLst>
              <a:ext uri="{FF2B5EF4-FFF2-40B4-BE49-F238E27FC236}">
                <a16:creationId xmlns:a16="http://schemas.microsoft.com/office/drawing/2014/main" id="{3DE0248B-CEA1-B1D3-26AC-5F9EFB1BAF15}"/>
              </a:ext>
            </a:extLst>
          </p:cNvPr>
          <p:cNvSpPr/>
          <p:nvPr/>
        </p:nvSpPr>
        <p:spPr>
          <a:xfrm>
            <a:off x="7034905" y="580071"/>
            <a:ext cx="936000" cy="2476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사내 게시판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CC5373E-EC8B-4EAC-25CC-D06E549185DD}"/>
              </a:ext>
            </a:extLst>
          </p:cNvPr>
          <p:cNvSpPr/>
          <p:nvPr/>
        </p:nvSpPr>
        <p:spPr>
          <a:xfrm>
            <a:off x="7398733" y="41256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모서리가 둥근 직사각형 22">
            <a:extLst>
              <a:ext uri="{FF2B5EF4-FFF2-40B4-BE49-F238E27FC236}">
                <a16:creationId xmlns:a16="http://schemas.microsoft.com/office/drawing/2014/main" id="{39137DEF-58A2-717D-3054-B2D752B4E071}"/>
              </a:ext>
            </a:extLst>
          </p:cNvPr>
          <p:cNvSpPr/>
          <p:nvPr/>
        </p:nvSpPr>
        <p:spPr>
          <a:xfrm>
            <a:off x="8026614" y="580071"/>
            <a:ext cx="792000" cy="2476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로그아웃</a:t>
            </a: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BF2E13E7-FBEC-A58C-A056-8E2093182AF5}"/>
              </a:ext>
            </a:extLst>
          </p:cNvPr>
          <p:cNvSpPr/>
          <p:nvPr/>
        </p:nvSpPr>
        <p:spPr>
          <a:xfrm>
            <a:off x="8318623" y="41256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3C04C194-2A45-0824-6002-6100CA8784FD}"/>
              </a:ext>
            </a:extLst>
          </p:cNvPr>
          <p:cNvCxnSpPr>
            <a:cxnSpLocks/>
          </p:cNvCxnSpPr>
          <p:nvPr/>
        </p:nvCxnSpPr>
        <p:spPr>
          <a:xfrm>
            <a:off x="106532" y="1065319"/>
            <a:ext cx="878001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FE6D6542-E352-661E-ADC2-39443C350EBF}"/>
              </a:ext>
            </a:extLst>
          </p:cNvPr>
          <p:cNvCxnSpPr>
            <a:cxnSpLocks/>
          </p:cNvCxnSpPr>
          <p:nvPr/>
        </p:nvCxnSpPr>
        <p:spPr>
          <a:xfrm>
            <a:off x="106532" y="1501804"/>
            <a:ext cx="878001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제목 15">
            <a:extLst>
              <a:ext uri="{FF2B5EF4-FFF2-40B4-BE49-F238E27FC236}">
                <a16:creationId xmlns:a16="http://schemas.microsoft.com/office/drawing/2014/main" id="{B54B2A78-92BB-5731-8611-5780E346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P-BE-OM-00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53089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>
            <a:extLst>
              <a:ext uri="{FF2B5EF4-FFF2-40B4-BE49-F238E27FC236}">
                <a16:creationId xmlns:a16="http://schemas.microsoft.com/office/drawing/2014/main" id="{035E29DD-F5C0-64AE-3581-DED95F60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P-BE-GM-05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B0F0BF8E-1854-D1C1-D27D-A00B73D455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상품관리 </a:t>
            </a:r>
            <a:r>
              <a:rPr lang="en-US" altLang="ko-KR" dirty="0"/>
              <a:t>&gt; </a:t>
            </a:r>
            <a:r>
              <a:rPr lang="ko-KR" altLang="en-US" dirty="0"/>
              <a:t>상품등록</a:t>
            </a:r>
            <a:r>
              <a:rPr lang="en-US" altLang="ko-KR" dirty="0"/>
              <a:t>] </a:t>
            </a:r>
            <a:r>
              <a:rPr lang="ko-KR" altLang="en-US" dirty="0"/>
              <a:t>상품등록 </a:t>
            </a:r>
            <a:r>
              <a:rPr lang="en-US" altLang="ko-KR" dirty="0"/>
              <a:t>-</a:t>
            </a:r>
            <a:r>
              <a:rPr lang="ko-KR" altLang="en-US" dirty="0"/>
              <a:t> </a:t>
            </a:r>
            <a:r>
              <a:rPr lang="en-US" altLang="ko-KR" dirty="0"/>
              <a:t>2</a:t>
            </a:r>
            <a:endParaRPr lang="ko-KR" altLang="en-US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024D7548-582F-2708-C8C5-592218B6E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790766"/>
              </p:ext>
            </p:extLst>
          </p:nvPr>
        </p:nvGraphicFramePr>
        <p:xfrm>
          <a:off x="9016139" y="243856"/>
          <a:ext cx="2508867" cy="6963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67556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특성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중복 체크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화면에서 체크된 사항으로 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필터링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291975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정보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등록 가능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미사용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사용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미사용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 영역 비활성화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설정 영역 활성화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선택 후 등록된 저장된 정보는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미사용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시 영역만 비활성화되며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작성된 정보는 유지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삭제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항목 선택 후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선택된 항목 삭제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선택된  항목이 없는 경우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삭제할 항목을 선택해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항목 추가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등록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생성된 폼이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이하인 경우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등록 폼 추가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생성된 폼이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개인 경우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더 이상 등록할 수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정보는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개까지 등록 가능합니다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336859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등록 가능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미사용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사용 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정보 정책과 동일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삭제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정보 정책과 동일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 추가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등록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생성된 폼이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이하인 경우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등록 폼 추가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생성된 폼이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개인 경우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더 이상 등록할 수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옵션은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개까지 등록 가능합니다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 추가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등록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생성된 폼이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이하인 경우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등록 폼 추가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생성된 폼이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개인 경우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더 이상 등록할 수 없습니다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옵션은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개까지 등록 가능합니다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항목 삭제 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</a:tbl>
          </a:graphicData>
        </a:graphic>
      </p:graphicFrame>
      <p:grpSp>
        <p:nvGrpSpPr>
          <p:cNvPr id="12" name="그룹 11">
            <a:extLst>
              <a:ext uri="{FF2B5EF4-FFF2-40B4-BE49-F238E27FC236}">
                <a16:creationId xmlns:a16="http://schemas.microsoft.com/office/drawing/2014/main" id="{981EC66F-7321-98EE-5F67-3C6033C19444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02D420-9DB9-2C2D-D06C-7A75482FBC05}"/>
                </a:ext>
              </a:extLst>
            </p:cNvPr>
            <p:cNvSpPr txBox="1"/>
            <p:nvPr/>
          </p:nvSpPr>
          <p:spPr>
            <a:xfrm>
              <a:off x="1565686" y="332656"/>
              <a:ext cx="115127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상품관리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상품등록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EF2B21-B003-DFF1-B917-66BE5A6CEF34}"/>
                </a:ext>
              </a:extLst>
            </p:cNvPr>
            <p:cNvSpPr txBox="1"/>
            <p:nvPr/>
          </p:nvSpPr>
          <p:spPr>
            <a:xfrm>
              <a:off x="1565686" y="479698"/>
              <a:ext cx="769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상품등록</a:t>
              </a:r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F0101158-D701-9183-E001-109B6A320933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42A0B7-6AA7-CDC3-F8B4-812C9BA10D92}"/>
              </a:ext>
            </a:extLst>
          </p:cNvPr>
          <p:cNvSpPr txBox="1"/>
          <p:nvPr/>
        </p:nvSpPr>
        <p:spPr>
          <a:xfrm>
            <a:off x="1585155" y="881615"/>
            <a:ext cx="1981312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상품 소개 요약 정보 등록</a:t>
            </a:r>
          </a:p>
        </p:txBody>
      </p:sp>
      <p:graphicFrame>
        <p:nvGraphicFramePr>
          <p:cNvPr id="79" name="표 78">
            <a:extLst>
              <a:ext uri="{FF2B5EF4-FFF2-40B4-BE49-F238E27FC236}">
                <a16:creationId xmlns:a16="http://schemas.microsoft.com/office/drawing/2014/main" id="{057EA0C5-157C-E8E9-C020-7F0A10A1B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6773"/>
              </p:ext>
            </p:extLst>
          </p:nvPr>
        </p:nvGraphicFramePr>
        <p:xfrm>
          <a:off x="1701374" y="1254814"/>
          <a:ext cx="7142605" cy="57789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0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390759036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781849345"/>
                    </a:ext>
                  </a:extLst>
                </a:gridCol>
                <a:gridCol w="1121136">
                  <a:extLst>
                    <a:ext uri="{9D8B030D-6E8A-4147-A177-3AD203B41FA5}">
                      <a16:colId xmlns:a16="http://schemas.microsoft.com/office/drawing/2014/main" val="428356050"/>
                    </a:ext>
                  </a:extLst>
                </a:gridCol>
                <a:gridCol w="1324593">
                  <a:extLst>
                    <a:ext uri="{9D8B030D-6E8A-4147-A177-3AD203B41FA5}">
                      <a16:colId xmlns:a16="http://schemas.microsoft.com/office/drawing/2014/main" val="209596254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카테고리</a:t>
                      </a:r>
                      <a:endParaRPr lang="en-US" altLang="ko-KR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상품명</a:t>
                      </a:r>
                      <a:endParaRPr lang="en-US" altLang="ko-KR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판매가격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           원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정상가격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          원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재고 수량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       개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적립 포인트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배송비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상품 특성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1200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    추천상품          </a:t>
                      </a:r>
                      <a:r>
                        <a:rPr lang="en-US" altLang="ko-KR" sz="900" kern="1200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BEST         </a:t>
                      </a:r>
                      <a:r>
                        <a:rPr lang="ko-KR" altLang="en-US" sz="900" kern="1200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할인 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6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상품 정보</a:t>
                      </a:r>
                      <a:endParaRPr lang="en-US" altLang="ko-KR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endParaRPr lang="en-US" altLang="ko-KR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0" name="그룹 79">
            <a:extLst>
              <a:ext uri="{FF2B5EF4-FFF2-40B4-BE49-F238E27FC236}">
                <a16:creationId xmlns:a16="http://schemas.microsoft.com/office/drawing/2014/main" id="{A5543CA7-F0F9-0C60-C976-D57F1327D870}"/>
              </a:ext>
            </a:extLst>
          </p:cNvPr>
          <p:cNvGrpSpPr/>
          <p:nvPr/>
        </p:nvGrpSpPr>
        <p:grpSpPr>
          <a:xfrm>
            <a:off x="1858345" y="3942107"/>
            <a:ext cx="623246" cy="230832"/>
            <a:chOff x="1800439" y="6150768"/>
            <a:chExt cx="623246" cy="23083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BEA4937-1653-3E40-10C3-E8D0E2A7912E}"/>
                </a:ext>
              </a:extLst>
            </p:cNvPr>
            <p:cNvSpPr txBox="1"/>
            <p:nvPr/>
          </p:nvSpPr>
          <p:spPr>
            <a:xfrm>
              <a:off x="1892770" y="6150768"/>
              <a:ext cx="530915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미사용</a:t>
              </a:r>
            </a:p>
          </p:txBody>
        </p:sp>
        <p:sp>
          <p:nvSpPr>
            <p:cNvPr id="82" name="타원 81">
              <a:extLst>
                <a:ext uri="{FF2B5EF4-FFF2-40B4-BE49-F238E27FC236}">
                  <a16:creationId xmlns:a16="http://schemas.microsoft.com/office/drawing/2014/main" id="{2D1ECA77-C50C-49CB-58CD-8F4772D84D8B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3DA47842-4873-01A9-0A98-A4601085AB96}"/>
              </a:ext>
            </a:extLst>
          </p:cNvPr>
          <p:cNvGrpSpPr/>
          <p:nvPr/>
        </p:nvGrpSpPr>
        <p:grpSpPr>
          <a:xfrm>
            <a:off x="1858345" y="4161182"/>
            <a:ext cx="507829" cy="230832"/>
            <a:chOff x="1800439" y="6150768"/>
            <a:chExt cx="507829" cy="230832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368EE85-6A56-A33B-C4A8-2B06EA0E12DB}"/>
                </a:ext>
              </a:extLst>
            </p:cNvPr>
            <p:cNvSpPr txBox="1"/>
            <p:nvPr/>
          </p:nvSpPr>
          <p:spPr>
            <a:xfrm>
              <a:off x="1892770" y="6150768"/>
              <a:ext cx="4154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사용</a:t>
              </a:r>
            </a:p>
          </p:txBody>
        </p:sp>
        <p:sp>
          <p:nvSpPr>
            <p:cNvPr id="88" name="타원 87">
              <a:extLst>
                <a:ext uri="{FF2B5EF4-FFF2-40B4-BE49-F238E27FC236}">
                  <a16:creationId xmlns:a16="http://schemas.microsoft.com/office/drawing/2014/main" id="{D3F94593-239D-499F-4B31-94CAF7F95092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57A8917D-6D90-2256-E368-EE022CD3D0FD}"/>
              </a:ext>
            </a:extLst>
          </p:cNvPr>
          <p:cNvGrpSpPr/>
          <p:nvPr/>
        </p:nvGrpSpPr>
        <p:grpSpPr>
          <a:xfrm>
            <a:off x="1801195" y="4987137"/>
            <a:ext cx="623246" cy="230832"/>
            <a:chOff x="1800439" y="6150768"/>
            <a:chExt cx="623246" cy="23083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0B22C71-1861-0D63-F1C0-BE8CC27EC0B2}"/>
                </a:ext>
              </a:extLst>
            </p:cNvPr>
            <p:cNvSpPr txBox="1"/>
            <p:nvPr/>
          </p:nvSpPr>
          <p:spPr>
            <a:xfrm>
              <a:off x="1892770" y="6150768"/>
              <a:ext cx="530915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미사용</a:t>
              </a:r>
            </a:p>
          </p:txBody>
        </p:sp>
        <p:sp>
          <p:nvSpPr>
            <p:cNvPr id="91" name="타원 90">
              <a:extLst>
                <a:ext uri="{FF2B5EF4-FFF2-40B4-BE49-F238E27FC236}">
                  <a16:creationId xmlns:a16="http://schemas.microsoft.com/office/drawing/2014/main" id="{F54C6AAA-42D7-67BE-A200-A7E3E2F4CFE5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034E7765-2E50-E3EF-BA4E-3769C1096823}"/>
              </a:ext>
            </a:extLst>
          </p:cNvPr>
          <p:cNvGrpSpPr/>
          <p:nvPr/>
        </p:nvGrpSpPr>
        <p:grpSpPr>
          <a:xfrm>
            <a:off x="1801195" y="5206212"/>
            <a:ext cx="507829" cy="230832"/>
            <a:chOff x="1800439" y="6150768"/>
            <a:chExt cx="507829" cy="230832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330E94D-08EA-3759-14FD-1F121E5ADEB5}"/>
                </a:ext>
              </a:extLst>
            </p:cNvPr>
            <p:cNvSpPr txBox="1"/>
            <p:nvPr/>
          </p:nvSpPr>
          <p:spPr>
            <a:xfrm>
              <a:off x="1892770" y="6150768"/>
              <a:ext cx="4154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사용</a:t>
              </a:r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AFDD445B-5529-E7BE-6DEA-7B6D6B4D4999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27545A6B-1A50-E1B7-8C75-6FF58A34D0C1}"/>
              </a:ext>
            </a:extLst>
          </p:cNvPr>
          <p:cNvGrpSpPr/>
          <p:nvPr/>
        </p:nvGrpSpPr>
        <p:grpSpPr>
          <a:xfrm>
            <a:off x="2844740" y="1324303"/>
            <a:ext cx="1534996" cy="244800"/>
            <a:chOff x="1638785" y="1019101"/>
            <a:chExt cx="1426652" cy="244800"/>
          </a:xfrm>
        </p:grpSpPr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35198925-548E-DEB0-6E15-E923BF61017C}"/>
                </a:ext>
              </a:extLst>
            </p:cNvPr>
            <p:cNvSpPr/>
            <p:nvPr/>
          </p:nvSpPr>
          <p:spPr bwMode="auto">
            <a:xfrm>
              <a:off x="1638785" y="1019376"/>
              <a:ext cx="1426652" cy="244250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r>
                <a:rPr lang="ko-KR" altLang="en-US" sz="9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카테고리 선택</a:t>
              </a: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93EF93F7-6E55-B779-C65D-9629A0A2009B}"/>
                </a:ext>
              </a:extLst>
            </p:cNvPr>
            <p:cNvSpPr/>
            <p:nvPr/>
          </p:nvSpPr>
          <p:spPr bwMode="auto">
            <a:xfrm>
              <a:off x="2893987" y="1019101"/>
              <a:ext cx="171450" cy="244800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endPara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pic>
          <p:nvPicPr>
            <p:cNvPr id="98" name="Picture 2">
              <a:extLst>
                <a:ext uri="{FF2B5EF4-FFF2-40B4-BE49-F238E27FC236}">
                  <a16:creationId xmlns:a16="http://schemas.microsoft.com/office/drawing/2014/main" id="{BD3A76F1-A2E4-1EDD-4C7F-48656980E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49" y="1108164"/>
              <a:ext cx="857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624749F5-086D-E34F-839E-C4E54AAAC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740" y="1717592"/>
            <a:ext cx="5302076" cy="270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 상품명을 입력해주세요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.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1AB46EC3-43DE-3EF7-1469-983FC46CC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74" y="2112371"/>
            <a:ext cx="666614" cy="25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sz="1000" dirty="0">
              <a:latin typeface="+mn-ea"/>
            </a:endParaRP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140EC082-1799-ECE4-3824-A688798FD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15" y="2112371"/>
            <a:ext cx="804739" cy="25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sz="1000" dirty="0">
              <a:latin typeface="+mn-ea"/>
            </a:endParaRP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1C7F9885-49B1-A2F2-9233-B19187722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636" y="2112371"/>
            <a:ext cx="804284" cy="25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sz="1000" dirty="0">
              <a:latin typeface="+mn-ea"/>
            </a:endParaRPr>
          </a:p>
        </p:txBody>
      </p: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0E3155EC-D876-55F8-FB5A-FEEF03671A12}"/>
              </a:ext>
            </a:extLst>
          </p:cNvPr>
          <p:cNvGrpSpPr/>
          <p:nvPr/>
        </p:nvGrpSpPr>
        <p:grpSpPr>
          <a:xfrm>
            <a:off x="2861901" y="2535549"/>
            <a:ext cx="1165061" cy="230832"/>
            <a:chOff x="1800439" y="6150768"/>
            <a:chExt cx="1165061" cy="230832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E962447-BE89-9DD4-3EA4-119550295229}"/>
                </a:ext>
              </a:extLst>
            </p:cNvPr>
            <p:cNvSpPr txBox="1"/>
            <p:nvPr/>
          </p:nvSpPr>
          <p:spPr>
            <a:xfrm>
              <a:off x="1892770" y="6150768"/>
              <a:ext cx="10727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기본 포인트 적용</a:t>
              </a:r>
            </a:p>
          </p:txBody>
        </p:sp>
        <p:sp>
          <p:nvSpPr>
            <p:cNvPr id="111" name="타원 110">
              <a:extLst>
                <a:ext uri="{FF2B5EF4-FFF2-40B4-BE49-F238E27FC236}">
                  <a16:creationId xmlns:a16="http://schemas.microsoft.com/office/drawing/2014/main" id="{64AC0307-0BFD-3B05-D8AD-68413653AF2E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0EECD6D9-F95B-E2AF-9C23-41D9C09AAC10}"/>
              </a:ext>
            </a:extLst>
          </p:cNvPr>
          <p:cNvGrpSpPr/>
          <p:nvPr/>
        </p:nvGrpSpPr>
        <p:grpSpPr>
          <a:xfrm>
            <a:off x="4241191" y="2535549"/>
            <a:ext cx="2505171" cy="230832"/>
            <a:chOff x="1800439" y="6150768"/>
            <a:chExt cx="2505171" cy="230832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FD7AD74-3F8F-B8FF-AEEB-76E2BED30A00}"/>
                </a:ext>
              </a:extLst>
            </p:cNvPr>
            <p:cNvSpPr txBox="1"/>
            <p:nvPr/>
          </p:nvSpPr>
          <p:spPr>
            <a:xfrm>
              <a:off x="1892770" y="6150768"/>
              <a:ext cx="2412840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별도 포인트 적용 </a:t>
              </a:r>
              <a:r>
                <a:rPr lang="en-US" altLang="ko-KR" spc="0" dirty="0"/>
                <a:t>: </a:t>
              </a:r>
              <a:r>
                <a:rPr lang="ko-KR" altLang="en-US" spc="0" dirty="0"/>
                <a:t>판매가격의             </a:t>
              </a:r>
              <a:r>
                <a:rPr lang="en-US" altLang="ko-KR" spc="0" dirty="0"/>
                <a:t>%</a:t>
              </a:r>
              <a:endParaRPr lang="ko-KR" altLang="en-US" spc="0" dirty="0"/>
            </a:p>
          </p:txBody>
        </p:sp>
        <p:sp>
          <p:nvSpPr>
            <p:cNvPr id="114" name="타원 113">
              <a:extLst>
                <a:ext uri="{FF2B5EF4-FFF2-40B4-BE49-F238E27FC236}">
                  <a16:creationId xmlns:a16="http://schemas.microsoft.com/office/drawing/2014/main" id="{9799B4F4-5DF1-1C62-9C41-6E44CFE72291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B5F453FE-8C30-0929-2C86-D885EFC86ED0}"/>
              </a:ext>
            </a:extLst>
          </p:cNvPr>
          <p:cNvGrpSpPr/>
          <p:nvPr/>
        </p:nvGrpSpPr>
        <p:grpSpPr>
          <a:xfrm>
            <a:off x="6927241" y="2535549"/>
            <a:ext cx="894154" cy="230832"/>
            <a:chOff x="1800439" y="6150768"/>
            <a:chExt cx="894154" cy="230832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389B707-4C91-FFC2-ACCE-A5C342F7E12D}"/>
                </a:ext>
              </a:extLst>
            </p:cNvPr>
            <p:cNvSpPr txBox="1"/>
            <p:nvPr/>
          </p:nvSpPr>
          <p:spPr>
            <a:xfrm>
              <a:off x="1892770" y="6150768"/>
              <a:ext cx="8018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포인트 없음</a:t>
              </a:r>
            </a:p>
          </p:txBody>
        </p:sp>
        <p:sp>
          <p:nvSpPr>
            <p:cNvPr id="117" name="타원 116">
              <a:extLst>
                <a:ext uri="{FF2B5EF4-FFF2-40B4-BE49-F238E27FC236}">
                  <a16:creationId xmlns:a16="http://schemas.microsoft.com/office/drawing/2014/main" id="{17D16E25-38AD-14AD-BAF7-A77CAA7377C0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69C81014-1BB9-2228-1E32-679C856F5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601" y="2514380"/>
            <a:ext cx="414414" cy="25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sz="1000" dirty="0">
              <a:latin typeface="+mn-ea"/>
            </a:endParaRPr>
          </a:p>
        </p:txBody>
      </p: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A291FD8E-F6D1-9233-E9BC-63C5B1FCF9F0}"/>
              </a:ext>
            </a:extLst>
          </p:cNvPr>
          <p:cNvGrpSpPr/>
          <p:nvPr/>
        </p:nvGrpSpPr>
        <p:grpSpPr>
          <a:xfrm>
            <a:off x="2861901" y="2916389"/>
            <a:ext cx="1165061" cy="230832"/>
            <a:chOff x="1800439" y="6150768"/>
            <a:chExt cx="1165061" cy="230832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F3E7176-C104-0424-A2D6-692821B90EDF}"/>
                </a:ext>
              </a:extLst>
            </p:cNvPr>
            <p:cNvSpPr txBox="1"/>
            <p:nvPr/>
          </p:nvSpPr>
          <p:spPr>
            <a:xfrm>
              <a:off x="1892770" y="6150768"/>
              <a:ext cx="10727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기본 배송비 적용</a:t>
              </a:r>
            </a:p>
          </p:txBody>
        </p:sp>
        <p:sp>
          <p:nvSpPr>
            <p:cNvPr id="121" name="타원 120">
              <a:extLst>
                <a:ext uri="{FF2B5EF4-FFF2-40B4-BE49-F238E27FC236}">
                  <a16:creationId xmlns:a16="http://schemas.microsoft.com/office/drawing/2014/main" id="{C8D6BC92-1D8C-F13B-225A-2EF78D16D6E2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4EB14529-2493-8471-9478-7414FAFBDE53}"/>
              </a:ext>
            </a:extLst>
          </p:cNvPr>
          <p:cNvGrpSpPr/>
          <p:nvPr/>
        </p:nvGrpSpPr>
        <p:grpSpPr>
          <a:xfrm>
            <a:off x="4241191" y="2916389"/>
            <a:ext cx="2067552" cy="230832"/>
            <a:chOff x="1800439" y="6150768"/>
            <a:chExt cx="2067552" cy="230832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2702026-2DDD-C74B-7351-F9186F9CC20E}"/>
                </a:ext>
              </a:extLst>
            </p:cNvPr>
            <p:cNvSpPr txBox="1"/>
            <p:nvPr/>
          </p:nvSpPr>
          <p:spPr>
            <a:xfrm>
              <a:off x="1892770" y="6150768"/>
              <a:ext cx="1975221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별도 배송비 적용 </a:t>
              </a:r>
              <a:r>
                <a:rPr lang="en-US" altLang="ko-KR" spc="0" dirty="0"/>
                <a:t>:                  </a:t>
              </a:r>
              <a:r>
                <a:rPr lang="ko-KR" altLang="en-US" spc="0" dirty="0"/>
                <a:t>원</a:t>
              </a:r>
            </a:p>
          </p:txBody>
        </p:sp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id="{37B3D736-D566-432C-CDC7-4C7E89AD19E7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ACF04C68-45F7-CD5B-E4AD-A02173AF89EF}"/>
              </a:ext>
            </a:extLst>
          </p:cNvPr>
          <p:cNvGrpSpPr/>
          <p:nvPr/>
        </p:nvGrpSpPr>
        <p:grpSpPr>
          <a:xfrm>
            <a:off x="6927241" y="2916389"/>
            <a:ext cx="778737" cy="230832"/>
            <a:chOff x="1800439" y="6150768"/>
            <a:chExt cx="778737" cy="230832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BB783A2-A887-B0D7-AA2D-EB78D2CFEBDC}"/>
                </a:ext>
              </a:extLst>
            </p:cNvPr>
            <p:cNvSpPr txBox="1"/>
            <p:nvPr/>
          </p:nvSpPr>
          <p:spPr>
            <a:xfrm>
              <a:off x="1892770" y="6150768"/>
              <a:ext cx="686406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/>
                <a:t>무료 배송</a:t>
              </a:r>
            </a:p>
          </p:txBody>
        </p:sp>
        <p:sp>
          <p:nvSpPr>
            <p:cNvPr id="127" name="타원 126">
              <a:extLst>
                <a:ext uri="{FF2B5EF4-FFF2-40B4-BE49-F238E27FC236}">
                  <a16:creationId xmlns:a16="http://schemas.microsoft.com/office/drawing/2014/main" id="{CB5596AB-12E1-373C-4039-CA957A57034B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71D5DB1A-3402-F2F1-EA97-174CEFA99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255" y="2895220"/>
            <a:ext cx="625509" cy="25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sz="1000" dirty="0">
              <a:latin typeface="+mn-ea"/>
            </a:endParaRPr>
          </a:p>
        </p:txBody>
      </p:sp>
      <p:pic>
        <p:nvPicPr>
          <p:cNvPr id="129" name="Picture 2">
            <a:extLst>
              <a:ext uri="{FF2B5EF4-FFF2-40B4-BE49-F238E27FC236}">
                <a16:creationId xmlns:a16="http://schemas.microsoft.com/office/drawing/2014/main" id="{CC3390A0-B430-8043-6669-268E44819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15" y="3366608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2">
            <a:extLst>
              <a:ext uri="{FF2B5EF4-FFF2-40B4-BE49-F238E27FC236}">
                <a16:creationId xmlns:a16="http://schemas.microsoft.com/office/drawing/2014/main" id="{3A524E1A-A8D1-DE4B-5F77-54415BDBD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43" y="3365961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2">
            <a:extLst>
              <a:ext uri="{FF2B5EF4-FFF2-40B4-BE49-F238E27FC236}">
                <a16:creationId xmlns:a16="http://schemas.microsoft.com/office/drawing/2014/main" id="{091AF436-ABD3-CAC4-9C16-F4792E42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03" y="3365961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사각형: 둥근 모서리 131">
            <a:extLst>
              <a:ext uri="{FF2B5EF4-FFF2-40B4-BE49-F238E27FC236}">
                <a16:creationId xmlns:a16="http://schemas.microsoft.com/office/drawing/2014/main" id="{62E0F031-9CFD-8561-1B73-8BD61E1CCDEB}"/>
              </a:ext>
            </a:extLst>
          </p:cNvPr>
          <p:cNvSpPr/>
          <p:nvPr/>
        </p:nvSpPr>
        <p:spPr bwMode="auto">
          <a:xfrm>
            <a:off x="3700959" y="3721642"/>
            <a:ext cx="720000" cy="23083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항목 추가</a:t>
            </a:r>
          </a:p>
        </p:txBody>
      </p:sp>
      <p:sp>
        <p:nvSpPr>
          <p:cNvPr id="133" name="모서리가 둥근 직사각형 35">
            <a:extLst>
              <a:ext uri="{FF2B5EF4-FFF2-40B4-BE49-F238E27FC236}">
                <a16:creationId xmlns:a16="http://schemas.microsoft.com/office/drawing/2014/main" id="{C510D16E-424E-2B8F-8DA5-F97219FF7A29}"/>
              </a:ext>
            </a:extLst>
          </p:cNvPr>
          <p:cNvSpPr/>
          <p:nvPr/>
        </p:nvSpPr>
        <p:spPr>
          <a:xfrm>
            <a:off x="2879332" y="3721642"/>
            <a:ext cx="720000" cy="23083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선택 삭제</a:t>
            </a:r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885A79FC-DE0A-C33E-05F2-65AF3F9E5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046" y="4040222"/>
            <a:ext cx="825227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항목명 입력</a:t>
            </a:r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id="{6A082013-D797-46FE-C106-28019EF39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289" y="4040222"/>
            <a:ext cx="2088110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항목 설명 입력</a:t>
            </a:r>
          </a:p>
        </p:txBody>
      </p:sp>
      <p:pic>
        <p:nvPicPr>
          <p:cNvPr id="136" name="Picture 2">
            <a:extLst>
              <a:ext uri="{FF2B5EF4-FFF2-40B4-BE49-F238E27FC236}">
                <a16:creationId xmlns:a16="http://schemas.microsoft.com/office/drawing/2014/main" id="{203720BD-FD47-BE8A-D748-51867BB63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03" y="4063082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600CC20E-5221-D512-734D-CB9CC5A40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046" y="4325799"/>
            <a:ext cx="825227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항목명 입력</a:t>
            </a:r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E016956F-32EF-CD5A-F86A-8262786D7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289" y="4325799"/>
            <a:ext cx="2088110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항목 설명 입력</a:t>
            </a:r>
          </a:p>
        </p:txBody>
      </p:sp>
      <p:pic>
        <p:nvPicPr>
          <p:cNvPr id="139" name="Picture 2">
            <a:extLst>
              <a:ext uri="{FF2B5EF4-FFF2-40B4-BE49-F238E27FC236}">
                <a16:creationId xmlns:a16="http://schemas.microsoft.com/office/drawing/2014/main" id="{BECD919C-C375-611F-7D78-2B5F6641D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03" y="4348659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모서리가 둥근 직사각형 68">
            <a:extLst>
              <a:ext uri="{FF2B5EF4-FFF2-40B4-BE49-F238E27FC236}">
                <a16:creationId xmlns:a16="http://schemas.microsoft.com/office/drawing/2014/main" id="{A80EBCF6-09F2-6C45-D3C3-756C95AAF000}"/>
              </a:ext>
            </a:extLst>
          </p:cNvPr>
          <p:cNvSpPr/>
          <p:nvPr/>
        </p:nvSpPr>
        <p:spPr>
          <a:xfrm>
            <a:off x="2842852" y="4273156"/>
            <a:ext cx="3312000" cy="288000"/>
          </a:xfrm>
          <a:prstGeom prst="roundRect">
            <a:avLst>
              <a:gd name="adj" fmla="val 0"/>
            </a:avLst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A4E404C-633D-E33E-829C-5A50E90AA3C3}"/>
              </a:ext>
            </a:extLst>
          </p:cNvPr>
          <p:cNvSpPr txBox="1"/>
          <p:nvPr/>
        </p:nvSpPr>
        <p:spPr>
          <a:xfrm>
            <a:off x="6104952" y="4302941"/>
            <a:ext cx="1167307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900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ko-KR" spc="0" dirty="0">
                <a:solidFill>
                  <a:srgbClr val="FF0000"/>
                </a:solidFill>
              </a:rPr>
              <a:t>‘</a:t>
            </a:r>
            <a:r>
              <a:rPr lang="ko-KR" altLang="en-US" spc="0" dirty="0">
                <a:solidFill>
                  <a:srgbClr val="FF0000"/>
                </a:solidFill>
              </a:rPr>
              <a:t>항목 추가</a:t>
            </a:r>
            <a:r>
              <a:rPr lang="en-US" altLang="ko-KR" spc="0" dirty="0">
                <a:solidFill>
                  <a:srgbClr val="FF0000"/>
                </a:solidFill>
              </a:rPr>
              <a:t>’ </a:t>
            </a:r>
            <a:r>
              <a:rPr lang="ko-KR" altLang="en-US" spc="0" dirty="0">
                <a:solidFill>
                  <a:srgbClr val="FF0000"/>
                </a:solidFill>
              </a:rPr>
              <a:t>시 생성</a:t>
            </a:r>
          </a:p>
        </p:txBody>
      </p:sp>
      <p:sp>
        <p:nvSpPr>
          <p:cNvPr id="149" name="사각형: 둥근 모서리 148">
            <a:extLst>
              <a:ext uri="{FF2B5EF4-FFF2-40B4-BE49-F238E27FC236}">
                <a16:creationId xmlns:a16="http://schemas.microsoft.com/office/drawing/2014/main" id="{992A0CCB-B036-7C84-F739-1C69C6BAD85F}"/>
              </a:ext>
            </a:extLst>
          </p:cNvPr>
          <p:cNvSpPr/>
          <p:nvPr/>
        </p:nvSpPr>
        <p:spPr bwMode="auto">
          <a:xfrm>
            <a:off x="3700959" y="4760313"/>
            <a:ext cx="720000" cy="23083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>
                <a:solidFill>
                  <a:schemeClr val="bg1"/>
                </a:solidFill>
                <a:latin typeface="+mn-ea"/>
              </a:rPr>
              <a:t>옵션 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추가</a:t>
            </a:r>
          </a:p>
        </p:txBody>
      </p:sp>
      <p:sp>
        <p:nvSpPr>
          <p:cNvPr id="150" name="모서리가 둥근 직사각형 35">
            <a:extLst>
              <a:ext uri="{FF2B5EF4-FFF2-40B4-BE49-F238E27FC236}">
                <a16:creationId xmlns:a16="http://schemas.microsoft.com/office/drawing/2014/main" id="{D5B2809F-CAC1-C9A8-2201-74E5F43A7E7D}"/>
              </a:ext>
            </a:extLst>
          </p:cNvPr>
          <p:cNvSpPr/>
          <p:nvPr/>
        </p:nvSpPr>
        <p:spPr>
          <a:xfrm>
            <a:off x="2879332" y="4760313"/>
            <a:ext cx="720000" cy="23083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선택 삭제</a:t>
            </a: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D6C9A3D7-C811-7DA8-0890-59DADAAD9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046" y="5078893"/>
            <a:ext cx="825227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옵션명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입력</a:t>
            </a:r>
          </a:p>
        </p:txBody>
      </p: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FF304473-554E-170C-BC3F-AB4CDA03C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289" y="5078893"/>
            <a:ext cx="2088110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>
                <a:solidFill>
                  <a:schemeClr val="bg1">
                    <a:lumMod val="65000"/>
                  </a:schemeClr>
                </a:solidFill>
                <a:latin typeface="+mn-ea"/>
              </a:rPr>
              <a:t>옵션 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설명 입력</a:t>
            </a:r>
          </a:p>
        </p:txBody>
      </p:sp>
      <p:pic>
        <p:nvPicPr>
          <p:cNvPr id="153" name="Picture 2">
            <a:extLst>
              <a:ext uri="{FF2B5EF4-FFF2-40B4-BE49-F238E27FC236}">
                <a16:creationId xmlns:a16="http://schemas.microsoft.com/office/drawing/2014/main" id="{E5EA8150-7F20-BDB1-77C6-F806573D8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03" y="5101753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직사각형 159">
            <a:extLst>
              <a:ext uri="{FF2B5EF4-FFF2-40B4-BE49-F238E27FC236}">
                <a16:creationId xmlns:a16="http://schemas.microsoft.com/office/drawing/2014/main" id="{57EC0713-0074-B7DA-16F6-7C1EDB33E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876" y="5078893"/>
            <a:ext cx="862877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옵션 가격 입력</a:t>
            </a:r>
          </a:p>
        </p:txBody>
      </p:sp>
      <p:sp>
        <p:nvSpPr>
          <p:cNvPr id="163" name="사각형: 둥근 모서리 162">
            <a:extLst>
              <a:ext uri="{FF2B5EF4-FFF2-40B4-BE49-F238E27FC236}">
                <a16:creationId xmlns:a16="http://schemas.microsoft.com/office/drawing/2014/main" id="{94E69E63-EB77-8DA5-54EC-3F24382050FB}"/>
              </a:ext>
            </a:extLst>
          </p:cNvPr>
          <p:cNvSpPr/>
          <p:nvPr/>
        </p:nvSpPr>
        <p:spPr bwMode="auto">
          <a:xfrm>
            <a:off x="7101395" y="5069368"/>
            <a:ext cx="648000" cy="216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ctr" defTabSz="914400"/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항목 추가</a:t>
            </a:r>
          </a:p>
        </p:txBody>
      </p:sp>
      <p:sp>
        <p:nvSpPr>
          <p:cNvPr id="165" name="직사각형 164">
            <a:extLst>
              <a:ext uri="{FF2B5EF4-FFF2-40B4-BE49-F238E27FC236}">
                <a16:creationId xmlns:a16="http://schemas.microsoft.com/office/drawing/2014/main" id="{3DC042D2-8322-920D-D02D-45A14A8CA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046" y="5513310"/>
            <a:ext cx="825227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옵션명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입력</a:t>
            </a:r>
          </a:p>
        </p:txBody>
      </p:sp>
      <p:sp>
        <p:nvSpPr>
          <p:cNvPr id="166" name="직사각형 165">
            <a:extLst>
              <a:ext uri="{FF2B5EF4-FFF2-40B4-BE49-F238E27FC236}">
                <a16:creationId xmlns:a16="http://schemas.microsoft.com/office/drawing/2014/main" id="{80DFC59E-F4B3-B2E7-FB34-3A1E81165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289" y="5513310"/>
            <a:ext cx="2088110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>
                <a:solidFill>
                  <a:schemeClr val="bg1">
                    <a:lumMod val="65000"/>
                  </a:schemeClr>
                </a:solidFill>
                <a:latin typeface="+mn-ea"/>
              </a:rPr>
              <a:t>옵션 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설명 입력</a:t>
            </a:r>
          </a:p>
        </p:txBody>
      </p:sp>
      <p:pic>
        <p:nvPicPr>
          <p:cNvPr id="167" name="Picture 2">
            <a:extLst>
              <a:ext uri="{FF2B5EF4-FFF2-40B4-BE49-F238E27FC236}">
                <a16:creationId xmlns:a16="http://schemas.microsoft.com/office/drawing/2014/main" id="{7B794075-B1C1-766D-E06D-D6D97D620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03" y="553617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직사각형 168">
            <a:extLst>
              <a:ext uri="{FF2B5EF4-FFF2-40B4-BE49-F238E27FC236}">
                <a16:creationId xmlns:a16="http://schemas.microsoft.com/office/drawing/2014/main" id="{438517C1-F20C-8799-1BBF-A9D6D8D19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876" y="5513310"/>
            <a:ext cx="862877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옵션 가격 입력</a:t>
            </a:r>
          </a:p>
        </p:txBody>
      </p:sp>
      <p:sp>
        <p:nvSpPr>
          <p:cNvPr id="171" name="사각형: 둥근 모서리 170">
            <a:extLst>
              <a:ext uri="{FF2B5EF4-FFF2-40B4-BE49-F238E27FC236}">
                <a16:creationId xmlns:a16="http://schemas.microsoft.com/office/drawing/2014/main" id="{9BF034DC-EA53-3D18-7E36-70739F2AFEBD}"/>
              </a:ext>
            </a:extLst>
          </p:cNvPr>
          <p:cNvSpPr/>
          <p:nvPr/>
        </p:nvSpPr>
        <p:spPr bwMode="auto">
          <a:xfrm>
            <a:off x="7101395" y="5503785"/>
            <a:ext cx="648000" cy="216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ctr" defTabSz="914400"/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항목 추가</a:t>
            </a:r>
          </a:p>
        </p:txBody>
      </p:sp>
      <p:sp>
        <p:nvSpPr>
          <p:cNvPr id="173" name="모서리가 둥근 직사각형 68">
            <a:extLst>
              <a:ext uri="{FF2B5EF4-FFF2-40B4-BE49-F238E27FC236}">
                <a16:creationId xmlns:a16="http://schemas.microsoft.com/office/drawing/2014/main" id="{F0F151A2-0854-6240-0360-F356245FF363}"/>
              </a:ext>
            </a:extLst>
          </p:cNvPr>
          <p:cNvSpPr/>
          <p:nvPr/>
        </p:nvSpPr>
        <p:spPr>
          <a:xfrm>
            <a:off x="2842851" y="5457086"/>
            <a:ext cx="4978543" cy="332823"/>
          </a:xfrm>
          <a:prstGeom prst="roundRect">
            <a:avLst>
              <a:gd name="adj" fmla="val 0"/>
            </a:avLst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EA40E4-487D-8C8A-2736-AACCAEC362CE}"/>
              </a:ext>
            </a:extLst>
          </p:cNvPr>
          <p:cNvSpPr txBox="1"/>
          <p:nvPr/>
        </p:nvSpPr>
        <p:spPr>
          <a:xfrm>
            <a:off x="7785379" y="5496887"/>
            <a:ext cx="1167307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900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ko-KR" spc="0" dirty="0">
                <a:solidFill>
                  <a:srgbClr val="FF0000"/>
                </a:solidFill>
              </a:rPr>
              <a:t>‘</a:t>
            </a:r>
            <a:r>
              <a:rPr lang="ko-KR" altLang="en-US" spc="0" dirty="0">
                <a:solidFill>
                  <a:srgbClr val="FF0000"/>
                </a:solidFill>
              </a:rPr>
              <a:t>옵션 추가</a:t>
            </a:r>
            <a:r>
              <a:rPr lang="en-US" altLang="ko-KR" spc="0" dirty="0">
                <a:solidFill>
                  <a:srgbClr val="FF0000"/>
                </a:solidFill>
              </a:rPr>
              <a:t>’ </a:t>
            </a:r>
            <a:r>
              <a:rPr lang="ko-KR" altLang="en-US" spc="0" dirty="0">
                <a:solidFill>
                  <a:srgbClr val="FF0000"/>
                </a:solidFill>
              </a:rPr>
              <a:t>시 생성</a:t>
            </a:r>
          </a:p>
        </p:txBody>
      </p:sp>
      <p:grpSp>
        <p:nvGrpSpPr>
          <p:cNvPr id="175" name="Google Shape;1067;p27">
            <a:extLst>
              <a:ext uri="{FF2B5EF4-FFF2-40B4-BE49-F238E27FC236}">
                <a16:creationId xmlns:a16="http://schemas.microsoft.com/office/drawing/2014/main" id="{E2A2AF6C-247F-27BC-61D9-E495D6F73E9D}"/>
              </a:ext>
            </a:extLst>
          </p:cNvPr>
          <p:cNvGrpSpPr/>
          <p:nvPr/>
        </p:nvGrpSpPr>
        <p:grpSpPr>
          <a:xfrm>
            <a:off x="1592656" y="6884272"/>
            <a:ext cx="7286669" cy="323488"/>
            <a:chOff x="454585" y="453468"/>
            <a:chExt cx="8868441" cy="502040"/>
          </a:xfrm>
        </p:grpSpPr>
        <p:sp>
          <p:nvSpPr>
            <p:cNvPr id="176" name="Google Shape;1068;p27">
              <a:extLst>
                <a:ext uri="{FF2B5EF4-FFF2-40B4-BE49-F238E27FC236}">
                  <a16:creationId xmlns:a16="http://schemas.microsoft.com/office/drawing/2014/main" id="{26DD7EFF-8D4D-8B09-FC1F-FA40C3CC593B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177" name="Google Shape;1069;p27">
              <a:extLst>
                <a:ext uri="{FF2B5EF4-FFF2-40B4-BE49-F238E27FC236}">
                  <a16:creationId xmlns:a16="http://schemas.microsoft.com/office/drawing/2014/main" id="{DBECC41C-2F75-3191-9AF5-301608A1BCAB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22" name="타원 21">
            <a:extLst>
              <a:ext uri="{FF2B5EF4-FFF2-40B4-BE49-F238E27FC236}">
                <a16:creationId xmlns:a16="http://schemas.microsoft.com/office/drawing/2014/main" id="{215DDF1A-03CC-8909-358A-590E517B3661}"/>
              </a:ext>
            </a:extLst>
          </p:cNvPr>
          <p:cNvSpPr/>
          <p:nvPr/>
        </p:nvSpPr>
        <p:spPr>
          <a:xfrm>
            <a:off x="1525897" y="331594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930A0038-AF45-AE60-97DD-BD3F7EC8F78B}"/>
              </a:ext>
            </a:extLst>
          </p:cNvPr>
          <p:cNvSpPr/>
          <p:nvPr/>
        </p:nvSpPr>
        <p:spPr>
          <a:xfrm>
            <a:off x="1525897" y="369694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A1F6754-D4FA-200F-8B01-A50F5BEE8F83}"/>
              </a:ext>
            </a:extLst>
          </p:cNvPr>
          <p:cNvSpPr/>
          <p:nvPr/>
        </p:nvSpPr>
        <p:spPr>
          <a:xfrm>
            <a:off x="1525897" y="472564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3B4D60B-B381-0981-B627-2FEA7434556F}"/>
              </a:ext>
            </a:extLst>
          </p:cNvPr>
          <p:cNvSpPr/>
          <p:nvPr/>
        </p:nvSpPr>
        <p:spPr>
          <a:xfrm>
            <a:off x="8117535" y="1731449"/>
            <a:ext cx="7745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20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9AEF96C-A91F-1998-BE48-E7436E507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046" y="5941949"/>
            <a:ext cx="825227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옵션명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입력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7A9F034-5BAB-10FA-E65E-91097A6B1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289" y="5941949"/>
            <a:ext cx="2088110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>
                <a:solidFill>
                  <a:schemeClr val="bg1">
                    <a:lumMod val="65000"/>
                  </a:schemeClr>
                </a:solidFill>
                <a:latin typeface="+mn-ea"/>
              </a:rPr>
              <a:t>옵션 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설명 입력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D614CB5-80F1-D8BE-ACF2-A9CECA141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03" y="5964809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457CE69F-788A-8B43-1CFB-36973754D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289" y="6200472"/>
            <a:ext cx="2088110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>
                <a:solidFill>
                  <a:schemeClr val="bg1">
                    <a:lumMod val="65000"/>
                  </a:schemeClr>
                </a:solidFill>
                <a:latin typeface="+mn-ea"/>
              </a:rPr>
              <a:t>옵션 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설명 입력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AE625DF-A4C2-EDCE-2F37-9408E4C91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876" y="5941949"/>
            <a:ext cx="862877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옵션 가격 입력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C73B524-C290-B1FE-D756-5502DB1C7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876" y="6200472"/>
            <a:ext cx="862877" cy="1992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옵션 가격 입력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09C92134-7A25-BCDC-BFED-0D6E2AEF6106}"/>
              </a:ext>
            </a:extLst>
          </p:cNvPr>
          <p:cNvSpPr/>
          <p:nvPr/>
        </p:nvSpPr>
        <p:spPr bwMode="auto">
          <a:xfrm>
            <a:off x="7101395" y="5932424"/>
            <a:ext cx="648000" cy="216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ctr" defTabSz="914400"/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항목 추가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2EC2D0BA-5D93-8BF3-4A0B-3E2C7E0F760A}"/>
              </a:ext>
            </a:extLst>
          </p:cNvPr>
          <p:cNvSpPr/>
          <p:nvPr/>
        </p:nvSpPr>
        <p:spPr bwMode="auto">
          <a:xfrm>
            <a:off x="7101395" y="6190604"/>
            <a:ext cx="648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삭제</a:t>
            </a:r>
          </a:p>
        </p:txBody>
      </p:sp>
      <p:sp>
        <p:nvSpPr>
          <p:cNvPr id="30" name="모서리가 둥근 직사각형 68">
            <a:extLst>
              <a:ext uri="{FF2B5EF4-FFF2-40B4-BE49-F238E27FC236}">
                <a16:creationId xmlns:a16="http://schemas.microsoft.com/office/drawing/2014/main" id="{071416DD-54C0-5C72-CA39-EB4F8B950254}"/>
              </a:ext>
            </a:extLst>
          </p:cNvPr>
          <p:cNvSpPr/>
          <p:nvPr/>
        </p:nvSpPr>
        <p:spPr>
          <a:xfrm>
            <a:off x="3932808" y="6165092"/>
            <a:ext cx="3888586" cy="293182"/>
          </a:xfrm>
          <a:prstGeom prst="roundRect">
            <a:avLst>
              <a:gd name="adj" fmla="val 0"/>
            </a:avLst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2CA61F-0ABA-C606-F5B5-3F8E0BF75010}"/>
              </a:ext>
            </a:extLst>
          </p:cNvPr>
          <p:cNvSpPr txBox="1"/>
          <p:nvPr/>
        </p:nvSpPr>
        <p:spPr>
          <a:xfrm>
            <a:off x="7782236" y="6183936"/>
            <a:ext cx="1167307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900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ko-KR" spc="0" dirty="0">
                <a:solidFill>
                  <a:srgbClr val="FF0000"/>
                </a:solidFill>
              </a:rPr>
              <a:t>‘</a:t>
            </a:r>
            <a:r>
              <a:rPr lang="ko-KR" altLang="en-US" spc="0" dirty="0">
                <a:solidFill>
                  <a:srgbClr val="FF0000"/>
                </a:solidFill>
              </a:rPr>
              <a:t>항목 추가</a:t>
            </a:r>
            <a:r>
              <a:rPr lang="en-US" altLang="ko-KR" spc="0" dirty="0">
                <a:solidFill>
                  <a:srgbClr val="FF0000"/>
                </a:solidFill>
              </a:rPr>
              <a:t>’ </a:t>
            </a:r>
            <a:r>
              <a:rPr lang="ko-KR" altLang="en-US" spc="0" dirty="0">
                <a:solidFill>
                  <a:srgbClr val="FF0000"/>
                </a:solidFill>
              </a:rPr>
              <a:t>시 생성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44B6083-A283-1A49-9B18-95E877E21B38}"/>
              </a:ext>
            </a:extLst>
          </p:cNvPr>
          <p:cNvSpPr/>
          <p:nvPr/>
        </p:nvSpPr>
        <p:spPr>
          <a:xfrm>
            <a:off x="91268" y="729499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823ABB57-56DE-FFA6-CF27-D16A9037746E}"/>
              </a:ext>
            </a:extLst>
          </p:cNvPr>
          <p:cNvSpPr/>
          <p:nvPr/>
        </p:nvSpPr>
        <p:spPr>
          <a:xfrm>
            <a:off x="2893744" y="261925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FEC2C6B9-CCC0-26AC-AB5A-8D9F79F91D1B}"/>
              </a:ext>
            </a:extLst>
          </p:cNvPr>
          <p:cNvSpPr/>
          <p:nvPr/>
        </p:nvSpPr>
        <p:spPr>
          <a:xfrm>
            <a:off x="2895224" y="30024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CACFCA0-B604-C811-C28C-51868A293339}"/>
              </a:ext>
            </a:extLst>
          </p:cNvPr>
          <p:cNvSpPr/>
          <p:nvPr/>
        </p:nvSpPr>
        <p:spPr>
          <a:xfrm>
            <a:off x="1890567" y="4243865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63D08809-613B-1BAA-1EEF-5AFECA6A818E}"/>
              </a:ext>
            </a:extLst>
          </p:cNvPr>
          <p:cNvSpPr/>
          <p:nvPr/>
        </p:nvSpPr>
        <p:spPr>
          <a:xfrm>
            <a:off x="1829502" y="529409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99821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DAEA60EB-4A4B-5644-8EEF-7709FBF231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상품관리 </a:t>
            </a:r>
            <a:r>
              <a:rPr lang="en-US" altLang="ko-KR" dirty="0"/>
              <a:t>&gt; </a:t>
            </a:r>
            <a:r>
              <a:rPr lang="ko-KR" altLang="en-US" dirty="0"/>
              <a:t>상품등록</a:t>
            </a:r>
            <a:r>
              <a:rPr lang="en-US" altLang="ko-KR" dirty="0"/>
              <a:t>] </a:t>
            </a:r>
            <a:r>
              <a:rPr lang="ko-KR" altLang="en-US" dirty="0"/>
              <a:t>상품등록 </a:t>
            </a:r>
            <a:r>
              <a:rPr lang="en-US" altLang="ko-KR" dirty="0"/>
              <a:t>-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endParaRPr lang="ko-KR" altLang="en-US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025B823F-57AA-83BF-7878-73F24378E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575258"/>
              </p:ext>
            </p:extLst>
          </p:nvPr>
        </p:nvGraphicFramePr>
        <p:xfrm>
          <a:off x="9016139" y="234979"/>
          <a:ext cx="2508867" cy="69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17537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특징 정보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이미지 등록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리스트 이미지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목록에 사용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대표 이미지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이상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소개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요약 영역에 사용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메인 노출 이미지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메인에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노출하는 경우 사용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찾아보기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로컬 이미지 업로드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업로드 확장자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jpeg, jpg, gif, </a:t>
                      </a:r>
                      <a:r>
                        <a:rPr lang="en-US" altLang="ko-KR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png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파일 용량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제한없음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상세 정보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에디터 제공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편집 모드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에디터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HTML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제공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4320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4" name="Google Shape;1067;p27">
            <a:extLst>
              <a:ext uri="{FF2B5EF4-FFF2-40B4-BE49-F238E27FC236}">
                <a16:creationId xmlns:a16="http://schemas.microsoft.com/office/drawing/2014/main" id="{22EC7743-9B00-7F94-4014-717B2FFA6754}"/>
              </a:ext>
            </a:extLst>
          </p:cNvPr>
          <p:cNvGrpSpPr/>
          <p:nvPr/>
        </p:nvGrpSpPr>
        <p:grpSpPr>
          <a:xfrm>
            <a:off x="1597829" y="308429"/>
            <a:ext cx="7286669" cy="323488"/>
            <a:chOff x="454585" y="453468"/>
            <a:chExt cx="8868441" cy="502040"/>
          </a:xfrm>
        </p:grpSpPr>
        <p:sp>
          <p:nvSpPr>
            <p:cNvPr id="5" name="Google Shape;1068;p27">
              <a:extLst>
                <a:ext uri="{FF2B5EF4-FFF2-40B4-BE49-F238E27FC236}">
                  <a16:creationId xmlns:a16="http://schemas.microsoft.com/office/drawing/2014/main" id="{8E323C26-76A8-DF30-FC7E-D804AD9F006F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7" name="Google Shape;1069;p27">
              <a:extLst>
                <a:ext uri="{FF2B5EF4-FFF2-40B4-BE49-F238E27FC236}">
                  <a16:creationId xmlns:a16="http://schemas.microsoft.com/office/drawing/2014/main" id="{99E4334B-8F00-8E1F-6B98-9AD6600D9F5C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8C3CD63-E61D-D0F9-1A89-2281BB0C0C46}"/>
              </a:ext>
            </a:extLst>
          </p:cNvPr>
          <p:cNvSpPr txBox="1"/>
          <p:nvPr/>
        </p:nvSpPr>
        <p:spPr>
          <a:xfrm>
            <a:off x="1621711" y="514483"/>
            <a:ext cx="2243563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상품 특징 정보 </a:t>
            </a:r>
            <a:r>
              <a:rPr lang="en-US" altLang="ko-KR" sz="1300" b="0" dirty="0"/>
              <a:t>(</a:t>
            </a:r>
            <a:r>
              <a:rPr lang="ko-KR" altLang="en-US" sz="1300" b="0" dirty="0"/>
              <a:t>목록에 노출</a:t>
            </a:r>
            <a:r>
              <a:rPr lang="en-US" altLang="ko-KR" sz="1300" b="0" dirty="0"/>
              <a:t>)</a:t>
            </a:r>
            <a:endParaRPr lang="ko-KR" altLang="en-US" sz="1300" b="0" dirty="0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1E7719EF-A36D-DBCB-200F-FF2EE530F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21507"/>
              </p:ext>
            </p:extLst>
          </p:nvPr>
        </p:nvGraphicFramePr>
        <p:xfrm>
          <a:off x="1765233" y="2043493"/>
          <a:ext cx="6895378" cy="2556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리스트 이미지</a:t>
                      </a:r>
                      <a:endParaRPr lang="en-US" altLang="ko-KR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000*000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436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상품 대표 이미지</a:t>
                      </a:r>
                      <a:endParaRPr lang="en-US" altLang="ko-KR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000*000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메인 노출 이미지</a:t>
                      </a:r>
                      <a:endParaRPr lang="en-US" altLang="ko-KR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직사각형 18">
            <a:extLst>
              <a:ext uri="{FF2B5EF4-FFF2-40B4-BE49-F238E27FC236}">
                <a16:creationId xmlns:a16="http://schemas.microsoft.com/office/drawing/2014/main" id="{E2F33D55-04C1-E80D-2948-FFFD8236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111" y="851388"/>
            <a:ext cx="6975041" cy="270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요약 내용을 입력해 주세요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!</a:t>
            </a:r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5ECFE28-7113-CC5E-EEBC-7E498D0830A9}"/>
              </a:ext>
            </a:extLst>
          </p:cNvPr>
          <p:cNvSpPr/>
          <p:nvPr/>
        </p:nvSpPr>
        <p:spPr bwMode="auto">
          <a:xfrm>
            <a:off x="1765233" y="1717867"/>
            <a:ext cx="1080000" cy="3155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900" b="1" dirty="0">
                <a:latin typeface="+mn-ea"/>
              </a:rPr>
              <a:t>PC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CBBD7DC-276D-ADB1-7F2C-DFE1B7F1F8A4}"/>
              </a:ext>
            </a:extLst>
          </p:cNvPr>
          <p:cNvSpPr/>
          <p:nvPr/>
        </p:nvSpPr>
        <p:spPr bwMode="auto">
          <a:xfrm>
            <a:off x="2815011" y="1717867"/>
            <a:ext cx="1080000" cy="31550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모바일</a:t>
            </a: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FFA77C94-0417-B9EB-21FE-832B90D8E787}"/>
              </a:ext>
            </a:extLst>
          </p:cNvPr>
          <p:cNvCxnSpPr>
            <a:cxnSpLocks/>
          </p:cNvCxnSpPr>
          <p:nvPr/>
        </p:nvCxnSpPr>
        <p:spPr>
          <a:xfrm>
            <a:off x="1765233" y="2033372"/>
            <a:ext cx="701348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015F41B-D78A-28B4-53AB-428ED1C9A4EE}"/>
              </a:ext>
            </a:extLst>
          </p:cNvPr>
          <p:cNvSpPr/>
          <p:nvPr/>
        </p:nvSpPr>
        <p:spPr>
          <a:xfrm>
            <a:off x="2943176" y="2575449"/>
            <a:ext cx="23756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*</a:t>
            </a:r>
            <a:endParaRPr lang="ko-KR" altLang="en-US" sz="1400" dirty="0"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EA90F38-EF7D-B155-1F3D-295E67FDF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599" y="2110130"/>
            <a:ext cx="4289897" cy="25354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latin typeface="+mn-ea"/>
              </a:rPr>
              <a:t> C:\Users\Administrator\Desktop\1390219825261.jpg </a:t>
            </a:r>
            <a:endParaRPr lang="ko-KR" altLang="en-US" sz="1000" dirty="0">
              <a:latin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C53D583-FF5B-BCCF-58E8-2E6971E70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599" y="2537461"/>
            <a:ext cx="4289897" cy="25354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000" dirty="0">
              <a:latin typeface="+mn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6F4A351-112F-C10B-F3C7-8FF46A353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599" y="2855339"/>
            <a:ext cx="4291200" cy="25354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000" dirty="0">
              <a:latin typeface="+mn-ea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E08257E-0229-1470-4EDA-0F2358B8B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599" y="3173217"/>
            <a:ext cx="4291200" cy="25354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000" dirty="0">
              <a:latin typeface="+mn-ea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8D7E288-3E00-7A41-BA59-793B8D05B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599" y="3491094"/>
            <a:ext cx="4291200" cy="25354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000" dirty="0">
              <a:latin typeface="+mn-ea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F341AC1-EAEC-D807-18C7-2C851E69E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599" y="4278738"/>
            <a:ext cx="4289897" cy="25354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000" dirty="0">
              <a:latin typeface="+mn-ea"/>
            </a:endParaRPr>
          </a:p>
        </p:txBody>
      </p:sp>
      <p:sp>
        <p:nvSpPr>
          <p:cNvPr id="38" name="모서리가 둥근 직사각형 35">
            <a:extLst>
              <a:ext uri="{FF2B5EF4-FFF2-40B4-BE49-F238E27FC236}">
                <a16:creationId xmlns:a16="http://schemas.microsoft.com/office/drawing/2014/main" id="{4368C854-73D5-471A-A16F-649383DF0DC3}"/>
              </a:ext>
            </a:extLst>
          </p:cNvPr>
          <p:cNvSpPr/>
          <p:nvPr/>
        </p:nvSpPr>
        <p:spPr>
          <a:xfrm>
            <a:off x="7567560" y="2110130"/>
            <a:ext cx="782726" cy="2535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찾아보기</a:t>
            </a:r>
          </a:p>
        </p:txBody>
      </p:sp>
      <p:sp>
        <p:nvSpPr>
          <p:cNvPr id="39" name="모서리가 둥근 직사각형 35">
            <a:extLst>
              <a:ext uri="{FF2B5EF4-FFF2-40B4-BE49-F238E27FC236}">
                <a16:creationId xmlns:a16="http://schemas.microsoft.com/office/drawing/2014/main" id="{7E3C9B68-86AF-B63E-8B90-CC6FC7AF1D1C}"/>
              </a:ext>
            </a:extLst>
          </p:cNvPr>
          <p:cNvSpPr/>
          <p:nvPr/>
        </p:nvSpPr>
        <p:spPr>
          <a:xfrm>
            <a:off x="7567560" y="2537461"/>
            <a:ext cx="782726" cy="2535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찾아보기</a:t>
            </a:r>
          </a:p>
        </p:txBody>
      </p:sp>
      <p:sp>
        <p:nvSpPr>
          <p:cNvPr id="40" name="모서리가 둥근 직사각형 35">
            <a:extLst>
              <a:ext uri="{FF2B5EF4-FFF2-40B4-BE49-F238E27FC236}">
                <a16:creationId xmlns:a16="http://schemas.microsoft.com/office/drawing/2014/main" id="{A45B7BC8-E983-3865-D3BA-D888CA3221E4}"/>
              </a:ext>
            </a:extLst>
          </p:cNvPr>
          <p:cNvSpPr/>
          <p:nvPr/>
        </p:nvSpPr>
        <p:spPr>
          <a:xfrm>
            <a:off x="7567560" y="2849002"/>
            <a:ext cx="782726" cy="2535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찾아보기</a:t>
            </a:r>
          </a:p>
        </p:txBody>
      </p:sp>
      <p:sp>
        <p:nvSpPr>
          <p:cNvPr id="41" name="모서리가 둥근 직사각형 35">
            <a:extLst>
              <a:ext uri="{FF2B5EF4-FFF2-40B4-BE49-F238E27FC236}">
                <a16:creationId xmlns:a16="http://schemas.microsoft.com/office/drawing/2014/main" id="{A1029971-3856-C141-3B1D-004E24E07F6A}"/>
              </a:ext>
            </a:extLst>
          </p:cNvPr>
          <p:cNvSpPr/>
          <p:nvPr/>
        </p:nvSpPr>
        <p:spPr>
          <a:xfrm>
            <a:off x="7567560" y="3155437"/>
            <a:ext cx="782726" cy="2535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찾아보기</a:t>
            </a:r>
          </a:p>
        </p:txBody>
      </p:sp>
      <p:sp>
        <p:nvSpPr>
          <p:cNvPr id="42" name="모서리가 둥근 직사각형 35">
            <a:extLst>
              <a:ext uri="{FF2B5EF4-FFF2-40B4-BE49-F238E27FC236}">
                <a16:creationId xmlns:a16="http://schemas.microsoft.com/office/drawing/2014/main" id="{7F2F7DDC-765A-AC3B-0F26-10221D845D40}"/>
              </a:ext>
            </a:extLst>
          </p:cNvPr>
          <p:cNvSpPr/>
          <p:nvPr/>
        </p:nvSpPr>
        <p:spPr>
          <a:xfrm>
            <a:off x="7567560" y="3491094"/>
            <a:ext cx="782726" cy="2535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찾아보기</a:t>
            </a:r>
          </a:p>
        </p:txBody>
      </p:sp>
      <p:sp>
        <p:nvSpPr>
          <p:cNvPr id="43" name="모서리가 둥근 직사각형 35">
            <a:extLst>
              <a:ext uri="{FF2B5EF4-FFF2-40B4-BE49-F238E27FC236}">
                <a16:creationId xmlns:a16="http://schemas.microsoft.com/office/drawing/2014/main" id="{2E3B9D18-7010-298A-C67F-50AD7420378B}"/>
              </a:ext>
            </a:extLst>
          </p:cNvPr>
          <p:cNvSpPr/>
          <p:nvPr/>
        </p:nvSpPr>
        <p:spPr>
          <a:xfrm>
            <a:off x="7567560" y="4278738"/>
            <a:ext cx="782726" cy="2535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찾아보기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16D00F-0A3C-327C-B8CB-A89A802AAFFB}"/>
              </a:ext>
            </a:extLst>
          </p:cNvPr>
          <p:cNvSpPr txBox="1"/>
          <p:nvPr/>
        </p:nvSpPr>
        <p:spPr>
          <a:xfrm>
            <a:off x="1683857" y="5075751"/>
            <a:ext cx="1242007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상품 상세 정보</a:t>
            </a: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E6EB0C12-5124-7A66-A5A5-42CEC9C60242}"/>
              </a:ext>
            </a:extLst>
          </p:cNvPr>
          <p:cNvSpPr/>
          <p:nvPr/>
        </p:nvSpPr>
        <p:spPr>
          <a:xfrm>
            <a:off x="1531477" y="141499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10C9E470-A985-4528-D885-4BCEE84D861B}"/>
              </a:ext>
            </a:extLst>
          </p:cNvPr>
          <p:cNvSpPr/>
          <p:nvPr/>
        </p:nvSpPr>
        <p:spPr>
          <a:xfrm>
            <a:off x="1507134" y="511030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7BDDDA4E-3E49-7431-53D3-D38BC268C95D}"/>
              </a:ext>
            </a:extLst>
          </p:cNvPr>
          <p:cNvSpPr/>
          <p:nvPr/>
        </p:nvSpPr>
        <p:spPr>
          <a:xfrm>
            <a:off x="1526689" y="54617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23FB4063-42CD-55D4-A64F-13C5C4A05D83}"/>
              </a:ext>
            </a:extLst>
          </p:cNvPr>
          <p:cNvSpPr/>
          <p:nvPr/>
        </p:nvSpPr>
        <p:spPr bwMode="auto">
          <a:xfrm>
            <a:off x="1765233" y="5411021"/>
            <a:ext cx="1080000" cy="3155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900" b="1" dirty="0">
                <a:latin typeface="+mn-ea"/>
              </a:rPr>
              <a:t>PC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E62BBC05-217D-F8BD-084C-20E85E1139E0}"/>
              </a:ext>
            </a:extLst>
          </p:cNvPr>
          <p:cNvSpPr/>
          <p:nvPr/>
        </p:nvSpPr>
        <p:spPr bwMode="auto">
          <a:xfrm>
            <a:off x="2815011" y="5411021"/>
            <a:ext cx="1080000" cy="31550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Mobile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983D6C01-ECF4-88AD-9F7D-AD9FD9F4EB1C}"/>
              </a:ext>
            </a:extLst>
          </p:cNvPr>
          <p:cNvCxnSpPr>
            <a:cxnSpLocks/>
          </p:cNvCxnSpPr>
          <p:nvPr/>
        </p:nvCxnSpPr>
        <p:spPr>
          <a:xfrm>
            <a:off x="1774111" y="5726526"/>
            <a:ext cx="700774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58525370-F8CE-A595-28E0-0B8337B0D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898" y="5742993"/>
            <a:ext cx="6998217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00" dirty="0">
                <a:latin typeface="+mn-ea"/>
              </a:rPr>
              <a:t>에디터</a:t>
            </a:r>
            <a:r>
              <a:rPr lang="en-US" altLang="ko-KR" sz="1000" dirty="0">
                <a:latin typeface="+mn-ea"/>
              </a:rPr>
              <a:t>(Editor)</a:t>
            </a: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D159239C-561F-BC25-1847-18A8CEF64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5893901"/>
            <a:ext cx="180780" cy="11783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36000" rIns="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▲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▼</a:t>
            </a:r>
          </a:p>
        </p:txBody>
      </p:sp>
      <p:sp>
        <p:nvSpPr>
          <p:cNvPr id="66" name="양쪽 모서리가 둥근 사각형 28">
            <a:extLst>
              <a:ext uri="{FF2B5EF4-FFF2-40B4-BE49-F238E27FC236}">
                <a16:creationId xmlns:a16="http://schemas.microsoft.com/office/drawing/2014/main" id="{A359E3C0-B783-A926-0C77-CA07776D06EF}"/>
              </a:ext>
            </a:extLst>
          </p:cNvPr>
          <p:cNvSpPr/>
          <p:nvPr/>
        </p:nvSpPr>
        <p:spPr bwMode="auto">
          <a:xfrm>
            <a:off x="7821811" y="6857317"/>
            <a:ext cx="764679" cy="214511"/>
          </a:xfrm>
          <a:prstGeom prst="round2Same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900" dirty="0">
                <a:latin typeface="+mn-ea"/>
              </a:rPr>
              <a:t>HTML</a:t>
            </a:r>
            <a:endParaRPr lang="ko-KR" altLang="en-US" sz="900" dirty="0">
              <a:latin typeface="+mn-ea"/>
            </a:endParaRPr>
          </a:p>
        </p:txBody>
      </p:sp>
      <p:sp>
        <p:nvSpPr>
          <p:cNvPr id="67" name="양쪽 모서리가 둥근 사각형 29">
            <a:extLst>
              <a:ext uri="{FF2B5EF4-FFF2-40B4-BE49-F238E27FC236}">
                <a16:creationId xmlns:a16="http://schemas.microsoft.com/office/drawing/2014/main" id="{29FCF64F-8980-6743-F2A7-B6889644C0E1}"/>
              </a:ext>
            </a:extLst>
          </p:cNvPr>
          <p:cNvSpPr/>
          <p:nvPr/>
        </p:nvSpPr>
        <p:spPr bwMode="auto">
          <a:xfrm>
            <a:off x="7050286" y="6857317"/>
            <a:ext cx="764679" cy="214511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ko-KR" altLang="en-US" sz="900" dirty="0">
                <a:latin typeface="+mn-ea"/>
              </a:rPr>
              <a:t>에디터</a:t>
            </a: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949CB980-2312-3D17-9E58-A7764AFAA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372" y="5730478"/>
            <a:ext cx="7007743" cy="1339774"/>
          </a:xfrm>
          <a:prstGeom prst="rect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108000" tIns="432000" rIns="108000" bIns="10800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F62D7-3477-F198-1753-F9113196374D}"/>
              </a:ext>
            </a:extLst>
          </p:cNvPr>
          <p:cNvSpPr txBox="1"/>
          <p:nvPr/>
        </p:nvSpPr>
        <p:spPr>
          <a:xfrm>
            <a:off x="1683856" y="1390814"/>
            <a:ext cx="1401025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상품 이미지 등록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F21D114-CCFC-80B0-A3B5-076F459D2430}"/>
              </a:ext>
            </a:extLst>
          </p:cNvPr>
          <p:cNvSpPr/>
          <p:nvPr/>
        </p:nvSpPr>
        <p:spPr>
          <a:xfrm>
            <a:off x="8046048" y="1142466"/>
            <a:ext cx="7745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30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2E55B8A-2F76-3325-010C-7B642C3C9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599" y="3821004"/>
            <a:ext cx="4291200" cy="25354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000" dirty="0">
              <a:latin typeface="+mn-ea"/>
            </a:endParaRPr>
          </a:p>
        </p:txBody>
      </p:sp>
      <p:sp>
        <p:nvSpPr>
          <p:cNvPr id="16" name="모서리가 둥근 직사각형 35">
            <a:extLst>
              <a:ext uri="{FF2B5EF4-FFF2-40B4-BE49-F238E27FC236}">
                <a16:creationId xmlns:a16="http://schemas.microsoft.com/office/drawing/2014/main" id="{61D1D547-FB4D-1BE4-F72F-F5D8F4D03176}"/>
              </a:ext>
            </a:extLst>
          </p:cNvPr>
          <p:cNvSpPr/>
          <p:nvPr/>
        </p:nvSpPr>
        <p:spPr>
          <a:xfrm>
            <a:off x="7567560" y="3821004"/>
            <a:ext cx="782726" cy="2535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찾아보기</a:t>
            </a:r>
          </a:p>
        </p:txBody>
      </p:sp>
      <p:grpSp>
        <p:nvGrpSpPr>
          <p:cNvPr id="17" name="Google Shape;1067;p27">
            <a:extLst>
              <a:ext uri="{FF2B5EF4-FFF2-40B4-BE49-F238E27FC236}">
                <a16:creationId xmlns:a16="http://schemas.microsoft.com/office/drawing/2014/main" id="{B1021DBC-2E5C-D8D5-2DE8-DFEC1312BD1B}"/>
              </a:ext>
            </a:extLst>
          </p:cNvPr>
          <p:cNvGrpSpPr/>
          <p:nvPr/>
        </p:nvGrpSpPr>
        <p:grpSpPr>
          <a:xfrm>
            <a:off x="1774111" y="6286530"/>
            <a:ext cx="6811700" cy="323488"/>
            <a:chOff x="454585" y="453468"/>
            <a:chExt cx="8868441" cy="502040"/>
          </a:xfrm>
        </p:grpSpPr>
        <p:sp>
          <p:nvSpPr>
            <p:cNvPr id="18" name="Google Shape;1068;p27">
              <a:extLst>
                <a:ext uri="{FF2B5EF4-FFF2-40B4-BE49-F238E27FC236}">
                  <a16:creationId xmlns:a16="http://schemas.microsoft.com/office/drawing/2014/main" id="{EE6C4C67-2FE2-F8C1-CBAD-27B78AF7B838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20" name="Google Shape;1069;p27">
              <a:extLst>
                <a:ext uri="{FF2B5EF4-FFF2-40B4-BE49-F238E27FC236}">
                  <a16:creationId xmlns:a16="http://schemas.microsoft.com/office/drawing/2014/main" id="{A0A08DD1-4776-5C2D-D313-7736B90CF13E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chemeClr val="bg2">
                  <a:lumMod val="75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7808FF3-729F-CA4D-C01E-77E7764F2208}"/>
              </a:ext>
            </a:extLst>
          </p:cNvPr>
          <p:cNvSpPr txBox="1"/>
          <p:nvPr/>
        </p:nvSpPr>
        <p:spPr>
          <a:xfrm>
            <a:off x="1723134" y="4635063"/>
            <a:ext cx="57749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※ </a:t>
            </a:r>
            <a:r>
              <a:rPr lang="ko-KR" altLang="en-US" sz="1000" dirty="0" err="1">
                <a:solidFill>
                  <a:schemeClr val="bg2">
                    <a:lumMod val="50000"/>
                  </a:schemeClr>
                </a:solidFill>
              </a:rPr>
              <a:t>jpeg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ko-KR" altLang="en-US" sz="1000" dirty="0" err="1">
                <a:solidFill>
                  <a:schemeClr val="bg2">
                    <a:lumMod val="50000"/>
                  </a:schemeClr>
                </a:solidFill>
              </a:rPr>
              <a:t>jpg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ko-KR" altLang="en-US" sz="1000" dirty="0" err="1">
                <a:solidFill>
                  <a:schemeClr val="bg2">
                    <a:lumMod val="50000"/>
                  </a:schemeClr>
                </a:solidFill>
              </a:rPr>
              <a:t>gif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ko-KR" altLang="en-US" sz="1000" dirty="0" err="1">
                <a:solidFill>
                  <a:schemeClr val="bg2">
                    <a:lumMod val="50000"/>
                  </a:schemeClr>
                </a:solidFill>
              </a:rPr>
              <a:t>png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</a:rPr>
              <a:t> 만 업로드 가능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58CA402-00F5-D3C5-79E2-539D98CD494B}"/>
              </a:ext>
            </a:extLst>
          </p:cNvPr>
          <p:cNvSpPr/>
          <p:nvPr/>
        </p:nvSpPr>
        <p:spPr>
          <a:xfrm>
            <a:off x="91268" y="729499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2" name="제목 11">
            <a:extLst>
              <a:ext uri="{FF2B5EF4-FFF2-40B4-BE49-F238E27FC236}">
                <a16:creationId xmlns:a16="http://schemas.microsoft.com/office/drawing/2014/main" id="{201C5740-53F9-26EF-603C-A91BF0D0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P-BE-GM-10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86684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>
            <a:extLst>
              <a:ext uri="{FF2B5EF4-FFF2-40B4-BE49-F238E27FC236}">
                <a16:creationId xmlns:a16="http://schemas.microsoft.com/office/drawing/2014/main" id="{222F3F18-9E02-A376-C4F7-93E0BD17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P-BE-GM-15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63BB8125-6666-DB1C-ACA3-DAB3FBE415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상품관리 </a:t>
            </a:r>
            <a:r>
              <a:rPr lang="en-US" altLang="ko-KR" dirty="0"/>
              <a:t>&gt; </a:t>
            </a:r>
            <a:r>
              <a:rPr lang="ko-KR" altLang="en-US" dirty="0"/>
              <a:t>상품등록</a:t>
            </a:r>
            <a:r>
              <a:rPr lang="en-US" altLang="ko-KR" dirty="0"/>
              <a:t>] </a:t>
            </a:r>
            <a:r>
              <a:rPr lang="ko-KR" altLang="en-US" dirty="0"/>
              <a:t>상품등록 </a:t>
            </a:r>
            <a:r>
              <a:rPr lang="en-US" altLang="ko-KR" dirty="0"/>
              <a:t>-</a:t>
            </a:r>
            <a:r>
              <a:rPr lang="ko-KR" altLang="en-US" dirty="0"/>
              <a:t> </a:t>
            </a:r>
            <a:r>
              <a:rPr lang="en-US" altLang="ko-KR" dirty="0"/>
              <a:t>4</a:t>
            </a:r>
            <a:endParaRPr lang="ko-KR" altLang="en-US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2AA0F5B6-AFCB-EB41-C62F-9E88607AF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469436"/>
              </p:ext>
            </p:extLst>
          </p:nvPr>
        </p:nvGraphicFramePr>
        <p:xfrm>
          <a:off x="9016139" y="252735"/>
          <a:ext cx="2508867" cy="694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190997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 안내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</a:rPr>
                        <a:t>필수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</a:rPr>
                        <a:t>공통 배송 안내 노출 선택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</a:rPr>
                        <a:t>(Default)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정책으로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등록한 내용을 이용자 화면의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정보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 안내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에디터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비활성화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공통 배송 안내가 등록되지 않은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안내 선택 라디오 버튼 영역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개별 배송 안내 필수 작성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개별 배송 안내 작성 선택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에디터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활성화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에디터에서 작성한 내용 이용자 화면의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정보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 안내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206311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 및 반품 안내 노출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</a:rPr>
                        <a:t>필수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rgbClr val="000000"/>
                          </a:solidFill>
                        </a:rPr>
                        <a:t>공통 교환 및 반품 안내 노출 선택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</a:rPr>
                        <a:t>(Default)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정책으로 등록한 내용을 이용자 화면의 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정보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 및 반품 안내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에디터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비활성화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공통 교환 및 반품 안내가 등록되지 않은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안내 선택 라디오 버튼 영역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개별 교환 및 반품 안내 필수 작성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rgbClr val="000000"/>
                          </a:solidFill>
                        </a:rPr>
                        <a:t>개별 교환 및 반품 안내 작성 선택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에디터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활성화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에디터에 작성한 내용을 이용자 화면의 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정보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 및 반품 안내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145057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이력 관리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기록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Case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최초 등록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상품등록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내용 수정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상품수정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기록 내용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Case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등록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수정 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 및 수정 운영자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 여부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수정 불가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53175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메모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운영자가 특이사항을 기록 할 수 있는 메모 기능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제한 없음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21598"/>
                  </a:ext>
                </a:extLst>
              </a:tr>
              <a:tr h="99116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노출 여부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숍에 상품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숨김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숍에서 상품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품절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숍에 상품은 노출되나 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   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구매는 불가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정의 참고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3574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38A2862-D83D-73BF-7C37-5FFF52995A33}"/>
              </a:ext>
            </a:extLst>
          </p:cNvPr>
          <p:cNvSpPr txBox="1"/>
          <p:nvPr/>
        </p:nvSpPr>
        <p:spPr>
          <a:xfrm>
            <a:off x="1621711" y="574685"/>
            <a:ext cx="732893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/>
              <a:t>배송 안내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3DB8570-3709-E3EF-AA58-789CD8A772FE}"/>
              </a:ext>
            </a:extLst>
          </p:cNvPr>
          <p:cNvSpPr/>
          <p:nvPr/>
        </p:nvSpPr>
        <p:spPr>
          <a:xfrm>
            <a:off x="1697911" y="830539"/>
            <a:ext cx="8059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spc="-60" dirty="0">
                <a:solidFill>
                  <a:srgbClr val="FF0000"/>
                </a:solidFill>
                <a:latin typeface="+mn-ea"/>
              </a:rPr>
              <a:t>＊</a:t>
            </a:r>
            <a:r>
              <a:rPr lang="ko-KR" altLang="en-US" sz="9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안내 선택 </a:t>
            </a:r>
            <a:r>
              <a:rPr lang="en-US" altLang="ko-KR" sz="9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</a:t>
            </a:r>
            <a:endParaRPr lang="ko-KR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7" name="Google Shape;1067;p27">
            <a:extLst>
              <a:ext uri="{FF2B5EF4-FFF2-40B4-BE49-F238E27FC236}">
                <a16:creationId xmlns:a16="http://schemas.microsoft.com/office/drawing/2014/main" id="{0DF0011B-25F9-4EAB-8B60-E12DE9CA1441}"/>
              </a:ext>
            </a:extLst>
          </p:cNvPr>
          <p:cNvGrpSpPr/>
          <p:nvPr/>
        </p:nvGrpSpPr>
        <p:grpSpPr>
          <a:xfrm>
            <a:off x="1597829" y="222704"/>
            <a:ext cx="7286669" cy="323488"/>
            <a:chOff x="454585" y="453468"/>
            <a:chExt cx="8868441" cy="502040"/>
          </a:xfrm>
        </p:grpSpPr>
        <p:sp>
          <p:nvSpPr>
            <p:cNvPr id="8" name="Google Shape;1068;p27">
              <a:extLst>
                <a:ext uri="{FF2B5EF4-FFF2-40B4-BE49-F238E27FC236}">
                  <a16:creationId xmlns:a16="http://schemas.microsoft.com/office/drawing/2014/main" id="{2F858454-3F29-D741-16FC-7094D1DFD2D2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12" name="Google Shape;1069;p27">
              <a:extLst>
                <a:ext uri="{FF2B5EF4-FFF2-40B4-BE49-F238E27FC236}">
                  <a16:creationId xmlns:a16="http://schemas.microsoft.com/office/drawing/2014/main" id="{8C61DC6C-FF02-6526-311E-3E9DF0B60DDE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A915F4CB-D4C0-DFFE-6629-CFA90A89B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044" y="5025522"/>
            <a:ext cx="3258588" cy="7735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>
                <a:latin typeface="+mn-ea"/>
              </a:rPr>
              <a:t> 상품등록 </a:t>
            </a:r>
            <a:r>
              <a:rPr lang="en-US" altLang="ko-KR" sz="900" dirty="0">
                <a:latin typeface="+mn-ea"/>
              </a:rPr>
              <a:t>: 2022-09-07 18:20 | admin</a:t>
            </a:r>
          </a:p>
          <a:p>
            <a:pPr marL="72000"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>
                <a:latin typeface="+mn-ea"/>
              </a:rPr>
              <a:t> 상품수정 </a:t>
            </a:r>
            <a:r>
              <a:rPr lang="en-US" altLang="ko-KR" sz="900" dirty="0">
                <a:latin typeface="+mn-ea"/>
              </a:rPr>
              <a:t>: 2022-09-08 18:20 | manage</a:t>
            </a:r>
          </a:p>
          <a:p>
            <a:pPr>
              <a:lnSpc>
                <a:spcPct val="150000"/>
              </a:lnSpc>
            </a:pPr>
            <a:endParaRPr lang="ko-KR" altLang="en-US" sz="900" dirty="0">
              <a:latin typeface="+mn-ea"/>
            </a:endParaRPr>
          </a:p>
        </p:txBody>
      </p:sp>
      <p:sp>
        <p:nvSpPr>
          <p:cNvPr id="84" name="타원 83">
            <a:extLst>
              <a:ext uri="{FF2B5EF4-FFF2-40B4-BE49-F238E27FC236}">
                <a16:creationId xmlns:a16="http://schemas.microsoft.com/office/drawing/2014/main" id="{276901B5-82F3-02E3-8768-F2FE3D64ABE8}"/>
              </a:ext>
            </a:extLst>
          </p:cNvPr>
          <p:cNvSpPr/>
          <p:nvPr/>
        </p:nvSpPr>
        <p:spPr>
          <a:xfrm>
            <a:off x="1472064" y="59558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5" name="타원 84">
            <a:extLst>
              <a:ext uri="{FF2B5EF4-FFF2-40B4-BE49-F238E27FC236}">
                <a16:creationId xmlns:a16="http://schemas.microsoft.com/office/drawing/2014/main" id="{8CD35AE3-6120-603E-4AE6-15E4AEFB3FF6}"/>
              </a:ext>
            </a:extLst>
          </p:cNvPr>
          <p:cNvSpPr/>
          <p:nvPr/>
        </p:nvSpPr>
        <p:spPr>
          <a:xfrm>
            <a:off x="1456960" y="257581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8" name="타원 87">
            <a:extLst>
              <a:ext uri="{FF2B5EF4-FFF2-40B4-BE49-F238E27FC236}">
                <a16:creationId xmlns:a16="http://schemas.microsoft.com/office/drawing/2014/main" id="{9236AF35-EC28-D1D8-23E6-F81B3F70C326}"/>
              </a:ext>
            </a:extLst>
          </p:cNvPr>
          <p:cNvSpPr/>
          <p:nvPr/>
        </p:nvSpPr>
        <p:spPr>
          <a:xfrm>
            <a:off x="1491436" y="473921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0" name="타원 89">
            <a:extLst>
              <a:ext uri="{FF2B5EF4-FFF2-40B4-BE49-F238E27FC236}">
                <a16:creationId xmlns:a16="http://schemas.microsoft.com/office/drawing/2014/main" id="{6D5DA02E-E762-19E0-DB1C-66EC90495EC4}"/>
              </a:ext>
            </a:extLst>
          </p:cNvPr>
          <p:cNvSpPr/>
          <p:nvPr/>
        </p:nvSpPr>
        <p:spPr>
          <a:xfrm>
            <a:off x="1399801" y="613571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DCD8D4DB-2B35-74F9-9211-48733B0CE526}"/>
              </a:ext>
            </a:extLst>
          </p:cNvPr>
          <p:cNvGrpSpPr/>
          <p:nvPr/>
        </p:nvGrpSpPr>
        <p:grpSpPr>
          <a:xfrm>
            <a:off x="2595640" y="830539"/>
            <a:ext cx="1235914" cy="230832"/>
            <a:chOff x="1800439" y="6150768"/>
            <a:chExt cx="1235914" cy="230832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9CCD454-1369-ECBF-4873-444D14D63BED}"/>
                </a:ext>
              </a:extLst>
            </p:cNvPr>
            <p:cNvSpPr txBox="1"/>
            <p:nvPr/>
          </p:nvSpPr>
          <p:spPr>
            <a:xfrm>
              <a:off x="1892770" y="6150768"/>
              <a:ext cx="1143583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z="900" dirty="0">
                  <a:solidFill>
                    <a:srgbClr val="000000"/>
                  </a:solidFill>
                </a:rPr>
                <a:t>공통 배송 안내 노출</a:t>
              </a:r>
              <a:endParaRPr lang="ko-KR" altLang="en-US" spc="0" dirty="0"/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DD11C44A-D8A9-46BF-33DD-57527145EB14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325A79DD-8451-DA21-FFCA-409BD3BCFB3B}"/>
              </a:ext>
            </a:extLst>
          </p:cNvPr>
          <p:cNvGrpSpPr/>
          <p:nvPr/>
        </p:nvGrpSpPr>
        <p:grpSpPr>
          <a:xfrm>
            <a:off x="3909788" y="830539"/>
            <a:ext cx="1235914" cy="230832"/>
            <a:chOff x="1800439" y="6150768"/>
            <a:chExt cx="1235914" cy="230832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CF81F01-CA14-A2EB-53CF-7760874694E6}"/>
                </a:ext>
              </a:extLst>
            </p:cNvPr>
            <p:cNvSpPr txBox="1"/>
            <p:nvPr/>
          </p:nvSpPr>
          <p:spPr>
            <a:xfrm>
              <a:off x="1892770" y="6150768"/>
              <a:ext cx="1143583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z="900" dirty="0">
                  <a:solidFill>
                    <a:srgbClr val="000000"/>
                  </a:solidFill>
                </a:rPr>
                <a:t>개별 배송 안내 작성</a:t>
              </a:r>
              <a:endParaRPr lang="ko-KR" altLang="en-US" spc="0" dirty="0"/>
            </a:p>
          </p:txBody>
        </p:sp>
        <p:sp>
          <p:nvSpPr>
            <p:cNvPr id="97" name="타원 96">
              <a:extLst>
                <a:ext uri="{FF2B5EF4-FFF2-40B4-BE49-F238E27FC236}">
                  <a16:creationId xmlns:a16="http://schemas.microsoft.com/office/drawing/2014/main" id="{140FC3B4-154F-4C71-7B3B-9A0AF8E362F2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FD6761D5-0966-681E-1B03-D7B5B6EB400A}"/>
              </a:ext>
            </a:extLst>
          </p:cNvPr>
          <p:cNvSpPr/>
          <p:nvPr/>
        </p:nvSpPr>
        <p:spPr bwMode="auto">
          <a:xfrm>
            <a:off x="1779898" y="1142246"/>
            <a:ext cx="1080000" cy="3155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900" b="1" dirty="0">
                <a:latin typeface="+mn-ea"/>
              </a:rPr>
              <a:t>PC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F8441843-F00D-EBE0-FCA5-50AAC4D00BC1}"/>
              </a:ext>
            </a:extLst>
          </p:cNvPr>
          <p:cNvSpPr/>
          <p:nvPr/>
        </p:nvSpPr>
        <p:spPr bwMode="auto">
          <a:xfrm>
            <a:off x="2829676" y="1142246"/>
            <a:ext cx="1080000" cy="31550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Mobile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100" name="직선 연결선 99">
            <a:extLst>
              <a:ext uri="{FF2B5EF4-FFF2-40B4-BE49-F238E27FC236}">
                <a16:creationId xmlns:a16="http://schemas.microsoft.com/office/drawing/2014/main" id="{F07FD585-DA8B-B5E3-83F1-136895603951}"/>
              </a:ext>
            </a:extLst>
          </p:cNvPr>
          <p:cNvCxnSpPr>
            <a:cxnSpLocks/>
          </p:cNvCxnSpPr>
          <p:nvPr/>
        </p:nvCxnSpPr>
        <p:spPr>
          <a:xfrm>
            <a:off x="1774111" y="1457751"/>
            <a:ext cx="700774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D0D152D8-F5FF-2FF6-20F2-F43FE630B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471" y="1474218"/>
            <a:ext cx="7002000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00" dirty="0">
                <a:latin typeface="+mn-ea"/>
              </a:rPr>
              <a:t>에디터</a:t>
            </a:r>
            <a:r>
              <a:rPr lang="en-US" altLang="ko-KR" sz="1000" dirty="0">
                <a:latin typeface="+mn-ea"/>
              </a:rPr>
              <a:t>(editor)</a:t>
            </a:r>
            <a:r>
              <a:rPr lang="ko-KR" altLang="en-US" sz="1000" dirty="0">
                <a:latin typeface="+mn-ea"/>
              </a:rPr>
              <a:t> 기능 노출</a:t>
            </a:r>
            <a:endParaRPr lang="en-US" altLang="ko-KR" sz="1000" dirty="0">
              <a:latin typeface="+mn-ea"/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025CBBFC-5CD8-F385-6F33-31EDD6644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336" y="1625126"/>
            <a:ext cx="178994" cy="8055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36000" rIns="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▲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▼</a:t>
            </a:r>
          </a:p>
        </p:txBody>
      </p:sp>
      <p:sp>
        <p:nvSpPr>
          <p:cNvPr id="103" name="양쪽 모서리가 둥근 사각형 28">
            <a:extLst>
              <a:ext uri="{FF2B5EF4-FFF2-40B4-BE49-F238E27FC236}">
                <a16:creationId xmlns:a16="http://schemas.microsoft.com/office/drawing/2014/main" id="{509A7B91-6C98-7F79-DF63-CDF7FB1813D9}"/>
              </a:ext>
            </a:extLst>
          </p:cNvPr>
          <p:cNvSpPr/>
          <p:nvPr/>
        </p:nvSpPr>
        <p:spPr bwMode="auto">
          <a:xfrm>
            <a:off x="7821811" y="2216170"/>
            <a:ext cx="764679" cy="214511"/>
          </a:xfrm>
          <a:prstGeom prst="round2Same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900" dirty="0">
                <a:latin typeface="+mn-ea"/>
              </a:rPr>
              <a:t>HTML</a:t>
            </a:r>
            <a:endParaRPr lang="ko-KR" altLang="en-US" sz="900" dirty="0">
              <a:latin typeface="+mn-ea"/>
            </a:endParaRPr>
          </a:p>
        </p:txBody>
      </p:sp>
      <p:sp>
        <p:nvSpPr>
          <p:cNvPr id="104" name="양쪽 모서리가 둥근 사각형 29">
            <a:extLst>
              <a:ext uri="{FF2B5EF4-FFF2-40B4-BE49-F238E27FC236}">
                <a16:creationId xmlns:a16="http://schemas.microsoft.com/office/drawing/2014/main" id="{0B2305D8-9723-4D75-0D56-2FA50E3E588A}"/>
              </a:ext>
            </a:extLst>
          </p:cNvPr>
          <p:cNvSpPr/>
          <p:nvPr/>
        </p:nvSpPr>
        <p:spPr bwMode="auto">
          <a:xfrm>
            <a:off x="7050286" y="2216170"/>
            <a:ext cx="764679" cy="214511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ko-KR" altLang="en-US" sz="900" dirty="0">
                <a:latin typeface="+mn-ea"/>
              </a:rPr>
              <a:t>에디터</a:t>
            </a:r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FB173E04-EC15-9EA2-9A0A-4A743F9F6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945" y="1461703"/>
            <a:ext cx="7002000" cy="968978"/>
          </a:xfrm>
          <a:prstGeom prst="rect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108000" tIns="432000" rIns="108000" bIns="10800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2EA743C-8129-698E-D337-8792C76A53BD}"/>
              </a:ext>
            </a:extLst>
          </p:cNvPr>
          <p:cNvSpPr txBox="1"/>
          <p:nvPr/>
        </p:nvSpPr>
        <p:spPr>
          <a:xfrm>
            <a:off x="1621711" y="2555612"/>
            <a:ext cx="1194558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/>
              <a:t>교환 및 반품 안내</a:t>
            </a:r>
          </a:p>
        </p:txBody>
      </p:sp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4F616EB1-77DE-F672-D0A6-5957777D5179}"/>
              </a:ext>
            </a:extLst>
          </p:cNvPr>
          <p:cNvSpPr/>
          <p:nvPr/>
        </p:nvSpPr>
        <p:spPr>
          <a:xfrm>
            <a:off x="1697911" y="2811466"/>
            <a:ext cx="8059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spc="-60" dirty="0">
                <a:solidFill>
                  <a:srgbClr val="FF0000"/>
                </a:solidFill>
                <a:latin typeface="+mn-ea"/>
              </a:rPr>
              <a:t>＊</a:t>
            </a:r>
            <a:r>
              <a:rPr lang="ko-KR" altLang="en-US" sz="9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안내 선택 </a:t>
            </a:r>
            <a:r>
              <a:rPr lang="en-US" altLang="ko-KR" sz="9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</a:t>
            </a:r>
            <a:endParaRPr lang="ko-KR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61C3C2A9-9124-8DB4-AAF1-37BD79A72908}"/>
              </a:ext>
            </a:extLst>
          </p:cNvPr>
          <p:cNvGrpSpPr/>
          <p:nvPr/>
        </p:nvGrpSpPr>
        <p:grpSpPr>
          <a:xfrm>
            <a:off x="2595640" y="2811466"/>
            <a:ext cx="1656221" cy="230832"/>
            <a:chOff x="1800439" y="6150768"/>
            <a:chExt cx="1656221" cy="23083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1A2DCDF-CDF2-F423-4251-8F6B7EDE2FBF}"/>
                </a:ext>
              </a:extLst>
            </p:cNvPr>
            <p:cNvSpPr txBox="1"/>
            <p:nvPr/>
          </p:nvSpPr>
          <p:spPr>
            <a:xfrm>
              <a:off x="1892770" y="6150768"/>
              <a:ext cx="15638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z="900" dirty="0">
                  <a:solidFill>
                    <a:srgbClr val="000000"/>
                  </a:solidFill>
                </a:rPr>
                <a:t>공통 교환 및 반품 안내 노출 </a:t>
              </a:r>
              <a:endParaRPr lang="ko-KR" altLang="en-US" spc="0" dirty="0"/>
            </a:p>
          </p:txBody>
        </p:sp>
        <p:sp>
          <p:nvSpPr>
            <p:cNvPr id="132" name="타원 131">
              <a:extLst>
                <a:ext uri="{FF2B5EF4-FFF2-40B4-BE49-F238E27FC236}">
                  <a16:creationId xmlns:a16="http://schemas.microsoft.com/office/drawing/2014/main" id="{048A48EB-0436-1180-A06B-2D79FB1BC5EC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133" name="그룹 132">
            <a:extLst>
              <a:ext uri="{FF2B5EF4-FFF2-40B4-BE49-F238E27FC236}">
                <a16:creationId xmlns:a16="http://schemas.microsoft.com/office/drawing/2014/main" id="{987807D8-F81C-88D1-F9E5-31C7838623C9}"/>
              </a:ext>
            </a:extLst>
          </p:cNvPr>
          <p:cNvGrpSpPr/>
          <p:nvPr/>
        </p:nvGrpSpPr>
        <p:grpSpPr>
          <a:xfrm>
            <a:off x="4328665" y="2811466"/>
            <a:ext cx="1623841" cy="230832"/>
            <a:chOff x="1800439" y="6150768"/>
            <a:chExt cx="1623841" cy="230832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A45D6262-0C8F-ECAE-79F2-BD18FC885CC9}"/>
                </a:ext>
              </a:extLst>
            </p:cNvPr>
            <p:cNvSpPr txBox="1"/>
            <p:nvPr/>
          </p:nvSpPr>
          <p:spPr>
            <a:xfrm>
              <a:off x="1892770" y="6150768"/>
              <a:ext cx="1531510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z="900" dirty="0">
                  <a:solidFill>
                    <a:srgbClr val="000000"/>
                  </a:solidFill>
                </a:rPr>
                <a:t>개별 교환 및 반품 안내 작성</a:t>
              </a:r>
              <a:endParaRPr lang="ko-KR" altLang="en-US" spc="0" dirty="0"/>
            </a:p>
          </p:txBody>
        </p:sp>
        <p:sp>
          <p:nvSpPr>
            <p:cNvPr id="135" name="타원 134">
              <a:extLst>
                <a:ext uri="{FF2B5EF4-FFF2-40B4-BE49-F238E27FC236}">
                  <a16:creationId xmlns:a16="http://schemas.microsoft.com/office/drawing/2014/main" id="{C1B1345F-BB3E-E995-CAFC-93594626E659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DCCB9FD5-0FF8-E9F7-0E40-18D393AD381E}"/>
              </a:ext>
            </a:extLst>
          </p:cNvPr>
          <p:cNvSpPr/>
          <p:nvPr/>
        </p:nvSpPr>
        <p:spPr bwMode="auto">
          <a:xfrm>
            <a:off x="1779898" y="3123173"/>
            <a:ext cx="1080000" cy="3155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900" b="1" dirty="0">
                <a:latin typeface="+mn-ea"/>
              </a:rPr>
              <a:t>PC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A9763897-9C98-9166-B269-68EB4E374A74}"/>
              </a:ext>
            </a:extLst>
          </p:cNvPr>
          <p:cNvSpPr/>
          <p:nvPr/>
        </p:nvSpPr>
        <p:spPr bwMode="auto">
          <a:xfrm>
            <a:off x="2829676" y="3123173"/>
            <a:ext cx="1080000" cy="31550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Mobile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2D6A745E-E5F2-3264-4D66-70747A03B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2861" y="3606053"/>
            <a:ext cx="178994" cy="8055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36000" rIns="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▲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▼</a:t>
            </a:r>
          </a:p>
        </p:txBody>
      </p:sp>
      <p:sp>
        <p:nvSpPr>
          <p:cNvPr id="139" name="양쪽 모서리가 둥근 사각형 28">
            <a:extLst>
              <a:ext uri="{FF2B5EF4-FFF2-40B4-BE49-F238E27FC236}">
                <a16:creationId xmlns:a16="http://schemas.microsoft.com/office/drawing/2014/main" id="{92AF1CE4-071C-4BB7-3160-2FC8B4BCD0F9}"/>
              </a:ext>
            </a:extLst>
          </p:cNvPr>
          <p:cNvSpPr/>
          <p:nvPr/>
        </p:nvSpPr>
        <p:spPr bwMode="auto">
          <a:xfrm>
            <a:off x="7821811" y="4197097"/>
            <a:ext cx="764679" cy="214511"/>
          </a:xfrm>
          <a:prstGeom prst="round2Same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900" dirty="0">
                <a:latin typeface="+mn-ea"/>
              </a:rPr>
              <a:t>HTML</a:t>
            </a:r>
            <a:endParaRPr lang="ko-KR" altLang="en-US" sz="900" dirty="0">
              <a:latin typeface="+mn-ea"/>
            </a:endParaRPr>
          </a:p>
        </p:txBody>
      </p:sp>
      <p:sp>
        <p:nvSpPr>
          <p:cNvPr id="140" name="양쪽 모서리가 둥근 사각형 29">
            <a:extLst>
              <a:ext uri="{FF2B5EF4-FFF2-40B4-BE49-F238E27FC236}">
                <a16:creationId xmlns:a16="http://schemas.microsoft.com/office/drawing/2014/main" id="{BCFC8BAA-5A64-82F2-5A69-0D4039ADE445}"/>
              </a:ext>
            </a:extLst>
          </p:cNvPr>
          <p:cNvSpPr/>
          <p:nvPr/>
        </p:nvSpPr>
        <p:spPr bwMode="auto">
          <a:xfrm>
            <a:off x="7050286" y="4197097"/>
            <a:ext cx="764679" cy="214511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ko-KR" altLang="en-US" sz="900" dirty="0">
                <a:latin typeface="+mn-ea"/>
              </a:rPr>
              <a:t>에디터</a:t>
            </a:r>
          </a:p>
        </p:txBody>
      </p:sp>
      <p:sp>
        <p:nvSpPr>
          <p:cNvPr id="142" name="직사각형 141">
            <a:extLst>
              <a:ext uri="{FF2B5EF4-FFF2-40B4-BE49-F238E27FC236}">
                <a16:creationId xmlns:a16="http://schemas.microsoft.com/office/drawing/2014/main" id="{94223377-25EC-E745-A4A4-E1152B0D6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471" y="3429065"/>
            <a:ext cx="7002000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00" dirty="0">
                <a:latin typeface="+mn-ea"/>
              </a:rPr>
              <a:t>에디터</a:t>
            </a:r>
            <a:r>
              <a:rPr lang="en-US" altLang="ko-KR" sz="1000" dirty="0">
                <a:latin typeface="+mn-ea"/>
              </a:rPr>
              <a:t>(editor)</a:t>
            </a:r>
            <a:r>
              <a:rPr lang="ko-KR" altLang="en-US" sz="1000" dirty="0">
                <a:latin typeface="+mn-ea"/>
              </a:rPr>
              <a:t> 기능 노출</a:t>
            </a:r>
            <a:endParaRPr lang="en-US" altLang="ko-KR" sz="1000" dirty="0">
              <a:latin typeface="+mn-ea"/>
            </a:endParaRPr>
          </a:p>
        </p:txBody>
      </p:sp>
      <p:sp>
        <p:nvSpPr>
          <p:cNvPr id="141" name="직사각형 140">
            <a:extLst>
              <a:ext uri="{FF2B5EF4-FFF2-40B4-BE49-F238E27FC236}">
                <a16:creationId xmlns:a16="http://schemas.microsoft.com/office/drawing/2014/main" id="{3C0B0C3D-C638-FEE2-5568-16EEAA575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945" y="3442630"/>
            <a:ext cx="7002000" cy="968978"/>
          </a:xfrm>
          <a:prstGeom prst="rect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108000" tIns="432000" rIns="108000" bIns="10800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cxnSp>
        <p:nvCxnSpPr>
          <p:cNvPr id="143" name="직선 연결선 142">
            <a:extLst>
              <a:ext uri="{FF2B5EF4-FFF2-40B4-BE49-F238E27FC236}">
                <a16:creationId xmlns:a16="http://schemas.microsoft.com/office/drawing/2014/main" id="{097888B1-4905-4009-67A4-9CF44BD6D9DA}"/>
              </a:ext>
            </a:extLst>
          </p:cNvPr>
          <p:cNvCxnSpPr>
            <a:cxnSpLocks/>
          </p:cNvCxnSpPr>
          <p:nvPr/>
        </p:nvCxnSpPr>
        <p:spPr>
          <a:xfrm>
            <a:off x="1774111" y="3429153"/>
            <a:ext cx="700774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E5AF991B-A051-AAE2-6C72-74B39C1669E0}"/>
              </a:ext>
            </a:extLst>
          </p:cNvPr>
          <p:cNvSpPr/>
          <p:nvPr/>
        </p:nvSpPr>
        <p:spPr>
          <a:xfrm>
            <a:off x="5397218" y="5016964"/>
            <a:ext cx="3375112" cy="7735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endParaRPr lang="ko-KR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002FB0D7-A3D5-426A-D668-4E6E03915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146" y="5034080"/>
            <a:ext cx="151740" cy="7588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36000" rIns="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▲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▼</a:t>
            </a:r>
          </a:p>
        </p:txBody>
      </p:sp>
      <p:sp>
        <p:nvSpPr>
          <p:cNvPr id="148" name="직사각형 147">
            <a:extLst>
              <a:ext uri="{FF2B5EF4-FFF2-40B4-BE49-F238E27FC236}">
                <a16:creationId xmlns:a16="http://schemas.microsoft.com/office/drawing/2014/main" id="{2092D073-7FE7-1BD9-1C57-61047538F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7191" y="5025522"/>
            <a:ext cx="151740" cy="7588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36000" rIns="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▲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▼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64AF38A-8E8E-2B62-C446-8C4E3656DBF8}"/>
              </a:ext>
            </a:extLst>
          </p:cNvPr>
          <p:cNvSpPr txBox="1"/>
          <p:nvPr/>
        </p:nvSpPr>
        <p:spPr>
          <a:xfrm>
            <a:off x="1621711" y="4720255"/>
            <a:ext cx="1027204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/>
              <a:t>상품 이력 관리</a:t>
            </a:r>
          </a:p>
        </p:txBody>
      </p:sp>
      <p:sp>
        <p:nvSpPr>
          <p:cNvPr id="150" name="타원 149">
            <a:extLst>
              <a:ext uri="{FF2B5EF4-FFF2-40B4-BE49-F238E27FC236}">
                <a16:creationId xmlns:a16="http://schemas.microsoft.com/office/drawing/2014/main" id="{7934F23F-4882-5B99-6FBF-374A98AA134D}"/>
              </a:ext>
            </a:extLst>
          </p:cNvPr>
          <p:cNvSpPr/>
          <p:nvPr/>
        </p:nvSpPr>
        <p:spPr>
          <a:xfrm>
            <a:off x="5157255" y="473921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A4E3763-5EE0-D345-4E57-47482CFD3B95}"/>
              </a:ext>
            </a:extLst>
          </p:cNvPr>
          <p:cNvSpPr txBox="1"/>
          <p:nvPr/>
        </p:nvSpPr>
        <p:spPr>
          <a:xfrm>
            <a:off x="5298350" y="4720255"/>
            <a:ext cx="732893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/>
              <a:t>상품 메모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3DCAD278-4AFD-4950-6F4A-E8889EAAAD3C}"/>
              </a:ext>
            </a:extLst>
          </p:cNvPr>
          <p:cNvSpPr txBox="1"/>
          <p:nvPr/>
        </p:nvSpPr>
        <p:spPr>
          <a:xfrm>
            <a:off x="1565210" y="6116752"/>
            <a:ext cx="1120820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* </a:t>
            </a:r>
            <a:r>
              <a:rPr lang="ko-KR" altLang="en-US" dirty="0"/>
              <a:t>상품 노출</a:t>
            </a:r>
            <a:r>
              <a:rPr lang="en-US" altLang="ko-KR" dirty="0"/>
              <a:t> </a:t>
            </a:r>
            <a:r>
              <a:rPr lang="ko-KR" altLang="en-US" dirty="0"/>
              <a:t>여부</a:t>
            </a:r>
          </a:p>
        </p:txBody>
      </p:sp>
      <p:grpSp>
        <p:nvGrpSpPr>
          <p:cNvPr id="153" name="그룹 152">
            <a:extLst>
              <a:ext uri="{FF2B5EF4-FFF2-40B4-BE49-F238E27FC236}">
                <a16:creationId xmlns:a16="http://schemas.microsoft.com/office/drawing/2014/main" id="{E3C1ADDB-BC63-DF6F-7F2B-46F9C33D7FC7}"/>
              </a:ext>
            </a:extLst>
          </p:cNvPr>
          <p:cNvGrpSpPr/>
          <p:nvPr/>
        </p:nvGrpSpPr>
        <p:grpSpPr>
          <a:xfrm>
            <a:off x="3443019" y="6119934"/>
            <a:ext cx="492441" cy="230832"/>
            <a:chOff x="1800439" y="6150768"/>
            <a:chExt cx="492441" cy="230832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28A35737-EF47-E335-8B6A-A68EC09BDF8D}"/>
                </a:ext>
              </a:extLst>
            </p:cNvPr>
            <p:cNvSpPr txBox="1"/>
            <p:nvPr/>
          </p:nvSpPr>
          <p:spPr>
            <a:xfrm>
              <a:off x="1892770" y="6150768"/>
              <a:ext cx="400110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z="900" dirty="0">
                  <a:solidFill>
                    <a:srgbClr val="000000"/>
                  </a:solidFill>
                </a:rPr>
                <a:t>숨김</a:t>
              </a:r>
              <a:endParaRPr lang="ko-KR" altLang="en-US" spc="0" dirty="0"/>
            </a:p>
          </p:txBody>
        </p:sp>
        <p:sp>
          <p:nvSpPr>
            <p:cNvPr id="155" name="타원 154">
              <a:extLst>
                <a:ext uri="{FF2B5EF4-FFF2-40B4-BE49-F238E27FC236}">
                  <a16:creationId xmlns:a16="http://schemas.microsoft.com/office/drawing/2014/main" id="{58DE74CB-552C-91D4-40E6-701FD6592331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A311745D-351B-0FBE-B103-B662C707CF6C}"/>
              </a:ext>
            </a:extLst>
          </p:cNvPr>
          <p:cNvGrpSpPr/>
          <p:nvPr/>
        </p:nvGrpSpPr>
        <p:grpSpPr>
          <a:xfrm>
            <a:off x="2825040" y="6119934"/>
            <a:ext cx="507829" cy="230832"/>
            <a:chOff x="1800439" y="6150768"/>
            <a:chExt cx="507829" cy="230832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C9428248-558E-11FC-B942-A66774B60AD8}"/>
                </a:ext>
              </a:extLst>
            </p:cNvPr>
            <p:cNvSpPr txBox="1"/>
            <p:nvPr/>
          </p:nvSpPr>
          <p:spPr>
            <a:xfrm>
              <a:off x="1892770" y="6150768"/>
              <a:ext cx="4154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>
                  <a:solidFill>
                    <a:srgbClr val="000000"/>
                  </a:solidFill>
                </a:rPr>
                <a:t>진열</a:t>
              </a:r>
              <a:endParaRPr lang="ko-KR" altLang="en-US" spc="0" dirty="0"/>
            </a:p>
          </p:txBody>
        </p:sp>
        <p:sp>
          <p:nvSpPr>
            <p:cNvPr id="158" name="타원 157">
              <a:extLst>
                <a:ext uri="{FF2B5EF4-FFF2-40B4-BE49-F238E27FC236}">
                  <a16:creationId xmlns:a16="http://schemas.microsoft.com/office/drawing/2014/main" id="{0D5724E4-DA6C-B22C-B3A2-F9CCEDC4D5C3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43501AB3-CEED-BE2E-2BF6-A52FB8CD0865}"/>
              </a:ext>
            </a:extLst>
          </p:cNvPr>
          <p:cNvGrpSpPr/>
          <p:nvPr/>
        </p:nvGrpSpPr>
        <p:grpSpPr>
          <a:xfrm>
            <a:off x="4032274" y="6119934"/>
            <a:ext cx="492441" cy="230832"/>
            <a:chOff x="1800439" y="6150768"/>
            <a:chExt cx="492441" cy="230832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A240367-7CD1-803A-8BDC-BDAD90A64D9B}"/>
                </a:ext>
              </a:extLst>
            </p:cNvPr>
            <p:cNvSpPr txBox="1"/>
            <p:nvPr/>
          </p:nvSpPr>
          <p:spPr>
            <a:xfrm>
              <a:off x="1892770" y="6150768"/>
              <a:ext cx="400110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z="900" dirty="0">
                  <a:solidFill>
                    <a:srgbClr val="000000"/>
                  </a:solidFill>
                </a:rPr>
                <a:t>품절</a:t>
              </a:r>
              <a:endParaRPr lang="ko-KR" altLang="en-US" spc="0" dirty="0"/>
            </a:p>
          </p:txBody>
        </p:sp>
        <p:sp>
          <p:nvSpPr>
            <p:cNvPr id="161" name="타원 160">
              <a:extLst>
                <a:ext uri="{FF2B5EF4-FFF2-40B4-BE49-F238E27FC236}">
                  <a16:creationId xmlns:a16="http://schemas.microsoft.com/office/drawing/2014/main" id="{BBF1D204-FB13-8341-53DF-FF76DE71C923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sp>
        <p:nvSpPr>
          <p:cNvPr id="162" name="모서리가 둥근 직사각형 34">
            <a:extLst>
              <a:ext uri="{FF2B5EF4-FFF2-40B4-BE49-F238E27FC236}">
                <a16:creationId xmlns:a16="http://schemas.microsoft.com/office/drawing/2014/main" id="{4774C541-A26D-A8DB-E2CD-901AF04F77BA}"/>
              </a:ext>
            </a:extLst>
          </p:cNvPr>
          <p:cNvSpPr/>
          <p:nvPr/>
        </p:nvSpPr>
        <p:spPr>
          <a:xfrm>
            <a:off x="3979605" y="6762228"/>
            <a:ext cx="952967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등록</a:t>
            </a:r>
          </a:p>
        </p:txBody>
      </p:sp>
      <p:sp>
        <p:nvSpPr>
          <p:cNvPr id="163" name="모서리가 둥근 직사각형 35">
            <a:extLst>
              <a:ext uri="{FF2B5EF4-FFF2-40B4-BE49-F238E27FC236}">
                <a16:creationId xmlns:a16="http://schemas.microsoft.com/office/drawing/2014/main" id="{1F1DD130-C0A7-1645-8492-7C66734DFD9A}"/>
              </a:ext>
            </a:extLst>
          </p:cNvPr>
          <p:cNvSpPr/>
          <p:nvPr/>
        </p:nvSpPr>
        <p:spPr>
          <a:xfrm>
            <a:off x="4997229" y="6762228"/>
            <a:ext cx="952967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grpSp>
        <p:nvGrpSpPr>
          <p:cNvPr id="6" name="Google Shape;1067;p27">
            <a:extLst>
              <a:ext uri="{FF2B5EF4-FFF2-40B4-BE49-F238E27FC236}">
                <a16:creationId xmlns:a16="http://schemas.microsoft.com/office/drawing/2014/main" id="{FA8D69BE-12E4-B684-F2E9-6D445094483A}"/>
              </a:ext>
            </a:extLst>
          </p:cNvPr>
          <p:cNvGrpSpPr/>
          <p:nvPr/>
        </p:nvGrpSpPr>
        <p:grpSpPr>
          <a:xfrm>
            <a:off x="1791161" y="1785356"/>
            <a:ext cx="6811700" cy="323488"/>
            <a:chOff x="454585" y="453468"/>
            <a:chExt cx="8868441" cy="502040"/>
          </a:xfrm>
        </p:grpSpPr>
        <p:sp>
          <p:nvSpPr>
            <p:cNvPr id="13" name="Google Shape;1068;p27">
              <a:extLst>
                <a:ext uri="{FF2B5EF4-FFF2-40B4-BE49-F238E27FC236}">
                  <a16:creationId xmlns:a16="http://schemas.microsoft.com/office/drawing/2014/main" id="{3DA326D0-0BA5-2FD7-3C73-CA3BC2DCAF72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14" name="Google Shape;1069;p27">
              <a:extLst>
                <a:ext uri="{FF2B5EF4-FFF2-40B4-BE49-F238E27FC236}">
                  <a16:creationId xmlns:a16="http://schemas.microsoft.com/office/drawing/2014/main" id="{5945379F-7C5C-6BD6-8F96-ABA6E684891B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chemeClr val="bg2">
                  <a:lumMod val="75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grpSp>
        <p:nvGrpSpPr>
          <p:cNvPr id="15" name="Google Shape;1067;p27">
            <a:extLst>
              <a:ext uri="{FF2B5EF4-FFF2-40B4-BE49-F238E27FC236}">
                <a16:creationId xmlns:a16="http://schemas.microsoft.com/office/drawing/2014/main" id="{4DA9632F-6E44-BBEC-D07E-48F3083AE0B3}"/>
              </a:ext>
            </a:extLst>
          </p:cNvPr>
          <p:cNvGrpSpPr/>
          <p:nvPr/>
        </p:nvGrpSpPr>
        <p:grpSpPr>
          <a:xfrm>
            <a:off x="1793016" y="3730154"/>
            <a:ext cx="6811700" cy="323488"/>
            <a:chOff x="454585" y="453468"/>
            <a:chExt cx="8868441" cy="502040"/>
          </a:xfrm>
        </p:grpSpPr>
        <p:sp>
          <p:nvSpPr>
            <p:cNvPr id="16" name="Google Shape;1068;p27">
              <a:extLst>
                <a:ext uri="{FF2B5EF4-FFF2-40B4-BE49-F238E27FC236}">
                  <a16:creationId xmlns:a16="http://schemas.microsoft.com/office/drawing/2014/main" id="{D1DC0CBF-4DAA-82E0-18D8-1E2F8525031C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17" name="Google Shape;1069;p27">
              <a:extLst>
                <a:ext uri="{FF2B5EF4-FFF2-40B4-BE49-F238E27FC236}">
                  <a16:creationId xmlns:a16="http://schemas.microsoft.com/office/drawing/2014/main" id="{6B736CCE-223E-81A9-C8F2-F0FDFDD5CCBD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chemeClr val="bg2">
                  <a:lumMod val="75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7525B7D-10EB-C012-1DB7-148DD2251076}"/>
              </a:ext>
            </a:extLst>
          </p:cNvPr>
          <p:cNvSpPr/>
          <p:nvPr/>
        </p:nvSpPr>
        <p:spPr>
          <a:xfrm>
            <a:off x="7944582" y="5801840"/>
            <a:ext cx="8386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100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7CC4C07-CC40-30B4-3127-23F543A934ED}"/>
              </a:ext>
            </a:extLst>
          </p:cNvPr>
          <p:cNvSpPr/>
          <p:nvPr/>
        </p:nvSpPr>
        <p:spPr>
          <a:xfrm>
            <a:off x="91268" y="729499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BDCE0F4F-25A9-9587-1F6C-1A1E999B3D89}"/>
              </a:ext>
            </a:extLst>
          </p:cNvPr>
          <p:cNvSpPr/>
          <p:nvPr/>
        </p:nvSpPr>
        <p:spPr>
          <a:xfrm>
            <a:off x="2624849" y="91368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83D0679-5769-979D-78D5-AA7D74B030CE}"/>
              </a:ext>
            </a:extLst>
          </p:cNvPr>
          <p:cNvSpPr/>
          <p:nvPr/>
        </p:nvSpPr>
        <p:spPr>
          <a:xfrm>
            <a:off x="2624849" y="2886985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EBA3C58C-2FD6-8672-E540-E459DC9D1817}"/>
              </a:ext>
            </a:extLst>
          </p:cNvPr>
          <p:cNvSpPr/>
          <p:nvPr/>
        </p:nvSpPr>
        <p:spPr>
          <a:xfrm>
            <a:off x="3470775" y="619883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43336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>
            <a:extLst>
              <a:ext uri="{FF2B5EF4-FFF2-40B4-BE49-F238E27FC236}">
                <a16:creationId xmlns:a16="http://schemas.microsoft.com/office/drawing/2014/main" id="{E9D32E64-7FE2-D251-9B3E-B9A0990B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P-BE-GM-20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44677A2E-B3E1-AA8F-1CD3-DBDEFF3DA1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상품관리 </a:t>
            </a:r>
            <a:r>
              <a:rPr lang="en-US" altLang="ko-KR" dirty="0"/>
              <a:t>&gt; </a:t>
            </a:r>
            <a:r>
              <a:rPr lang="ko-KR" altLang="en-US" dirty="0"/>
              <a:t>상품등록</a:t>
            </a:r>
            <a:r>
              <a:rPr lang="en-US" altLang="ko-KR" dirty="0"/>
              <a:t>] </a:t>
            </a:r>
            <a:r>
              <a:rPr lang="ko-KR" altLang="en-US" dirty="0"/>
              <a:t>상품등록 </a:t>
            </a:r>
            <a:r>
              <a:rPr lang="en-US" altLang="ko-KR" dirty="0"/>
              <a:t>-</a:t>
            </a:r>
            <a:r>
              <a:rPr lang="ko-KR" altLang="en-US" dirty="0"/>
              <a:t> </a:t>
            </a:r>
            <a:r>
              <a:rPr lang="en-US" altLang="ko-KR" dirty="0"/>
              <a:t>5</a:t>
            </a:r>
            <a:endParaRPr lang="ko-KR" altLang="en-US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4761D751-714C-923F-0E4F-1005B27F0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78357"/>
              </p:ext>
            </p:extLst>
          </p:nvPr>
        </p:nvGraphicFramePr>
        <p:xfrm>
          <a:off x="9016139" y="243857"/>
          <a:ext cx="2508867" cy="793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1753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1.1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Validation Check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진행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1.1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체크 완료 시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등록이 완료되었습니다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확인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등록 초기 화면 출력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1753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Confirm</a:t>
                      </a: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등록을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취소하시면 작성된 정보는 저장되지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않습니다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확인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 상품 목록 화면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취소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014528"/>
                  </a:ext>
                </a:extLst>
              </a:tr>
              <a:tr h="5868000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6C2ACE49-39A9-F83A-839C-371C00002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243857"/>
            <a:ext cx="9002380" cy="6963242"/>
          </a:xfrm>
          <a:prstGeom prst="rect">
            <a:avLst/>
          </a:prstGeom>
        </p:spPr>
      </p:pic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2C01F8D3-6029-3FFE-A760-EAD3AF067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260659"/>
              </p:ext>
            </p:extLst>
          </p:nvPr>
        </p:nvGraphicFramePr>
        <p:xfrm>
          <a:off x="1047565" y="1191420"/>
          <a:ext cx="7590407" cy="3753442"/>
        </p:xfrm>
        <a:graphic>
          <a:graphicData uri="http://schemas.openxmlformats.org/drawingml/2006/table">
            <a:tbl>
              <a:tblPr/>
              <a:tblGrid>
                <a:gridCol w="681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1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맑은 고딕"/>
                        </a:rPr>
                        <a:t>Button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맑은 고딕"/>
                        </a:rPr>
                        <a:t>예측 </a:t>
                      </a:r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맑은 고딕"/>
                        </a:rPr>
                        <a:t>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맑은 고딕"/>
                        </a:rPr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맑은 고딕"/>
                        </a:rPr>
                        <a:t>Message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156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맑은 고딕"/>
                        </a:rPr>
                        <a:t>등록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상품명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미입력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Alert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상품평을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입력해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상품 가격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미입력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Alert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상품 가격을 입력해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9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포인트을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 선택하지 않거나 별도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포인트을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 입력하지 않음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.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Alert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포인트를 설정해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6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배송비를 선택하지 않거나 별도 배송비를 입력하지 않음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.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Alert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배송비를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설정해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6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상품 정보를 선택했으나 내용을 입력하지 않음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.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Alert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상품 정보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내용을 입력해 주세요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!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15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옵션을 선택했으나 내용을 입력하지 않음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.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Alert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옵션 내용을 입력해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15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리스트 이미지를 등록하지 않음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.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Alert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리스트 이미지를 등록해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69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상품 대표 이미지를 등록하지 않음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.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Alert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상품 대표 이미지는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개 이상 등록해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6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상품 상세 정보를 입력하지 않음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Alert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상품 상세 정보를 입력해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540770"/>
                  </a:ext>
                </a:extLst>
              </a:tr>
              <a:tr h="30269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배송 안내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</a:rPr>
                        <a:t>개별 배송 안내 작성 선택 후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작성하지 않음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.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Alert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배송 안내를 설정해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1224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교환 및 반품 안내 </a:t>
                      </a: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</a:rPr>
                        <a:t>개별 교환 및 반품 안내 작성 선택 후</a:t>
                      </a:r>
                      <a:endParaRPr lang="ko-KR" altLang="en-US" sz="900" spc="0" dirty="0"/>
                    </a:p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작성하지 않음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.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Alert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latin typeface="맑은 고딕" panose="020B0503020000020004" pitchFamily="50" charset="-127"/>
                        </a:rPr>
                        <a:t>교환 및 반품 안내를 설정해 주세요</a:t>
                      </a:r>
                      <a:r>
                        <a:rPr lang="en-US" altLang="ko-KR" sz="900" b="0" dirty="0">
                          <a:latin typeface="맑은 고딕" panose="020B0503020000020004" pitchFamily="50" charset="-127"/>
                        </a:rPr>
                        <a:t>!</a:t>
                      </a:r>
                      <a:endParaRPr lang="ko-KR" altLang="en-US" sz="900" b="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모서리가 둥근 직사각형 34">
            <a:extLst>
              <a:ext uri="{FF2B5EF4-FFF2-40B4-BE49-F238E27FC236}">
                <a16:creationId xmlns:a16="http://schemas.microsoft.com/office/drawing/2014/main" id="{2B0428C4-DB5B-5040-C82E-0C32ACB4AC98}"/>
              </a:ext>
            </a:extLst>
          </p:cNvPr>
          <p:cNvSpPr/>
          <p:nvPr/>
        </p:nvSpPr>
        <p:spPr>
          <a:xfrm>
            <a:off x="3979605" y="6833250"/>
            <a:ext cx="952967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등록</a:t>
            </a:r>
          </a:p>
        </p:txBody>
      </p:sp>
      <p:sp>
        <p:nvSpPr>
          <p:cNvPr id="11" name="모서리가 둥근 직사각형 35">
            <a:extLst>
              <a:ext uri="{FF2B5EF4-FFF2-40B4-BE49-F238E27FC236}">
                <a16:creationId xmlns:a16="http://schemas.microsoft.com/office/drawing/2014/main" id="{BA303324-6A19-B002-9576-C48688E8BCFE}"/>
              </a:ext>
            </a:extLst>
          </p:cNvPr>
          <p:cNvSpPr/>
          <p:nvPr/>
        </p:nvSpPr>
        <p:spPr>
          <a:xfrm>
            <a:off x="4997229" y="6824372"/>
            <a:ext cx="968565" cy="29687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241A9C91-62DB-BF54-20C7-F5DAA0FDC47B}"/>
              </a:ext>
            </a:extLst>
          </p:cNvPr>
          <p:cNvSpPr/>
          <p:nvPr/>
        </p:nvSpPr>
        <p:spPr>
          <a:xfrm>
            <a:off x="3897192" y="687443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D56BABD1-9185-29E9-AD94-799C228C6DF6}"/>
              </a:ext>
            </a:extLst>
          </p:cNvPr>
          <p:cNvSpPr/>
          <p:nvPr/>
        </p:nvSpPr>
        <p:spPr>
          <a:xfrm>
            <a:off x="4953304" y="687368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EF07E89-6DE9-BD5B-D143-CFA3B9318F85}"/>
              </a:ext>
            </a:extLst>
          </p:cNvPr>
          <p:cNvSpPr/>
          <p:nvPr/>
        </p:nvSpPr>
        <p:spPr>
          <a:xfrm>
            <a:off x="932686" y="109881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44659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A4D4771E-E68E-B6A1-8021-A9F550FC388F}"/>
              </a:ext>
            </a:extLst>
          </p:cNvPr>
          <p:cNvSpPr/>
          <p:nvPr/>
        </p:nvSpPr>
        <p:spPr>
          <a:xfrm>
            <a:off x="7723274" y="933728"/>
            <a:ext cx="1029753" cy="53171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anchor="ctr">
            <a:noAutofit/>
          </a:bodyPr>
          <a:lstStyle/>
          <a:p>
            <a:pPr algn="r"/>
            <a:endParaRPr lang="en-US" altLang="ko-KR" sz="900" b="1" spc="-8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AB5E258E-724A-E721-CB89-665C88CA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P-BE-GM-25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8DFA4E72-1351-6DD6-FB83-A4B3AF0BDA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 dirty="0"/>
              <a:t>상품관리 </a:t>
            </a:r>
            <a:r>
              <a:rPr lang="en-US" altLang="ko-KR" dirty="0"/>
              <a:t>&gt; </a:t>
            </a:r>
            <a:r>
              <a:rPr lang="ko-KR" altLang="en-US" dirty="0"/>
              <a:t>상품목록 </a:t>
            </a:r>
            <a:r>
              <a:rPr lang="en-US" altLang="ko-KR" dirty="0"/>
              <a:t>&gt; </a:t>
            </a:r>
            <a:r>
              <a:rPr lang="ko-KR" altLang="en-US" dirty="0"/>
              <a:t>스타일 숍 상품</a:t>
            </a:r>
            <a:r>
              <a:rPr lang="en-US" altLang="ko-KR" dirty="0"/>
              <a:t>] </a:t>
            </a:r>
            <a:r>
              <a:rPr lang="ko-KR" altLang="en-US" dirty="0"/>
              <a:t>스타일 숍 상품 목록 </a:t>
            </a:r>
            <a:r>
              <a:rPr lang="en-US" altLang="ko-KR" dirty="0"/>
              <a:t>- 1</a:t>
            </a:r>
            <a:endParaRPr lang="ko-KR" altLang="en-US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31CAF76-0434-0C0F-C2C2-F93B8362F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483348"/>
              </p:ext>
            </p:extLst>
          </p:nvPr>
        </p:nvGraphicFramePr>
        <p:xfrm>
          <a:off x="9016139" y="243857"/>
          <a:ext cx="2508867" cy="696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19823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단일 검색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Select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(Selected),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상품코드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시 필수 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미입력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검색어를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검색어 입력 후 검색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검색 결과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[5]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목록에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19823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범위 검색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열기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검색 설정 영역 열림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검색 설정 영역 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모든 항목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항목별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시 하위 설정 항목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Disable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여러 항목 설정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And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단일 검색 키워드는 포함하지 않음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범위 설정 후 검색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검색 결과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[5]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목록에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127798"/>
                  </a:ext>
                </a:extLst>
              </a:tr>
              <a:tr h="19823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로딩 애니메이션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시 로딩 애니메이션 출력 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85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 등록 상품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모든 상품 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검색된 상품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결과로 산출된  상품 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결과 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등록일순 정렬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목록당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상품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상품명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소개 페이지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새 창 열림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 버튼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수정 페이지로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1728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796DC3EA-3D6A-CB6D-2B58-23932817E877}"/>
              </a:ext>
            </a:extLst>
          </p:cNvPr>
          <p:cNvSpPr/>
          <p:nvPr/>
        </p:nvSpPr>
        <p:spPr bwMode="auto">
          <a:xfrm>
            <a:off x="1771398" y="5972995"/>
            <a:ext cx="711843" cy="24425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선택 삭제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308D81FD-945B-9C5E-A59E-8162B4C121A7}"/>
              </a:ext>
            </a:extLst>
          </p:cNvPr>
          <p:cNvSpPr/>
          <p:nvPr/>
        </p:nvSpPr>
        <p:spPr bwMode="auto">
          <a:xfrm>
            <a:off x="2643275" y="5972995"/>
            <a:ext cx="711843" cy="2442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선택 진열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73B9621F-C74A-208C-524A-14284D2B7E42}"/>
              </a:ext>
            </a:extLst>
          </p:cNvPr>
          <p:cNvSpPr/>
          <p:nvPr/>
        </p:nvSpPr>
        <p:spPr bwMode="auto">
          <a:xfrm>
            <a:off x="3515152" y="5972995"/>
            <a:ext cx="711843" cy="2442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선택 숨김</a:t>
            </a: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8A0959F4-52F8-3405-25C5-F6368538140D}"/>
              </a:ext>
            </a:extLst>
          </p:cNvPr>
          <p:cNvSpPr/>
          <p:nvPr/>
        </p:nvSpPr>
        <p:spPr bwMode="auto">
          <a:xfrm>
            <a:off x="4387028" y="5972995"/>
            <a:ext cx="711843" cy="2442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선택 품절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3887F53-2012-FA17-30FF-2BA276B4BED7}"/>
              </a:ext>
            </a:extLst>
          </p:cNvPr>
          <p:cNvSpPr txBox="1"/>
          <p:nvPr/>
        </p:nvSpPr>
        <p:spPr>
          <a:xfrm>
            <a:off x="2566591" y="2486568"/>
            <a:ext cx="4085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+mn-ea"/>
              </a:rPr>
              <a:t>총 등록 상품 </a:t>
            </a:r>
            <a:r>
              <a:rPr lang="en-US" altLang="ko-KR" sz="900" dirty="0">
                <a:latin typeface="+mn-ea"/>
              </a:rPr>
              <a:t>: {</a:t>
            </a:r>
            <a:r>
              <a:rPr lang="ko-KR" altLang="en-US" sz="900" dirty="0">
                <a:latin typeface="+mn-ea"/>
              </a:rPr>
              <a:t>총 등록된 </a:t>
            </a:r>
            <a:r>
              <a:rPr lang="ko-KR" altLang="en-US" sz="900" dirty="0" err="1">
                <a:latin typeface="+mn-ea"/>
              </a:rPr>
              <a:t>상품수</a:t>
            </a:r>
            <a:r>
              <a:rPr lang="en-US" altLang="ko-KR" sz="900" dirty="0">
                <a:latin typeface="+mn-ea"/>
              </a:rPr>
              <a:t>}</a:t>
            </a:r>
            <a:r>
              <a:rPr lang="ko-KR" altLang="en-US" sz="900" dirty="0">
                <a:latin typeface="+mn-ea"/>
              </a:rPr>
              <a:t>개 </a:t>
            </a:r>
            <a:r>
              <a:rPr lang="en-US" altLang="ko-KR" sz="900" dirty="0">
                <a:latin typeface="+mn-ea"/>
              </a:rPr>
              <a:t>/ </a:t>
            </a:r>
            <a:r>
              <a:rPr lang="ko-KR" altLang="en-US" sz="900" dirty="0">
                <a:latin typeface="+mn-ea"/>
              </a:rPr>
              <a:t>검색된 상품 </a:t>
            </a:r>
            <a:r>
              <a:rPr lang="en-US" altLang="ko-KR" sz="900" dirty="0">
                <a:latin typeface="+mn-ea"/>
              </a:rPr>
              <a:t>: {</a:t>
            </a:r>
            <a:r>
              <a:rPr lang="ko-KR" altLang="en-US" sz="900" dirty="0">
                <a:latin typeface="+mn-ea"/>
              </a:rPr>
              <a:t>검색된 </a:t>
            </a:r>
            <a:r>
              <a:rPr lang="ko-KR" altLang="en-US" sz="900" dirty="0" err="1">
                <a:latin typeface="+mn-ea"/>
              </a:rPr>
              <a:t>상품수</a:t>
            </a:r>
            <a:r>
              <a:rPr lang="en-US" altLang="ko-KR" sz="900" dirty="0">
                <a:latin typeface="+mn-ea"/>
              </a:rPr>
              <a:t>}</a:t>
            </a:r>
            <a:r>
              <a:rPr lang="ko-KR" altLang="en-US" sz="900" dirty="0">
                <a:latin typeface="+mn-ea"/>
              </a:rPr>
              <a:t>개</a:t>
            </a:r>
            <a:endParaRPr lang="en-US" altLang="ko-KR" sz="900" dirty="0">
              <a:latin typeface="+mn-ea"/>
            </a:endParaRPr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12DAE984-49DC-AA2D-E88D-B97F50CA5C9B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BB20BF5-5933-D8D9-60EF-4137B4BD2BDF}"/>
                </a:ext>
              </a:extLst>
            </p:cNvPr>
            <p:cNvSpPr txBox="1"/>
            <p:nvPr/>
          </p:nvSpPr>
          <p:spPr>
            <a:xfrm>
              <a:off x="1565686" y="332656"/>
              <a:ext cx="20601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상품관리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상품목록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스타일 숍 상품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BA86BA8-2FD2-B5D8-A758-3883BD6B4B07}"/>
                </a:ext>
              </a:extLst>
            </p:cNvPr>
            <p:cNvSpPr txBox="1"/>
            <p:nvPr/>
          </p:nvSpPr>
          <p:spPr>
            <a:xfrm>
              <a:off x="1565686" y="479698"/>
              <a:ext cx="1494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spc="-60" dirty="0"/>
                <a:t>스타일 숍 상품 목록</a:t>
              </a:r>
            </a:p>
          </p:txBody>
        </p:sp>
        <p:cxnSp>
          <p:nvCxnSpPr>
            <p:cNvPr id="90" name="직선 연결선 89">
              <a:extLst>
                <a:ext uri="{FF2B5EF4-FFF2-40B4-BE49-F238E27FC236}">
                  <a16:creationId xmlns:a16="http://schemas.microsoft.com/office/drawing/2014/main" id="{59EDDF79-B7ED-DE8C-B0DB-8384F150CD6A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68FD37F8-8B32-5005-3D49-E0998CB39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675" y="998772"/>
            <a:ext cx="2304306" cy="270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검색어를 입력해 주세요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!</a:t>
            </a:r>
          </a:p>
        </p:txBody>
      </p:sp>
      <p:graphicFrame>
        <p:nvGraphicFramePr>
          <p:cNvPr id="160" name="표 159">
            <a:extLst>
              <a:ext uri="{FF2B5EF4-FFF2-40B4-BE49-F238E27FC236}">
                <a16:creationId xmlns:a16="http://schemas.microsoft.com/office/drawing/2014/main" id="{8F73D131-EA00-FD3B-7090-8E41E0395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51651"/>
              </p:ext>
            </p:extLst>
          </p:nvPr>
        </p:nvGraphicFramePr>
        <p:xfrm>
          <a:off x="1661883" y="2877405"/>
          <a:ext cx="7248041" cy="27957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26715">
                  <a:extLst>
                    <a:ext uri="{9D8B030D-6E8A-4147-A177-3AD203B41FA5}">
                      <a16:colId xmlns:a16="http://schemas.microsoft.com/office/drawing/2014/main" val="3633615474"/>
                    </a:ext>
                  </a:extLst>
                </a:gridCol>
                <a:gridCol w="46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353">
                  <a:extLst>
                    <a:ext uri="{9D8B030D-6E8A-4147-A177-3AD203B41FA5}">
                      <a16:colId xmlns:a16="http://schemas.microsoft.com/office/drawing/2014/main" val="459696300"/>
                    </a:ext>
                  </a:extLst>
                </a:gridCol>
                <a:gridCol w="856678">
                  <a:extLst>
                    <a:ext uri="{9D8B030D-6E8A-4147-A177-3AD203B41FA5}">
                      <a16:colId xmlns:a16="http://schemas.microsoft.com/office/drawing/2014/main" val="1465198450"/>
                    </a:ext>
                  </a:extLst>
                </a:gridCol>
                <a:gridCol w="1002312">
                  <a:extLst>
                    <a:ext uri="{9D8B030D-6E8A-4147-A177-3AD203B41FA5}">
                      <a16:colId xmlns:a16="http://schemas.microsoft.com/office/drawing/2014/main" val="1718457944"/>
                    </a:ext>
                  </a:extLst>
                </a:gridCol>
                <a:gridCol w="1137379">
                  <a:extLst>
                    <a:ext uri="{9D8B030D-6E8A-4147-A177-3AD203B41FA5}">
                      <a16:colId xmlns:a16="http://schemas.microsoft.com/office/drawing/2014/main" val="2333017544"/>
                    </a:ext>
                  </a:extLst>
                </a:gridCol>
                <a:gridCol w="855151">
                  <a:extLst>
                    <a:ext uri="{9D8B030D-6E8A-4147-A177-3AD203B41FA5}">
                      <a16:colId xmlns:a16="http://schemas.microsoft.com/office/drawing/2014/main" val="3278508020"/>
                    </a:ext>
                  </a:extLst>
                </a:gridCol>
                <a:gridCol w="601814">
                  <a:extLst>
                    <a:ext uri="{9D8B030D-6E8A-4147-A177-3AD203B41FA5}">
                      <a16:colId xmlns:a16="http://schemas.microsoft.com/office/drawing/2014/main" val="3256010813"/>
                    </a:ext>
                  </a:extLst>
                </a:gridCol>
              </a:tblGrid>
              <a:tr h="4171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선택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카테고리</a:t>
                      </a:r>
                      <a: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상품코드</a:t>
                      </a:r>
                      <a:b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상품명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판매가격</a:t>
                      </a:r>
                      <a:b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포인트</a:t>
                      </a:r>
                      <a: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진열 여부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등록일</a:t>
                      </a:r>
                      <a:br>
                        <a:rPr lang="en-US" altLang="ko-KR" sz="9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수정일</a:t>
                      </a:r>
                      <a:r>
                        <a:rPr lang="en-US" altLang="ko-KR" sz="9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등록 </a:t>
                      </a:r>
                      <a: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ID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수정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2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]} 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상품코드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marL="0" algn="l" defTabSz="864017" rtl="0" eaLnBrk="1" latinLnBrk="1" hangingPunct="1">
                        <a:lnSpc>
                          <a:spcPts val="1400"/>
                        </a:lnSpc>
                      </a:pPr>
                      <a:r>
                        <a:rPr lang="en-US" altLang="ko-KR" sz="900" b="1" u="sng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1" u="sng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상품명</a:t>
                      </a:r>
                      <a:r>
                        <a:rPr lang="en-US" altLang="ko-KR" sz="900" b="1" u="sng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판매가격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  <a:p>
                      <a:pPr algn="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진열 여부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725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[Top] 001129 </a:t>
                      </a:r>
                    </a:p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ko-KR" altLang="en-US" sz="900" b="1" kern="12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+mn-cs"/>
                        </a:rPr>
                        <a:t>반팔 </a:t>
                      </a:r>
                      <a:r>
                        <a:rPr lang="ko-KR" altLang="en-US" sz="900" b="1" kern="1200" dirty="0" err="1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+mn-cs"/>
                        </a:rPr>
                        <a:t>오버핏</a:t>
                      </a:r>
                      <a:r>
                        <a:rPr lang="ko-KR" altLang="en-US" sz="900" b="1" kern="12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+mn-cs"/>
                        </a:rPr>
                        <a:t> 티셔츠</a:t>
                      </a:r>
                      <a:endParaRPr lang="ko-KR" altLang="en-US" sz="900" b="1" u="sng" kern="1200" dirty="0">
                        <a:solidFill>
                          <a:schemeClr val="accen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  <a:p>
                      <a:pPr algn="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(750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2022-08-16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(2022-09-20)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dirty="0">
                          <a:latin typeface="+mn-ea"/>
                        </a:rPr>
                        <a:t>manager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725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[Top] 001128</a:t>
                      </a:r>
                    </a:p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ko-KR" altLang="en-US" sz="900" b="1" kern="1200" dirty="0" err="1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+mn-cs"/>
                        </a:rPr>
                        <a:t>브이넥</a:t>
                      </a:r>
                      <a:r>
                        <a:rPr lang="ko-KR" altLang="en-US" sz="900" b="1" kern="12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+mn-cs"/>
                        </a:rPr>
                        <a:t> 무지 반팔</a:t>
                      </a:r>
                      <a:endParaRPr lang="ko-KR" altLang="en-US" sz="900" b="1" u="sng" kern="1200" dirty="0">
                        <a:solidFill>
                          <a:schemeClr val="accen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25,000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</a:p>
                    <a:p>
                      <a:pPr marL="0" marR="0" lvl="0" indent="0" algn="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(1,250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품절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noProof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2022-08-16</a:t>
                      </a:r>
                      <a:endParaRPr lang="en-US" altLang="ko-KR" sz="900" b="0" kern="1200" noProof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noProof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(2022-09-20)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manager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5725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[Top] 001127</a:t>
                      </a:r>
                    </a:p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ko-KR" altLang="en-US" sz="900" b="1" kern="12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+mn-cs"/>
                        </a:rPr>
                        <a:t>에어 드라이 라운드</a:t>
                      </a:r>
                      <a:endParaRPr lang="ko-KR" altLang="en-US" sz="900" b="1" u="sng" kern="1200" dirty="0">
                        <a:solidFill>
                          <a:schemeClr val="accen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17,000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</a:p>
                    <a:p>
                      <a:pPr marL="0" marR="0" lvl="0" indent="0" algn="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(850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숨김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noProof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2022-08-16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noProof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(2022-09-20)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manager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9499405"/>
                  </a:ext>
                </a:extLst>
              </a:tr>
              <a:tr h="475725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[Top] 001126</a:t>
                      </a:r>
                    </a:p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ko-KR" altLang="en-US" sz="900" b="1" kern="12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+mn-cs"/>
                        </a:rPr>
                        <a:t>무지 라운드 반팔</a:t>
                      </a:r>
                      <a:endParaRPr lang="ko-KR" altLang="en-US" sz="900" b="1" u="sng" kern="1200" dirty="0">
                        <a:solidFill>
                          <a:schemeClr val="accen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17,000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</a:p>
                    <a:p>
                      <a:pPr marL="0" marR="0" lvl="0" indent="0" algn="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(850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숨김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noProof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2022-08-16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noProof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(2022-09-20)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manager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0898491"/>
                  </a:ext>
                </a:extLst>
              </a:tr>
            </a:tbl>
          </a:graphicData>
        </a:graphic>
      </p:graphicFrame>
      <p:sp>
        <p:nvSpPr>
          <p:cNvPr id="162" name="타원 161">
            <a:extLst>
              <a:ext uri="{FF2B5EF4-FFF2-40B4-BE49-F238E27FC236}">
                <a16:creationId xmlns:a16="http://schemas.microsoft.com/office/drawing/2014/main" id="{5EEA2B01-7924-08BF-5936-9AA990D4CFDA}"/>
              </a:ext>
            </a:extLst>
          </p:cNvPr>
          <p:cNvSpPr/>
          <p:nvPr/>
        </p:nvSpPr>
        <p:spPr>
          <a:xfrm>
            <a:off x="1518054" y="298393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6" name="모서리가 둥근 직사각형 35">
            <a:extLst>
              <a:ext uri="{FF2B5EF4-FFF2-40B4-BE49-F238E27FC236}">
                <a16:creationId xmlns:a16="http://schemas.microsoft.com/office/drawing/2014/main" id="{6CED5791-5C7C-A5D1-7FC0-9E421DE587CD}"/>
              </a:ext>
            </a:extLst>
          </p:cNvPr>
          <p:cNvSpPr/>
          <p:nvPr/>
        </p:nvSpPr>
        <p:spPr>
          <a:xfrm>
            <a:off x="8377698" y="3417270"/>
            <a:ext cx="458604" cy="2380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수정</a:t>
            </a:r>
          </a:p>
        </p:txBody>
      </p:sp>
      <p:sp>
        <p:nvSpPr>
          <p:cNvPr id="167" name="모서리가 둥근 직사각형 35">
            <a:extLst>
              <a:ext uri="{FF2B5EF4-FFF2-40B4-BE49-F238E27FC236}">
                <a16:creationId xmlns:a16="http://schemas.microsoft.com/office/drawing/2014/main" id="{F00EC709-1EF0-4F00-53CF-E542EB5C4F1F}"/>
              </a:ext>
            </a:extLst>
          </p:cNvPr>
          <p:cNvSpPr/>
          <p:nvPr/>
        </p:nvSpPr>
        <p:spPr>
          <a:xfrm>
            <a:off x="8377698" y="3893393"/>
            <a:ext cx="458604" cy="2380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수정</a:t>
            </a:r>
          </a:p>
        </p:txBody>
      </p:sp>
      <p:sp>
        <p:nvSpPr>
          <p:cNvPr id="168" name="모서리가 둥근 직사각형 35">
            <a:extLst>
              <a:ext uri="{FF2B5EF4-FFF2-40B4-BE49-F238E27FC236}">
                <a16:creationId xmlns:a16="http://schemas.microsoft.com/office/drawing/2014/main" id="{57B6A573-517C-97C3-6116-C31FDB3E05D0}"/>
              </a:ext>
            </a:extLst>
          </p:cNvPr>
          <p:cNvSpPr/>
          <p:nvPr/>
        </p:nvSpPr>
        <p:spPr>
          <a:xfrm>
            <a:off x="8377698" y="4360639"/>
            <a:ext cx="458604" cy="2380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수정</a:t>
            </a:r>
          </a:p>
        </p:txBody>
      </p:sp>
      <p:sp>
        <p:nvSpPr>
          <p:cNvPr id="169" name="모서리가 둥근 직사각형 35">
            <a:extLst>
              <a:ext uri="{FF2B5EF4-FFF2-40B4-BE49-F238E27FC236}">
                <a16:creationId xmlns:a16="http://schemas.microsoft.com/office/drawing/2014/main" id="{BBFF6A84-B6B8-3EBF-5278-EFB75205BC46}"/>
              </a:ext>
            </a:extLst>
          </p:cNvPr>
          <p:cNvSpPr/>
          <p:nvPr/>
        </p:nvSpPr>
        <p:spPr>
          <a:xfrm>
            <a:off x="8377698" y="4836763"/>
            <a:ext cx="458604" cy="2380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수정</a:t>
            </a:r>
          </a:p>
        </p:txBody>
      </p:sp>
      <p:sp>
        <p:nvSpPr>
          <p:cNvPr id="171" name="직사각형 170">
            <a:extLst>
              <a:ext uri="{FF2B5EF4-FFF2-40B4-BE49-F238E27FC236}">
                <a16:creationId xmlns:a16="http://schemas.microsoft.com/office/drawing/2014/main" id="{1D2BCD5F-E44D-B284-FCF4-415262D9CEF5}"/>
              </a:ext>
            </a:extLst>
          </p:cNvPr>
          <p:cNvSpPr/>
          <p:nvPr/>
        </p:nvSpPr>
        <p:spPr>
          <a:xfrm>
            <a:off x="3677410" y="6513370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처음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  &lt;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이전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| [1] [2]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[3]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[4] [5] |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다음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&gt;  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마지막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0DC50FF-8391-9720-F066-00B519F370F3}"/>
              </a:ext>
            </a:extLst>
          </p:cNvPr>
          <p:cNvGrpSpPr/>
          <p:nvPr/>
        </p:nvGrpSpPr>
        <p:grpSpPr>
          <a:xfrm>
            <a:off x="1774236" y="1002956"/>
            <a:ext cx="900984" cy="270000"/>
            <a:chOff x="8045874" y="987287"/>
            <a:chExt cx="900984" cy="24480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20218CD2-CECF-99D8-37A9-70D023C92B96}"/>
                </a:ext>
              </a:extLst>
            </p:cNvPr>
            <p:cNvSpPr/>
            <p:nvPr/>
          </p:nvSpPr>
          <p:spPr bwMode="auto">
            <a:xfrm>
              <a:off x="8045874" y="987287"/>
              <a:ext cx="895279" cy="24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r>
                <a:rPr lang="ko-KR" altLang="en-US" sz="900" dirty="0">
                  <a:latin typeface="+mn-ea"/>
                </a:rPr>
                <a:t>상품명</a:t>
              </a: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55DEF34C-81BC-61A1-F10E-06F758E143E3}"/>
                </a:ext>
              </a:extLst>
            </p:cNvPr>
            <p:cNvSpPr/>
            <p:nvPr/>
          </p:nvSpPr>
          <p:spPr bwMode="auto">
            <a:xfrm>
              <a:off x="8775408" y="987287"/>
              <a:ext cx="171450" cy="24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0E668110-C740-6A7E-0304-6C571B459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6187" y="1077113"/>
              <a:ext cx="857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DD8DF44F-679B-FC22-587F-0A1E82FC9192}"/>
              </a:ext>
            </a:extLst>
          </p:cNvPr>
          <p:cNvSpPr/>
          <p:nvPr/>
        </p:nvSpPr>
        <p:spPr bwMode="auto">
          <a:xfrm>
            <a:off x="5104804" y="994299"/>
            <a:ext cx="711843" cy="292963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52D43F-CFCD-1FB4-EF94-2D39F2659748}"/>
              </a:ext>
            </a:extLst>
          </p:cNvPr>
          <p:cNvSpPr txBox="1"/>
          <p:nvPr/>
        </p:nvSpPr>
        <p:spPr>
          <a:xfrm>
            <a:off x="7721313" y="1050414"/>
            <a:ext cx="1082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900" b="1" spc="-8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범위 검색 닫기 ▲</a:t>
            </a:r>
            <a:endParaRPr lang="en-US" altLang="ko-KR" sz="900" b="1" spc="-8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BA2CBC65-F571-392B-7ADE-15364BE3B278}"/>
              </a:ext>
            </a:extLst>
          </p:cNvPr>
          <p:cNvSpPr/>
          <p:nvPr/>
        </p:nvSpPr>
        <p:spPr>
          <a:xfrm>
            <a:off x="7565437" y="104272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모서리가 둥근 직사각형 35">
            <a:extLst>
              <a:ext uri="{FF2B5EF4-FFF2-40B4-BE49-F238E27FC236}">
                <a16:creationId xmlns:a16="http://schemas.microsoft.com/office/drawing/2014/main" id="{BBCE1476-F2CE-51DB-0107-AF22643F1DC5}"/>
              </a:ext>
            </a:extLst>
          </p:cNvPr>
          <p:cNvSpPr/>
          <p:nvPr/>
        </p:nvSpPr>
        <p:spPr>
          <a:xfrm>
            <a:off x="8377698" y="5287424"/>
            <a:ext cx="458604" cy="2380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수정</a:t>
            </a:r>
          </a:p>
        </p:txBody>
      </p:sp>
      <p:grpSp>
        <p:nvGrpSpPr>
          <p:cNvPr id="3" name="Google Shape;1067;p27">
            <a:extLst>
              <a:ext uri="{FF2B5EF4-FFF2-40B4-BE49-F238E27FC236}">
                <a16:creationId xmlns:a16="http://schemas.microsoft.com/office/drawing/2014/main" id="{6C2FCB3E-6E04-0609-DF39-1700845FF0E5}"/>
              </a:ext>
            </a:extLst>
          </p:cNvPr>
          <p:cNvGrpSpPr/>
          <p:nvPr/>
        </p:nvGrpSpPr>
        <p:grpSpPr>
          <a:xfrm>
            <a:off x="1621700" y="5535340"/>
            <a:ext cx="7286669" cy="283451"/>
            <a:chOff x="454585" y="453468"/>
            <a:chExt cx="8868441" cy="502040"/>
          </a:xfrm>
        </p:grpSpPr>
        <p:sp>
          <p:nvSpPr>
            <p:cNvPr id="11" name="Google Shape;1068;p27">
              <a:extLst>
                <a:ext uri="{FF2B5EF4-FFF2-40B4-BE49-F238E27FC236}">
                  <a16:creationId xmlns:a16="http://schemas.microsoft.com/office/drawing/2014/main" id="{E4738F91-04A1-58D2-C12C-B03A4CC3AD4F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12" name="Google Shape;1069;p27">
              <a:extLst>
                <a:ext uri="{FF2B5EF4-FFF2-40B4-BE49-F238E27FC236}">
                  <a16:creationId xmlns:a16="http://schemas.microsoft.com/office/drawing/2014/main" id="{B07E0D4A-2896-E208-B58C-13B13DB65A90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16" name="타원 15">
            <a:extLst>
              <a:ext uri="{FF2B5EF4-FFF2-40B4-BE49-F238E27FC236}">
                <a16:creationId xmlns:a16="http://schemas.microsoft.com/office/drawing/2014/main" id="{22300117-E193-8A8A-24D8-305EFFA1D509}"/>
              </a:ext>
            </a:extLst>
          </p:cNvPr>
          <p:cNvSpPr/>
          <p:nvPr/>
        </p:nvSpPr>
        <p:spPr>
          <a:xfrm>
            <a:off x="1582413" y="102655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ABDE1B-63B1-13AF-612A-5EEBFABE2327}"/>
              </a:ext>
            </a:extLst>
          </p:cNvPr>
          <p:cNvSpPr txBox="1"/>
          <p:nvPr/>
        </p:nvSpPr>
        <p:spPr>
          <a:xfrm>
            <a:off x="1675927" y="2459357"/>
            <a:ext cx="897348" cy="26384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900" b="1" dirty="0" err="1">
                <a:latin typeface="+mn-ea"/>
              </a:rPr>
              <a:t>상품수</a:t>
            </a:r>
            <a:endParaRPr lang="ko-KR" altLang="en-US" sz="900" b="1" dirty="0">
              <a:latin typeface="+mn-ea"/>
            </a:endParaRPr>
          </a:p>
        </p:txBody>
      </p:sp>
      <p:pic>
        <p:nvPicPr>
          <p:cNvPr id="35" name="Picture 2" descr="C:\Users\이정원\Desktop\1476789018_loading.png">
            <a:extLst>
              <a:ext uri="{FF2B5EF4-FFF2-40B4-BE49-F238E27FC236}">
                <a16:creationId xmlns:a16="http://schemas.microsoft.com/office/drawing/2014/main" id="{5C1E3AC5-5727-98D2-F75A-668E323D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08" y="2636331"/>
            <a:ext cx="376560" cy="3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타원 35">
            <a:extLst>
              <a:ext uri="{FF2B5EF4-FFF2-40B4-BE49-F238E27FC236}">
                <a16:creationId xmlns:a16="http://schemas.microsoft.com/office/drawing/2014/main" id="{43A93BC4-E61B-A03D-9B99-E56E30552BFB}"/>
              </a:ext>
            </a:extLst>
          </p:cNvPr>
          <p:cNvSpPr/>
          <p:nvPr/>
        </p:nvSpPr>
        <p:spPr>
          <a:xfrm>
            <a:off x="4785484" y="261270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모서리가 둥근 직사각형 119">
            <a:extLst>
              <a:ext uri="{FF2B5EF4-FFF2-40B4-BE49-F238E27FC236}">
                <a16:creationId xmlns:a16="http://schemas.microsoft.com/office/drawing/2014/main" id="{719E0F27-2A85-EAB6-539E-806B581E8028}"/>
              </a:ext>
            </a:extLst>
          </p:cNvPr>
          <p:cNvSpPr/>
          <p:nvPr/>
        </p:nvSpPr>
        <p:spPr>
          <a:xfrm>
            <a:off x="4933160" y="2545809"/>
            <a:ext cx="646331" cy="589887"/>
          </a:xfrm>
          <a:prstGeom prst="roundRect">
            <a:avLst>
              <a:gd name="adj" fmla="val 0"/>
            </a:avLst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2D8F3C6F-2F84-2ADA-FE48-23FC5311B2CD}"/>
              </a:ext>
            </a:extLst>
          </p:cNvPr>
          <p:cNvSpPr/>
          <p:nvPr/>
        </p:nvSpPr>
        <p:spPr>
          <a:xfrm>
            <a:off x="1529980" y="246970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FE0D145-17E7-3EA0-EFAF-ED55D6A1F6A6}"/>
              </a:ext>
            </a:extLst>
          </p:cNvPr>
          <p:cNvSpPr/>
          <p:nvPr/>
        </p:nvSpPr>
        <p:spPr>
          <a:xfrm>
            <a:off x="91268" y="1146748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5DA557F-9DD5-1C08-24F7-D4514F143482}"/>
              </a:ext>
            </a:extLst>
          </p:cNvPr>
          <p:cNvSpPr/>
          <p:nvPr/>
        </p:nvSpPr>
        <p:spPr bwMode="auto">
          <a:xfrm>
            <a:off x="1615736" y="1394800"/>
            <a:ext cx="7132025" cy="9045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908F31-C5AF-210C-C7E5-6CF99FF1861B}"/>
              </a:ext>
            </a:extLst>
          </p:cNvPr>
          <p:cNvSpPr txBox="1"/>
          <p:nvPr/>
        </p:nvSpPr>
        <p:spPr>
          <a:xfrm>
            <a:off x="1890942" y="1437516"/>
            <a:ext cx="863378" cy="7234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900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pPr>
              <a:lnSpc>
                <a:spcPct val="250000"/>
              </a:lnSpc>
            </a:pPr>
            <a:r>
              <a:rPr lang="ko-KR" altLang="en-US" dirty="0"/>
              <a:t>카테고리 선택</a:t>
            </a:r>
            <a:endParaRPr lang="en-US" altLang="ko-KR" dirty="0"/>
          </a:p>
          <a:p>
            <a:pPr>
              <a:lnSpc>
                <a:spcPct val="250000"/>
              </a:lnSpc>
            </a:pPr>
            <a:r>
              <a:rPr lang="ko-KR" altLang="en-US" dirty="0"/>
              <a:t>판매 가격</a:t>
            </a:r>
            <a:endParaRPr lang="en-US" altLang="ko-KR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853391E3-C5DD-882C-8FF3-AC3B9BE38DE0}"/>
              </a:ext>
            </a:extLst>
          </p:cNvPr>
          <p:cNvSpPr/>
          <p:nvPr/>
        </p:nvSpPr>
        <p:spPr>
          <a:xfrm>
            <a:off x="5387825" y="1437108"/>
            <a:ext cx="755656" cy="723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9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상품 등록일</a:t>
            </a:r>
            <a:endParaRPr lang="en-US" altLang="ko-KR" sz="9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250000"/>
              </a:lnSpc>
            </a:pPr>
            <a:r>
              <a:rPr lang="ko-KR" altLang="en-US" sz="9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진열 여부</a:t>
            </a:r>
            <a:endParaRPr lang="en-US" altLang="ko-KR" sz="9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0BA6EDDA-1C05-4734-0812-14EAC9F89396}"/>
              </a:ext>
            </a:extLst>
          </p:cNvPr>
          <p:cNvSpPr/>
          <p:nvPr/>
        </p:nvSpPr>
        <p:spPr bwMode="auto">
          <a:xfrm>
            <a:off x="2787589" y="1556986"/>
            <a:ext cx="1345090" cy="24425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카테고리 전체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CF5CD563-7B58-3450-A026-71D1836DEB55}"/>
              </a:ext>
            </a:extLst>
          </p:cNvPr>
          <p:cNvSpPr/>
          <p:nvPr/>
        </p:nvSpPr>
        <p:spPr bwMode="auto">
          <a:xfrm>
            <a:off x="3948207" y="1556711"/>
            <a:ext cx="184471" cy="24480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25E19950-B72A-4711-B023-407FA718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25" y="1645774"/>
            <a:ext cx="92235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id="{4EF23572-9925-DE3D-B634-362D9C05AF20}"/>
              </a:ext>
            </a:extLst>
          </p:cNvPr>
          <p:cNvSpPr/>
          <p:nvPr/>
        </p:nvSpPr>
        <p:spPr>
          <a:xfrm>
            <a:off x="3925601" y="1917210"/>
            <a:ext cx="447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원 </a:t>
            </a:r>
            <a:r>
              <a:rPr lang="en-US" altLang="ko-KR" sz="1200" dirty="0">
                <a:latin typeface="+mn-ea"/>
              </a:rPr>
              <a:t>~</a:t>
            </a:r>
            <a:endParaRPr lang="ko-KR" altLang="en-US" sz="1200" dirty="0">
              <a:latin typeface="+mn-ea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C4F600E-E4D0-9E50-4E10-E083F3388FF2}"/>
              </a:ext>
            </a:extLst>
          </p:cNvPr>
          <p:cNvSpPr/>
          <p:nvPr/>
        </p:nvSpPr>
        <p:spPr>
          <a:xfrm>
            <a:off x="4986662" y="1954887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원</a:t>
            </a:r>
            <a:endParaRPr lang="ko-KR" altLang="en-US" sz="1200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1C02214-6FF2-A2B1-4C3E-0BA2F09BFF5F}"/>
              </a:ext>
            </a:extLst>
          </p:cNvPr>
          <p:cNvSpPr/>
          <p:nvPr/>
        </p:nvSpPr>
        <p:spPr bwMode="auto">
          <a:xfrm>
            <a:off x="4302240" y="1924302"/>
            <a:ext cx="740359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A8994DF6-928A-F342-0293-F50C50EF3950}"/>
              </a:ext>
            </a:extLst>
          </p:cNvPr>
          <p:cNvSpPr/>
          <p:nvPr/>
        </p:nvSpPr>
        <p:spPr bwMode="auto">
          <a:xfrm>
            <a:off x="3259799" y="1924302"/>
            <a:ext cx="740359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0BADCB6-A3D0-EDB3-9879-125467ED45D7}"/>
              </a:ext>
            </a:extLst>
          </p:cNvPr>
          <p:cNvSpPr/>
          <p:nvPr/>
        </p:nvSpPr>
        <p:spPr>
          <a:xfrm>
            <a:off x="7013308" y="1550379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+mn-ea"/>
              </a:rPr>
              <a:t>~</a:t>
            </a:r>
            <a:endParaRPr lang="ko-KR" altLang="en-US" sz="1200" dirty="0">
              <a:latin typeface="+mn-ea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460090AE-BC9A-BE0F-8B6F-58E7806EB440}"/>
              </a:ext>
            </a:extLst>
          </p:cNvPr>
          <p:cNvGrpSpPr/>
          <p:nvPr/>
        </p:nvGrpSpPr>
        <p:grpSpPr>
          <a:xfrm>
            <a:off x="6606459" y="1581040"/>
            <a:ext cx="937234" cy="216000"/>
            <a:chOff x="2629805" y="1807329"/>
            <a:chExt cx="937234" cy="216000"/>
          </a:xfrm>
        </p:grpSpPr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00747C3C-04B2-EA95-8766-36CA1BA8153F}"/>
                </a:ext>
              </a:extLst>
            </p:cNvPr>
            <p:cNvSpPr/>
            <p:nvPr/>
          </p:nvSpPr>
          <p:spPr bwMode="auto">
            <a:xfrm>
              <a:off x="2629805" y="1807329"/>
              <a:ext cx="937234" cy="21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r"/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2023-01-01</a:t>
              </a:r>
              <a:endParaRPr lang="ko-KR" altLang="en-US" sz="10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0" name="Calendar">
              <a:extLst>
                <a:ext uri="{FF2B5EF4-FFF2-40B4-BE49-F238E27FC236}">
                  <a16:creationId xmlns:a16="http://schemas.microsoft.com/office/drawing/2014/main" id="{FA370F74-DE7E-2C77-F666-970B4EC578A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685976" y="1834205"/>
              <a:ext cx="161925" cy="161925"/>
            </a:xfrm>
            <a:custGeom>
              <a:avLst/>
              <a:gdLst>
                <a:gd name="T0" fmla="*/ 120 w 667"/>
                <a:gd name="T1" fmla="*/ 27 h 667"/>
                <a:gd name="T2" fmla="*/ 8 w 667"/>
                <a:gd name="T3" fmla="*/ 61 h 667"/>
                <a:gd name="T4" fmla="*/ 8 w 667"/>
                <a:gd name="T5" fmla="*/ 659 h 667"/>
                <a:gd name="T6" fmla="*/ 659 w 667"/>
                <a:gd name="T7" fmla="*/ 659 h 667"/>
                <a:gd name="T8" fmla="*/ 659 w 667"/>
                <a:gd name="T9" fmla="*/ 61 h 667"/>
                <a:gd name="T10" fmla="*/ 547 w 667"/>
                <a:gd name="T11" fmla="*/ 27 h 667"/>
                <a:gd name="T12" fmla="*/ 493 w 667"/>
                <a:gd name="T13" fmla="*/ 0 h 667"/>
                <a:gd name="T14" fmla="*/ 467 w 667"/>
                <a:gd name="T15" fmla="*/ 54 h 667"/>
                <a:gd name="T16" fmla="*/ 192 w 667"/>
                <a:gd name="T17" fmla="*/ 8 h 667"/>
                <a:gd name="T18" fmla="*/ 147 w 667"/>
                <a:gd name="T19" fmla="*/ 27 h 667"/>
                <a:gd name="T20" fmla="*/ 147 w 667"/>
                <a:gd name="T21" fmla="*/ 107 h 667"/>
                <a:gd name="T22" fmla="*/ 520 w 667"/>
                <a:gd name="T23" fmla="*/ 27 h 667"/>
                <a:gd name="T24" fmla="*/ 493 w 667"/>
                <a:gd name="T25" fmla="*/ 27 h 667"/>
                <a:gd name="T26" fmla="*/ 120 w 667"/>
                <a:gd name="T27" fmla="*/ 107 h 667"/>
                <a:gd name="T28" fmla="*/ 173 w 667"/>
                <a:gd name="T29" fmla="*/ 134 h 667"/>
                <a:gd name="T30" fmla="*/ 200 w 667"/>
                <a:gd name="T31" fmla="*/ 80 h 667"/>
                <a:gd name="T32" fmla="*/ 474 w 667"/>
                <a:gd name="T33" fmla="*/ 126 h 667"/>
                <a:gd name="T34" fmla="*/ 539 w 667"/>
                <a:gd name="T35" fmla="*/ 126 h 667"/>
                <a:gd name="T36" fmla="*/ 640 w 667"/>
                <a:gd name="T37" fmla="*/ 80 h 667"/>
                <a:gd name="T38" fmla="*/ 27 w 667"/>
                <a:gd name="T39" fmla="*/ 80 h 667"/>
                <a:gd name="T40" fmla="*/ 640 w 667"/>
                <a:gd name="T41" fmla="*/ 640 h 667"/>
                <a:gd name="T42" fmla="*/ 93 w 667"/>
                <a:gd name="T43" fmla="*/ 280 h 667"/>
                <a:gd name="T44" fmla="*/ 93 w 667"/>
                <a:gd name="T45" fmla="*/ 587 h 667"/>
                <a:gd name="T46" fmla="*/ 587 w 667"/>
                <a:gd name="T47" fmla="*/ 574 h 667"/>
                <a:gd name="T48" fmla="*/ 93 w 667"/>
                <a:gd name="T49" fmla="*/ 280 h 667"/>
                <a:gd name="T50" fmla="*/ 200 w 667"/>
                <a:gd name="T51" fmla="*/ 374 h 667"/>
                <a:gd name="T52" fmla="*/ 227 w 667"/>
                <a:gd name="T53" fmla="*/ 307 h 667"/>
                <a:gd name="T54" fmla="*/ 227 w 667"/>
                <a:gd name="T55" fmla="*/ 374 h 667"/>
                <a:gd name="T56" fmla="*/ 440 w 667"/>
                <a:gd name="T57" fmla="*/ 307 h 667"/>
                <a:gd name="T58" fmla="*/ 347 w 667"/>
                <a:gd name="T59" fmla="*/ 307 h 667"/>
                <a:gd name="T60" fmla="*/ 560 w 667"/>
                <a:gd name="T61" fmla="*/ 374 h 667"/>
                <a:gd name="T62" fmla="*/ 107 w 667"/>
                <a:gd name="T63" fmla="*/ 400 h 667"/>
                <a:gd name="T64" fmla="*/ 107 w 667"/>
                <a:gd name="T65" fmla="*/ 467 h 667"/>
                <a:gd name="T66" fmla="*/ 320 w 667"/>
                <a:gd name="T67" fmla="*/ 400 h 667"/>
                <a:gd name="T68" fmla="*/ 227 w 667"/>
                <a:gd name="T69" fmla="*/ 400 h 667"/>
                <a:gd name="T70" fmla="*/ 440 w 667"/>
                <a:gd name="T71" fmla="*/ 467 h 667"/>
                <a:gd name="T72" fmla="*/ 467 w 667"/>
                <a:gd name="T73" fmla="*/ 400 h 667"/>
                <a:gd name="T74" fmla="*/ 467 w 667"/>
                <a:gd name="T75" fmla="*/ 467 h 667"/>
                <a:gd name="T76" fmla="*/ 200 w 667"/>
                <a:gd name="T77" fmla="*/ 494 h 667"/>
                <a:gd name="T78" fmla="*/ 107 w 667"/>
                <a:gd name="T79" fmla="*/ 494 h 667"/>
                <a:gd name="T80" fmla="*/ 320 w 667"/>
                <a:gd name="T81" fmla="*/ 560 h 667"/>
                <a:gd name="T82" fmla="*/ 347 w 667"/>
                <a:gd name="T83" fmla="*/ 494 h 667"/>
                <a:gd name="T84" fmla="*/ 400 w 667"/>
                <a:gd name="T85" fmla="*/ 560 h 667"/>
                <a:gd name="T86" fmla="*/ 467 w 667"/>
                <a:gd name="T87" fmla="*/ 494 h 667"/>
                <a:gd name="T88" fmla="*/ 467 w 667"/>
                <a:gd name="T89" fmla="*/ 56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7" h="667">
                  <a:moveTo>
                    <a:pt x="147" y="0"/>
                  </a:moveTo>
                  <a:cubicBezTo>
                    <a:pt x="140" y="0"/>
                    <a:pt x="133" y="3"/>
                    <a:pt x="128" y="8"/>
                  </a:cubicBezTo>
                  <a:cubicBezTo>
                    <a:pt x="123" y="13"/>
                    <a:pt x="120" y="20"/>
                    <a:pt x="120" y="27"/>
                  </a:cubicBezTo>
                  <a:lnTo>
                    <a:pt x="120" y="54"/>
                  </a:lnTo>
                  <a:lnTo>
                    <a:pt x="27" y="54"/>
                  </a:lnTo>
                  <a:cubicBezTo>
                    <a:pt x="20" y="54"/>
                    <a:pt x="13" y="56"/>
                    <a:pt x="8" y="61"/>
                  </a:cubicBezTo>
                  <a:cubicBezTo>
                    <a:pt x="3" y="66"/>
                    <a:pt x="0" y="73"/>
                    <a:pt x="0" y="80"/>
                  </a:cubicBezTo>
                  <a:lnTo>
                    <a:pt x="0" y="640"/>
                  </a:lnTo>
                  <a:cubicBezTo>
                    <a:pt x="0" y="647"/>
                    <a:pt x="3" y="654"/>
                    <a:pt x="8" y="659"/>
                  </a:cubicBezTo>
                  <a:cubicBezTo>
                    <a:pt x="13" y="664"/>
                    <a:pt x="20" y="667"/>
                    <a:pt x="27" y="667"/>
                  </a:cubicBezTo>
                  <a:lnTo>
                    <a:pt x="640" y="667"/>
                  </a:lnTo>
                  <a:cubicBezTo>
                    <a:pt x="647" y="667"/>
                    <a:pt x="654" y="664"/>
                    <a:pt x="659" y="659"/>
                  </a:cubicBezTo>
                  <a:cubicBezTo>
                    <a:pt x="664" y="654"/>
                    <a:pt x="667" y="647"/>
                    <a:pt x="667" y="640"/>
                  </a:cubicBezTo>
                  <a:lnTo>
                    <a:pt x="667" y="80"/>
                  </a:lnTo>
                  <a:cubicBezTo>
                    <a:pt x="667" y="73"/>
                    <a:pt x="664" y="66"/>
                    <a:pt x="659" y="61"/>
                  </a:cubicBezTo>
                  <a:cubicBezTo>
                    <a:pt x="654" y="56"/>
                    <a:pt x="647" y="54"/>
                    <a:pt x="640" y="54"/>
                  </a:cubicBezTo>
                  <a:lnTo>
                    <a:pt x="547" y="54"/>
                  </a:lnTo>
                  <a:lnTo>
                    <a:pt x="547" y="27"/>
                  </a:lnTo>
                  <a:cubicBezTo>
                    <a:pt x="547" y="20"/>
                    <a:pt x="544" y="13"/>
                    <a:pt x="539" y="8"/>
                  </a:cubicBezTo>
                  <a:cubicBezTo>
                    <a:pt x="534" y="3"/>
                    <a:pt x="527" y="0"/>
                    <a:pt x="520" y="0"/>
                  </a:cubicBezTo>
                  <a:lnTo>
                    <a:pt x="493" y="0"/>
                  </a:lnTo>
                  <a:cubicBezTo>
                    <a:pt x="486" y="0"/>
                    <a:pt x="479" y="3"/>
                    <a:pt x="474" y="8"/>
                  </a:cubicBezTo>
                  <a:cubicBezTo>
                    <a:pt x="469" y="13"/>
                    <a:pt x="467" y="20"/>
                    <a:pt x="467" y="27"/>
                  </a:cubicBezTo>
                  <a:lnTo>
                    <a:pt x="467" y="54"/>
                  </a:lnTo>
                  <a:lnTo>
                    <a:pt x="200" y="54"/>
                  </a:lnTo>
                  <a:lnTo>
                    <a:pt x="200" y="27"/>
                  </a:lnTo>
                  <a:cubicBezTo>
                    <a:pt x="200" y="20"/>
                    <a:pt x="197" y="13"/>
                    <a:pt x="192" y="8"/>
                  </a:cubicBezTo>
                  <a:cubicBezTo>
                    <a:pt x="187" y="3"/>
                    <a:pt x="180" y="0"/>
                    <a:pt x="173" y="0"/>
                  </a:cubicBezTo>
                  <a:lnTo>
                    <a:pt x="147" y="0"/>
                  </a:lnTo>
                  <a:close/>
                  <a:moveTo>
                    <a:pt x="147" y="27"/>
                  </a:moveTo>
                  <a:lnTo>
                    <a:pt x="173" y="27"/>
                  </a:lnTo>
                  <a:lnTo>
                    <a:pt x="173" y="107"/>
                  </a:lnTo>
                  <a:lnTo>
                    <a:pt x="147" y="107"/>
                  </a:lnTo>
                  <a:lnTo>
                    <a:pt x="147" y="27"/>
                  </a:lnTo>
                  <a:close/>
                  <a:moveTo>
                    <a:pt x="493" y="27"/>
                  </a:moveTo>
                  <a:lnTo>
                    <a:pt x="520" y="27"/>
                  </a:lnTo>
                  <a:lnTo>
                    <a:pt x="520" y="107"/>
                  </a:lnTo>
                  <a:lnTo>
                    <a:pt x="493" y="107"/>
                  </a:lnTo>
                  <a:lnTo>
                    <a:pt x="493" y="27"/>
                  </a:lnTo>
                  <a:close/>
                  <a:moveTo>
                    <a:pt x="27" y="80"/>
                  </a:moveTo>
                  <a:lnTo>
                    <a:pt x="120" y="80"/>
                  </a:lnTo>
                  <a:lnTo>
                    <a:pt x="120" y="107"/>
                  </a:lnTo>
                  <a:cubicBezTo>
                    <a:pt x="120" y="114"/>
                    <a:pt x="123" y="121"/>
                    <a:pt x="128" y="126"/>
                  </a:cubicBezTo>
                  <a:cubicBezTo>
                    <a:pt x="133" y="131"/>
                    <a:pt x="140" y="134"/>
                    <a:pt x="147" y="134"/>
                  </a:cubicBezTo>
                  <a:lnTo>
                    <a:pt x="173" y="134"/>
                  </a:lnTo>
                  <a:cubicBezTo>
                    <a:pt x="180" y="134"/>
                    <a:pt x="187" y="131"/>
                    <a:pt x="192" y="126"/>
                  </a:cubicBezTo>
                  <a:cubicBezTo>
                    <a:pt x="197" y="121"/>
                    <a:pt x="200" y="114"/>
                    <a:pt x="200" y="107"/>
                  </a:cubicBezTo>
                  <a:lnTo>
                    <a:pt x="200" y="80"/>
                  </a:lnTo>
                  <a:lnTo>
                    <a:pt x="467" y="80"/>
                  </a:lnTo>
                  <a:lnTo>
                    <a:pt x="467" y="107"/>
                  </a:lnTo>
                  <a:cubicBezTo>
                    <a:pt x="467" y="114"/>
                    <a:pt x="469" y="121"/>
                    <a:pt x="474" y="126"/>
                  </a:cubicBezTo>
                  <a:cubicBezTo>
                    <a:pt x="479" y="131"/>
                    <a:pt x="486" y="134"/>
                    <a:pt x="493" y="134"/>
                  </a:cubicBezTo>
                  <a:lnTo>
                    <a:pt x="520" y="134"/>
                  </a:lnTo>
                  <a:cubicBezTo>
                    <a:pt x="527" y="134"/>
                    <a:pt x="534" y="131"/>
                    <a:pt x="539" y="126"/>
                  </a:cubicBezTo>
                  <a:cubicBezTo>
                    <a:pt x="544" y="121"/>
                    <a:pt x="547" y="114"/>
                    <a:pt x="547" y="107"/>
                  </a:cubicBezTo>
                  <a:lnTo>
                    <a:pt x="547" y="80"/>
                  </a:lnTo>
                  <a:lnTo>
                    <a:pt x="640" y="80"/>
                  </a:lnTo>
                  <a:lnTo>
                    <a:pt x="640" y="187"/>
                  </a:lnTo>
                  <a:lnTo>
                    <a:pt x="27" y="187"/>
                  </a:lnTo>
                  <a:lnTo>
                    <a:pt x="27" y="80"/>
                  </a:lnTo>
                  <a:close/>
                  <a:moveTo>
                    <a:pt x="27" y="214"/>
                  </a:moveTo>
                  <a:lnTo>
                    <a:pt x="640" y="214"/>
                  </a:lnTo>
                  <a:lnTo>
                    <a:pt x="640" y="640"/>
                  </a:lnTo>
                  <a:lnTo>
                    <a:pt x="27" y="640"/>
                  </a:lnTo>
                  <a:lnTo>
                    <a:pt x="27" y="214"/>
                  </a:lnTo>
                  <a:close/>
                  <a:moveTo>
                    <a:pt x="93" y="280"/>
                  </a:moveTo>
                  <a:cubicBezTo>
                    <a:pt x="86" y="280"/>
                    <a:pt x="80" y="286"/>
                    <a:pt x="80" y="294"/>
                  </a:cubicBezTo>
                  <a:lnTo>
                    <a:pt x="80" y="574"/>
                  </a:lnTo>
                  <a:cubicBezTo>
                    <a:pt x="80" y="581"/>
                    <a:pt x="86" y="587"/>
                    <a:pt x="93" y="587"/>
                  </a:cubicBezTo>
                  <a:lnTo>
                    <a:pt x="400" y="587"/>
                  </a:lnTo>
                  <a:lnTo>
                    <a:pt x="573" y="587"/>
                  </a:lnTo>
                  <a:cubicBezTo>
                    <a:pt x="581" y="587"/>
                    <a:pt x="587" y="581"/>
                    <a:pt x="587" y="574"/>
                  </a:cubicBezTo>
                  <a:lnTo>
                    <a:pt x="587" y="294"/>
                  </a:lnTo>
                  <a:cubicBezTo>
                    <a:pt x="587" y="286"/>
                    <a:pt x="581" y="280"/>
                    <a:pt x="573" y="280"/>
                  </a:cubicBezTo>
                  <a:lnTo>
                    <a:pt x="93" y="280"/>
                  </a:lnTo>
                  <a:close/>
                  <a:moveTo>
                    <a:pt x="107" y="307"/>
                  </a:moveTo>
                  <a:lnTo>
                    <a:pt x="200" y="307"/>
                  </a:lnTo>
                  <a:lnTo>
                    <a:pt x="200" y="374"/>
                  </a:lnTo>
                  <a:lnTo>
                    <a:pt x="107" y="374"/>
                  </a:lnTo>
                  <a:lnTo>
                    <a:pt x="107" y="307"/>
                  </a:lnTo>
                  <a:close/>
                  <a:moveTo>
                    <a:pt x="227" y="307"/>
                  </a:moveTo>
                  <a:lnTo>
                    <a:pt x="320" y="307"/>
                  </a:lnTo>
                  <a:lnTo>
                    <a:pt x="320" y="374"/>
                  </a:lnTo>
                  <a:lnTo>
                    <a:pt x="227" y="374"/>
                  </a:lnTo>
                  <a:lnTo>
                    <a:pt x="227" y="307"/>
                  </a:lnTo>
                  <a:close/>
                  <a:moveTo>
                    <a:pt x="347" y="307"/>
                  </a:moveTo>
                  <a:lnTo>
                    <a:pt x="440" y="307"/>
                  </a:lnTo>
                  <a:lnTo>
                    <a:pt x="440" y="374"/>
                  </a:lnTo>
                  <a:lnTo>
                    <a:pt x="347" y="374"/>
                  </a:lnTo>
                  <a:lnTo>
                    <a:pt x="347" y="307"/>
                  </a:lnTo>
                  <a:close/>
                  <a:moveTo>
                    <a:pt x="467" y="307"/>
                  </a:moveTo>
                  <a:lnTo>
                    <a:pt x="560" y="307"/>
                  </a:lnTo>
                  <a:lnTo>
                    <a:pt x="560" y="374"/>
                  </a:lnTo>
                  <a:lnTo>
                    <a:pt x="467" y="374"/>
                  </a:lnTo>
                  <a:lnTo>
                    <a:pt x="467" y="307"/>
                  </a:lnTo>
                  <a:close/>
                  <a:moveTo>
                    <a:pt x="107" y="400"/>
                  </a:moveTo>
                  <a:lnTo>
                    <a:pt x="200" y="400"/>
                  </a:lnTo>
                  <a:lnTo>
                    <a:pt x="200" y="467"/>
                  </a:lnTo>
                  <a:lnTo>
                    <a:pt x="107" y="467"/>
                  </a:lnTo>
                  <a:lnTo>
                    <a:pt x="107" y="400"/>
                  </a:lnTo>
                  <a:close/>
                  <a:moveTo>
                    <a:pt x="227" y="400"/>
                  </a:moveTo>
                  <a:lnTo>
                    <a:pt x="320" y="400"/>
                  </a:lnTo>
                  <a:lnTo>
                    <a:pt x="320" y="467"/>
                  </a:lnTo>
                  <a:lnTo>
                    <a:pt x="227" y="467"/>
                  </a:lnTo>
                  <a:lnTo>
                    <a:pt x="227" y="400"/>
                  </a:lnTo>
                  <a:close/>
                  <a:moveTo>
                    <a:pt x="347" y="400"/>
                  </a:moveTo>
                  <a:lnTo>
                    <a:pt x="440" y="400"/>
                  </a:lnTo>
                  <a:lnTo>
                    <a:pt x="440" y="467"/>
                  </a:lnTo>
                  <a:lnTo>
                    <a:pt x="347" y="467"/>
                  </a:lnTo>
                  <a:lnTo>
                    <a:pt x="347" y="400"/>
                  </a:lnTo>
                  <a:close/>
                  <a:moveTo>
                    <a:pt x="467" y="400"/>
                  </a:moveTo>
                  <a:lnTo>
                    <a:pt x="560" y="400"/>
                  </a:lnTo>
                  <a:lnTo>
                    <a:pt x="560" y="467"/>
                  </a:lnTo>
                  <a:lnTo>
                    <a:pt x="467" y="467"/>
                  </a:lnTo>
                  <a:lnTo>
                    <a:pt x="467" y="400"/>
                  </a:lnTo>
                  <a:close/>
                  <a:moveTo>
                    <a:pt x="107" y="494"/>
                  </a:moveTo>
                  <a:lnTo>
                    <a:pt x="200" y="494"/>
                  </a:lnTo>
                  <a:lnTo>
                    <a:pt x="200" y="560"/>
                  </a:lnTo>
                  <a:lnTo>
                    <a:pt x="107" y="560"/>
                  </a:lnTo>
                  <a:lnTo>
                    <a:pt x="107" y="494"/>
                  </a:lnTo>
                  <a:close/>
                  <a:moveTo>
                    <a:pt x="227" y="494"/>
                  </a:moveTo>
                  <a:lnTo>
                    <a:pt x="320" y="494"/>
                  </a:lnTo>
                  <a:lnTo>
                    <a:pt x="320" y="560"/>
                  </a:lnTo>
                  <a:lnTo>
                    <a:pt x="227" y="560"/>
                  </a:lnTo>
                  <a:lnTo>
                    <a:pt x="227" y="494"/>
                  </a:lnTo>
                  <a:close/>
                  <a:moveTo>
                    <a:pt x="347" y="494"/>
                  </a:moveTo>
                  <a:lnTo>
                    <a:pt x="440" y="494"/>
                  </a:lnTo>
                  <a:lnTo>
                    <a:pt x="440" y="560"/>
                  </a:lnTo>
                  <a:lnTo>
                    <a:pt x="400" y="560"/>
                  </a:lnTo>
                  <a:lnTo>
                    <a:pt x="347" y="560"/>
                  </a:lnTo>
                  <a:lnTo>
                    <a:pt x="347" y="494"/>
                  </a:lnTo>
                  <a:close/>
                  <a:moveTo>
                    <a:pt x="467" y="494"/>
                  </a:moveTo>
                  <a:lnTo>
                    <a:pt x="560" y="494"/>
                  </a:lnTo>
                  <a:lnTo>
                    <a:pt x="560" y="560"/>
                  </a:lnTo>
                  <a:lnTo>
                    <a:pt x="467" y="560"/>
                  </a:lnTo>
                  <a:lnTo>
                    <a:pt x="467" y="494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latin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98EE5E3B-09A6-7F56-2475-4FC3D1E99EF4}"/>
              </a:ext>
            </a:extLst>
          </p:cNvPr>
          <p:cNvGrpSpPr/>
          <p:nvPr/>
        </p:nvGrpSpPr>
        <p:grpSpPr>
          <a:xfrm>
            <a:off x="7720512" y="1581040"/>
            <a:ext cx="937234" cy="216000"/>
            <a:chOff x="3743858" y="1807329"/>
            <a:chExt cx="937234" cy="216000"/>
          </a:xfrm>
        </p:grpSpPr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232A3FF6-D091-7252-0A8A-33ED7838C2AF}"/>
                </a:ext>
              </a:extLst>
            </p:cNvPr>
            <p:cNvSpPr/>
            <p:nvPr/>
          </p:nvSpPr>
          <p:spPr bwMode="auto">
            <a:xfrm>
              <a:off x="3743858" y="1807329"/>
              <a:ext cx="937234" cy="21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r"/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2023-01-07</a:t>
              </a:r>
              <a:endParaRPr lang="ko-KR" altLang="en-US" sz="10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3" name="Calendar">
              <a:extLst>
                <a:ext uri="{FF2B5EF4-FFF2-40B4-BE49-F238E27FC236}">
                  <a16:creationId xmlns:a16="http://schemas.microsoft.com/office/drawing/2014/main" id="{687B08A3-A798-1B5B-E451-36CD57C0B11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800029" y="1834205"/>
              <a:ext cx="161925" cy="161925"/>
            </a:xfrm>
            <a:custGeom>
              <a:avLst/>
              <a:gdLst>
                <a:gd name="T0" fmla="*/ 120 w 667"/>
                <a:gd name="T1" fmla="*/ 27 h 667"/>
                <a:gd name="T2" fmla="*/ 8 w 667"/>
                <a:gd name="T3" fmla="*/ 61 h 667"/>
                <a:gd name="T4" fmla="*/ 8 w 667"/>
                <a:gd name="T5" fmla="*/ 659 h 667"/>
                <a:gd name="T6" fmla="*/ 659 w 667"/>
                <a:gd name="T7" fmla="*/ 659 h 667"/>
                <a:gd name="T8" fmla="*/ 659 w 667"/>
                <a:gd name="T9" fmla="*/ 61 h 667"/>
                <a:gd name="T10" fmla="*/ 547 w 667"/>
                <a:gd name="T11" fmla="*/ 27 h 667"/>
                <a:gd name="T12" fmla="*/ 493 w 667"/>
                <a:gd name="T13" fmla="*/ 0 h 667"/>
                <a:gd name="T14" fmla="*/ 467 w 667"/>
                <a:gd name="T15" fmla="*/ 54 h 667"/>
                <a:gd name="T16" fmla="*/ 192 w 667"/>
                <a:gd name="T17" fmla="*/ 8 h 667"/>
                <a:gd name="T18" fmla="*/ 147 w 667"/>
                <a:gd name="T19" fmla="*/ 27 h 667"/>
                <a:gd name="T20" fmla="*/ 147 w 667"/>
                <a:gd name="T21" fmla="*/ 107 h 667"/>
                <a:gd name="T22" fmla="*/ 520 w 667"/>
                <a:gd name="T23" fmla="*/ 27 h 667"/>
                <a:gd name="T24" fmla="*/ 493 w 667"/>
                <a:gd name="T25" fmla="*/ 27 h 667"/>
                <a:gd name="T26" fmla="*/ 120 w 667"/>
                <a:gd name="T27" fmla="*/ 107 h 667"/>
                <a:gd name="T28" fmla="*/ 173 w 667"/>
                <a:gd name="T29" fmla="*/ 134 h 667"/>
                <a:gd name="T30" fmla="*/ 200 w 667"/>
                <a:gd name="T31" fmla="*/ 80 h 667"/>
                <a:gd name="T32" fmla="*/ 474 w 667"/>
                <a:gd name="T33" fmla="*/ 126 h 667"/>
                <a:gd name="T34" fmla="*/ 539 w 667"/>
                <a:gd name="T35" fmla="*/ 126 h 667"/>
                <a:gd name="T36" fmla="*/ 640 w 667"/>
                <a:gd name="T37" fmla="*/ 80 h 667"/>
                <a:gd name="T38" fmla="*/ 27 w 667"/>
                <a:gd name="T39" fmla="*/ 80 h 667"/>
                <a:gd name="T40" fmla="*/ 640 w 667"/>
                <a:gd name="T41" fmla="*/ 640 h 667"/>
                <a:gd name="T42" fmla="*/ 93 w 667"/>
                <a:gd name="T43" fmla="*/ 280 h 667"/>
                <a:gd name="T44" fmla="*/ 93 w 667"/>
                <a:gd name="T45" fmla="*/ 587 h 667"/>
                <a:gd name="T46" fmla="*/ 587 w 667"/>
                <a:gd name="T47" fmla="*/ 574 h 667"/>
                <a:gd name="T48" fmla="*/ 93 w 667"/>
                <a:gd name="T49" fmla="*/ 280 h 667"/>
                <a:gd name="T50" fmla="*/ 200 w 667"/>
                <a:gd name="T51" fmla="*/ 374 h 667"/>
                <a:gd name="T52" fmla="*/ 227 w 667"/>
                <a:gd name="T53" fmla="*/ 307 h 667"/>
                <a:gd name="T54" fmla="*/ 227 w 667"/>
                <a:gd name="T55" fmla="*/ 374 h 667"/>
                <a:gd name="T56" fmla="*/ 440 w 667"/>
                <a:gd name="T57" fmla="*/ 307 h 667"/>
                <a:gd name="T58" fmla="*/ 347 w 667"/>
                <a:gd name="T59" fmla="*/ 307 h 667"/>
                <a:gd name="T60" fmla="*/ 560 w 667"/>
                <a:gd name="T61" fmla="*/ 374 h 667"/>
                <a:gd name="T62" fmla="*/ 107 w 667"/>
                <a:gd name="T63" fmla="*/ 400 h 667"/>
                <a:gd name="T64" fmla="*/ 107 w 667"/>
                <a:gd name="T65" fmla="*/ 467 h 667"/>
                <a:gd name="T66" fmla="*/ 320 w 667"/>
                <a:gd name="T67" fmla="*/ 400 h 667"/>
                <a:gd name="T68" fmla="*/ 227 w 667"/>
                <a:gd name="T69" fmla="*/ 400 h 667"/>
                <a:gd name="T70" fmla="*/ 440 w 667"/>
                <a:gd name="T71" fmla="*/ 467 h 667"/>
                <a:gd name="T72" fmla="*/ 467 w 667"/>
                <a:gd name="T73" fmla="*/ 400 h 667"/>
                <a:gd name="T74" fmla="*/ 467 w 667"/>
                <a:gd name="T75" fmla="*/ 467 h 667"/>
                <a:gd name="T76" fmla="*/ 200 w 667"/>
                <a:gd name="T77" fmla="*/ 494 h 667"/>
                <a:gd name="T78" fmla="*/ 107 w 667"/>
                <a:gd name="T79" fmla="*/ 494 h 667"/>
                <a:gd name="T80" fmla="*/ 320 w 667"/>
                <a:gd name="T81" fmla="*/ 560 h 667"/>
                <a:gd name="T82" fmla="*/ 347 w 667"/>
                <a:gd name="T83" fmla="*/ 494 h 667"/>
                <a:gd name="T84" fmla="*/ 400 w 667"/>
                <a:gd name="T85" fmla="*/ 560 h 667"/>
                <a:gd name="T86" fmla="*/ 467 w 667"/>
                <a:gd name="T87" fmla="*/ 494 h 667"/>
                <a:gd name="T88" fmla="*/ 467 w 667"/>
                <a:gd name="T89" fmla="*/ 56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7" h="667">
                  <a:moveTo>
                    <a:pt x="147" y="0"/>
                  </a:moveTo>
                  <a:cubicBezTo>
                    <a:pt x="140" y="0"/>
                    <a:pt x="133" y="3"/>
                    <a:pt x="128" y="8"/>
                  </a:cubicBezTo>
                  <a:cubicBezTo>
                    <a:pt x="123" y="13"/>
                    <a:pt x="120" y="20"/>
                    <a:pt x="120" y="27"/>
                  </a:cubicBezTo>
                  <a:lnTo>
                    <a:pt x="120" y="54"/>
                  </a:lnTo>
                  <a:lnTo>
                    <a:pt x="27" y="54"/>
                  </a:lnTo>
                  <a:cubicBezTo>
                    <a:pt x="20" y="54"/>
                    <a:pt x="13" y="56"/>
                    <a:pt x="8" y="61"/>
                  </a:cubicBezTo>
                  <a:cubicBezTo>
                    <a:pt x="3" y="66"/>
                    <a:pt x="0" y="73"/>
                    <a:pt x="0" y="80"/>
                  </a:cubicBezTo>
                  <a:lnTo>
                    <a:pt x="0" y="640"/>
                  </a:lnTo>
                  <a:cubicBezTo>
                    <a:pt x="0" y="647"/>
                    <a:pt x="3" y="654"/>
                    <a:pt x="8" y="659"/>
                  </a:cubicBezTo>
                  <a:cubicBezTo>
                    <a:pt x="13" y="664"/>
                    <a:pt x="20" y="667"/>
                    <a:pt x="27" y="667"/>
                  </a:cubicBezTo>
                  <a:lnTo>
                    <a:pt x="640" y="667"/>
                  </a:lnTo>
                  <a:cubicBezTo>
                    <a:pt x="647" y="667"/>
                    <a:pt x="654" y="664"/>
                    <a:pt x="659" y="659"/>
                  </a:cubicBezTo>
                  <a:cubicBezTo>
                    <a:pt x="664" y="654"/>
                    <a:pt x="667" y="647"/>
                    <a:pt x="667" y="640"/>
                  </a:cubicBezTo>
                  <a:lnTo>
                    <a:pt x="667" y="80"/>
                  </a:lnTo>
                  <a:cubicBezTo>
                    <a:pt x="667" y="73"/>
                    <a:pt x="664" y="66"/>
                    <a:pt x="659" y="61"/>
                  </a:cubicBezTo>
                  <a:cubicBezTo>
                    <a:pt x="654" y="56"/>
                    <a:pt x="647" y="54"/>
                    <a:pt x="640" y="54"/>
                  </a:cubicBezTo>
                  <a:lnTo>
                    <a:pt x="547" y="54"/>
                  </a:lnTo>
                  <a:lnTo>
                    <a:pt x="547" y="27"/>
                  </a:lnTo>
                  <a:cubicBezTo>
                    <a:pt x="547" y="20"/>
                    <a:pt x="544" y="13"/>
                    <a:pt x="539" y="8"/>
                  </a:cubicBezTo>
                  <a:cubicBezTo>
                    <a:pt x="534" y="3"/>
                    <a:pt x="527" y="0"/>
                    <a:pt x="520" y="0"/>
                  </a:cubicBezTo>
                  <a:lnTo>
                    <a:pt x="493" y="0"/>
                  </a:lnTo>
                  <a:cubicBezTo>
                    <a:pt x="486" y="0"/>
                    <a:pt x="479" y="3"/>
                    <a:pt x="474" y="8"/>
                  </a:cubicBezTo>
                  <a:cubicBezTo>
                    <a:pt x="469" y="13"/>
                    <a:pt x="467" y="20"/>
                    <a:pt x="467" y="27"/>
                  </a:cubicBezTo>
                  <a:lnTo>
                    <a:pt x="467" y="54"/>
                  </a:lnTo>
                  <a:lnTo>
                    <a:pt x="200" y="54"/>
                  </a:lnTo>
                  <a:lnTo>
                    <a:pt x="200" y="27"/>
                  </a:lnTo>
                  <a:cubicBezTo>
                    <a:pt x="200" y="20"/>
                    <a:pt x="197" y="13"/>
                    <a:pt x="192" y="8"/>
                  </a:cubicBezTo>
                  <a:cubicBezTo>
                    <a:pt x="187" y="3"/>
                    <a:pt x="180" y="0"/>
                    <a:pt x="173" y="0"/>
                  </a:cubicBezTo>
                  <a:lnTo>
                    <a:pt x="147" y="0"/>
                  </a:lnTo>
                  <a:close/>
                  <a:moveTo>
                    <a:pt x="147" y="27"/>
                  </a:moveTo>
                  <a:lnTo>
                    <a:pt x="173" y="27"/>
                  </a:lnTo>
                  <a:lnTo>
                    <a:pt x="173" y="107"/>
                  </a:lnTo>
                  <a:lnTo>
                    <a:pt x="147" y="107"/>
                  </a:lnTo>
                  <a:lnTo>
                    <a:pt x="147" y="27"/>
                  </a:lnTo>
                  <a:close/>
                  <a:moveTo>
                    <a:pt x="493" y="27"/>
                  </a:moveTo>
                  <a:lnTo>
                    <a:pt x="520" y="27"/>
                  </a:lnTo>
                  <a:lnTo>
                    <a:pt x="520" y="107"/>
                  </a:lnTo>
                  <a:lnTo>
                    <a:pt x="493" y="107"/>
                  </a:lnTo>
                  <a:lnTo>
                    <a:pt x="493" y="27"/>
                  </a:lnTo>
                  <a:close/>
                  <a:moveTo>
                    <a:pt x="27" y="80"/>
                  </a:moveTo>
                  <a:lnTo>
                    <a:pt x="120" y="80"/>
                  </a:lnTo>
                  <a:lnTo>
                    <a:pt x="120" y="107"/>
                  </a:lnTo>
                  <a:cubicBezTo>
                    <a:pt x="120" y="114"/>
                    <a:pt x="123" y="121"/>
                    <a:pt x="128" y="126"/>
                  </a:cubicBezTo>
                  <a:cubicBezTo>
                    <a:pt x="133" y="131"/>
                    <a:pt x="140" y="134"/>
                    <a:pt x="147" y="134"/>
                  </a:cubicBezTo>
                  <a:lnTo>
                    <a:pt x="173" y="134"/>
                  </a:lnTo>
                  <a:cubicBezTo>
                    <a:pt x="180" y="134"/>
                    <a:pt x="187" y="131"/>
                    <a:pt x="192" y="126"/>
                  </a:cubicBezTo>
                  <a:cubicBezTo>
                    <a:pt x="197" y="121"/>
                    <a:pt x="200" y="114"/>
                    <a:pt x="200" y="107"/>
                  </a:cubicBezTo>
                  <a:lnTo>
                    <a:pt x="200" y="80"/>
                  </a:lnTo>
                  <a:lnTo>
                    <a:pt x="467" y="80"/>
                  </a:lnTo>
                  <a:lnTo>
                    <a:pt x="467" y="107"/>
                  </a:lnTo>
                  <a:cubicBezTo>
                    <a:pt x="467" y="114"/>
                    <a:pt x="469" y="121"/>
                    <a:pt x="474" y="126"/>
                  </a:cubicBezTo>
                  <a:cubicBezTo>
                    <a:pt x="479" y="131"/>
                    <a:pt x="486" y="134"/>
                    <a:pt x="493" y="134"/>
                  </a:cubicBezTo>
                  <a:lnTo>
                    <a:pt x="520" y="134"/>
                  </a:lnTo>
                  <a:cubicBezTo>
                    <a:pt x="527" y="134"/>
                    <a:pt x="534" y="131"/>
                    <a:pt x="539" y="126"/>
                  </a:cubicBezTo>
                  <a:cubicBezTo>
                    <a:pt x="544" y="121"/>
                    <a:pt x="547" y="114"/>
                    <a:pt x="547" y="107"/>
                  </a:cubicBezTo>
                  <a:lnTo>
                    <a:pt x="547" y="80"/>
                  </a:lnTo>
                  <a:lnTo>
                    <a:pt x="640" y="80"/>
                  </a:lnTo>
                  <a:lnTo>
                    <a:pt x="640" y="187"/>
                  </a:lnTo>
                  <a:lnTo>
                    <a:pt x="27" y="187"/>
                  </a:lnTo>
                  <a:lnTo>
                    <a:pt x="27" y="80"/>
                  </a:lnTo>
                  <a:close/>
                  <a:moveTo>
                    <a:pt x="27" y="214"/>
                  </a:moveTo>
                  <a:lnTo>
                    <a:pt x="640" y="214"/>
                  </a:lnTo>
                  <a:lnTo>
                    <a:pt x="640" y="640"/>
                  </a:lnTo>
                  <a:lnTo>
                    <a:pt x="27" y="640"/>
                  </a:lnTo>
                  <a:lnTo>
                    <a:pt x="27" y="214"/>
                  </a:lnTo>
                  <a:close/>
                  <a:moveTo>
                    <a:pt x="93" y="280"/>
                  </a:moveTo>
                  <a:cubicBezTo>
                    <a:pt x="86" y="280"/>
                    <a:pt x="80" y="286"/>
                    <a:pt x="80" y="294"/>
                  </a:cubicBezTo>
                  <a:lnTo>
                    <a:pt x="80" y="574"/>
                  </a:lnTo>
                  <a:cubicBezTo>
                    <a:pt x="80" y="581"/>
                    <a:pt x="86" y="587"/>
                    <a:pt x="93" y="587"/>
                  </a:cubicBezTo>
                  <a:lnTo>
                    <a:pt x="400" y="587"/>
                  </a:lnTo>
                  <a:lnTo>
                    <a:pt x="573" y="587"/>
                  </a:lnTo>
                  <a:cubicBezTo>
                    <a:pt x="581" y="587"/>
                    <a:pt x="587" y="581"/>
                    <a:pt x="587" y="574"/>
                  </a:cubicBezTo>
                  <a:lnTo>
                    <a:pt x="587" y="294"/>
                  </a:lnTo>
                  <a:cubicBezTo>
                    <a:pt x="587" y="286"/>
                    <a:pt x="581" y="280"/>
                    <a:pt x="573" y="280"/>
                  </a:cubicBezTo>
                  <a:lnTo>
                    <a:pt x="93" y="280"/>
                  </a:lnTo>
                  <a:close/>
                  <a:moveTo>
                    <a:pt x="107" y="307"/>
                  </a:moveTo>
                  <a:lnTo>
                    <a:pt x="200" y="307"/>
                  </a:lnTo>
                  <a:lnTo>
                    <a:pt x="200" y="374"/>
                  </a:lnTo>
                  <a:lnTo>
                    <a:pt x="107" y="374"/>
                  </a:lnTo>
                  <a:lnTo>
                    <a:pt x="107" y="307"/>
                  </a:lnTo>
                  <a:close/>
                  <a:moveTo>
                    <a:pt x="227" y="307"/>
                  </a:moveTo>
                  <a:lnTo>
                    <a:pt x="320" y="307"/>
                  </a:lnTo>
                  <a:lnTo>
                    <a:pt x="320" y="374"/>
                  </a:lnTo>
                  <a:lnTo>
                    <a:pt x="227" y="374"/>
                  </a:lnTo>
                  <a:lnTo>
                    <a:pt x="227" y="307"/>
                  </a:lnTo>
                  <a:close/>
                  <a:moveTo>
                    <a:pt x="347" y="307"/>
                  </a:moveTo>
                  <a:lnTo>
                    <a:pt x="440" y="307"/>
                  </a:lnTo>
                  <a:lnTo>
                    <a:pt x="440" y="374"/>
                  </a:lnTo>
                  <a:lnTo>
                    <a:pt x="347" y="374"/>
                  </a:lnTo>
                  <a:lnTo>
                    <a:pt x="347" y="307"/>
                  </a:lnTo>
                  <a:close/>
                  <a:moveTo>
                    <a:pt x="467" y="307"/>
                  </a:moveTo>
                  <a:lnTo>
                    <a:pt x="560" y="307"/>
                  </a:lnTo>
                  <a:lnTo>
                    <a:pt x="560" y="374"/>
                  </a:lnTo>
                  <a:lnTo>
                    <a:pt x="467" y="374"/>
                  </a:lnTo>
                  <a:lnTo>
                    <a:pt x="467" y="307"/>
                  </a:lnTo>
                  <a:close/>
                  <a:moveTo>
                    <a:pt x="107" y="400"/>
                  </a:moveTo>
                  <a:lnTo>
                    <a:pt x="200" y="400"/>
                  </a:lnTo>
                  <a:lnTo>
                    <a:pt x="200" y="467"/>
                  </a:lnTo>
                  <a:lnTo>
                    <a:pt x="107" y="467"/>
                  </a:lnTo>
                  <a:lnTo>
                    <a:pt x="107" y="400"/>
                  </a:lnTo>
                  <a:close/>
                  <a:moveTo>
                    <a:pt x="227" y="400"/>
                  </a:moveTo>
                  <a:lnTo>
                    <a:pt x="320" y="400"/>
                  </a:lnTo>
                  <a:lnTo>
                    <a:pt x="320" y="467"/>
                  </a:lnTo>
                  <a:lnTo>
                    <a:pt x="227" y="467"/>
                  </a:lnTo>
                  <a:lnTo>
                    <a:pt x="227" y="400"/>
                  </a:lnTo>
                  <a:close/>
                  <a:moveTo>
                    <a:pt x="347" y="400"/>
                  </a:moveTo>
                  <a:lnTo>
                    <a:pt x="440" y="400"/>
                  </a:lnTo>
                  <a:lnTo>
                    <a:pt x="440" y="467"/>
                  </a:lnTo>
                  <a:lnTo>
                    <a:pt x="347" y="467"/>
                  </a:lnTo>
                  <a:lnTo>
                    <a:pt x="347" y="400"/>
                  </a:lnTo>
                  <a:close/>
                  <a:moveTo>
                    <a:pt x="467" y="400"/>
                  </a:moveTo>
                  <a:lnTo>
                    <a:pt x="560" y="400"/>
                  </a:lnTo>
                  <a:lnTo>
                    <a:pt x="560" y="467"/>
                  </a:lnTo>
                  <a:lnTo>
                    <a:pt x="467" y="467"/>
                  </a:lnTo>
                  <a:lnTo>
                    <a:pt x="467" y="400"/>
                  </a:lnTo>
                  <a:close/>
                  <a:moveTo>
                    <a:pt x="107" y="494"/>
                  </a:moveTo>
                  <a:lnTo>
                    <a:pt x="200" y="494"/>
                  </a:lnTo>
                  <a:lnTo>
                    <a:pt x="200" y="560"/>
                  </a:lnTo>
                  <a:lnTo>
                    <a:pt x="107" y="560"/>
                  </a:lnTo>
                  <a:lnTo>
                    <a:pt x="107" y="494"/>
                  </a:lnTo>
                  <a:close/>
                  <a:moveTo>
                    <a:pt x="227" y="494"/>
                  </a:moveTo>
                  <a:lnTo>
                    <a:pt x="320" y="494"/>
                  </a:lnTo>
                  <a:lnTo>
                    <a:pt x="320" y="560"/>
                  </a:lnTo>
                  <a:lnTo>
                    <a:pt x="227" y="560"/>
                  </a:lnTo>
                  <a:lnTo>
                    <a:pt x="227" y="494"/>
                  </a:lnTo>
                  <a:close/>
                  <a:moveTo>
                    <a:pt x="347" y="494"/>
                  </a:moveTo>
                  <a:lnTo>
                    <a:pt x="440" y="494"/>
                  </a:lnTo>
                  <a:lnTo>
                    <a:pt x="440" y="560"/>
                  </a:lnTo>
                  <a:lnTo>
                    <a:pt x="400" y="560"/>
                  </a:lnTo>
                  <a:lnTo>
                    <a:pt x="347" y="560"/>
                  </a:lnTo>
                  <a:lnTo>
                    <a:pt x="347" y="494"/>
                  </a:lnTo>
                  <a:close/>
                  <a:moveTo>
                    <a:pt x="467" y="494"/>
                  </a:moveTo>
                  <a:lnTo>
                    <a:pt x="560" y="494"/>
                  </a:lnTo>
                  <a:lnTo>
                    <a:pt x="560" y="560"/>
                  </a:lnTo>
                  <a:lnTo>
                    <a:pt x="467" y="560"/>
                  </a:lnTo>
                  <a:lnTo>
                    <a:pt x="467" y="494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latin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248A44AF-929E-FA4F-71FE-7E7294941ADE}"/>
              </a:ext>
            </a:extLst>
          </p:cNvPr>
          <p:cNvSpPr/>
          <p:nvPr/>
        </p:nvSpPr>
        <p:spPr>
          <a:xfrm>
            <a:off x="6202598" y="1935864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spc="-60" dirty="0">
                <a:solidFill>
                  <a:srgbClr val="000000"/>
                </a:solidFill>
                <a:latin typeface="+mn-ea"/>
              </a:rPr>
              <a:t>진열</a:t>
            </a: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E30ACBA1-7F2C-E289-3771-F2340FAAA17F}"/>
              </a:ext>
            </a:extLst>
          </p:cNvPr>
          <p:cNvSpPr/>
          <p:nvPr/>
        </p:nvSpPr>
        <p:spPr>
          <a:xfrm>
            <a:off x="6774526" y="1935864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spc="-60" dirty="0">
                <a:solidFill>
                  <a:srgbClr val="000000"/>
                </a:solidFill>
                <a:latin typeface="+mn-ea"/>
              </a:rPr>
              <a:t>품절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0AE4519B-BB0B-61F0-446C-10E3D6AC7917}"/>
              </a:ext>
            </a:extLst>
          </p:cNvPr>
          <p:cNvSpPr/>
          <p:nvPr/>
        </p:nvSpPr>
        <p:spPr>
          <a:xfrm>
            <a:off x="7392336" y="1935864"/>
            <a:ext cx="4001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spc="-60" dirty="0">
                <a:solidFill>
                  <a:srgbClr val="000000"/>
                </a:solidFill>
                <a:latin typeface="+mn-ea"/>
              </a:rPr>
              <a:t>숨김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22BE822A-4C5A-7850-31B8-D753849AAE40}"/>
              </a:ext>
            </a:extLst>
          </p:cNvPr>
          <p:cNvSpPr/>
          <p:nvPr/>
        </p:nvSpPr>
        <p:spPr>
          <a:xfrm>
            <a:off x="6119851" y="1967558"/>
            <a:ext cx="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3E81CD3F-A0DB-9F99-E2EB-C9C7BC477CF8}"/>
              </a:ext>
            </a:extLst>
          </p:cNvPr>
          <p:cNvSpPr/>
          <p:nvPr/>
        </p:nvSpPr>
        <p:spPr>
          <a:xfrm>
            <a:off x="6693311" y="1979280"/>
            <a:ext cx="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23609F0C-580D-E542-26B9-D508239A6FCC}"/>
              </a:ext>
            </a:extLst>
          </p:cNvPr>
          <p:cNvSpPr/>
          <p:nvPr/>
        </p:nvSpPr>
        <p:spPr>
          <a:xfrm>
            <a:off x="7306163" y="1974759"/>
            <a:ext cx="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E1C15AE7-5F3D-10B4-1AE2-8873672DBE4E}"/>
              </a:ext>
            </a:extLst>
          </p:cNvPr>
          <p:cNvGrpSpPr/>
          <p:nvPr/>
        </p:nvGrpSpPr>
        <p:grpSpPr>
          <a:xfrm>
            <a:off x="6120061" y="1580205"/>
            <a:ext cx="500553" cy="230832"/>
            <a:chOff x="555131" y="4246012"/>
            <a:chExt cx="500553" cy="230832"/>
          </a:xfrm>
        </p:grpSpPr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9633F7E7-D885-B917-23DE-E4A28FB17A52}"/>
                </a:ext>
              </a:extLst>
            </p:cNvPr>
            <p:cNvSpPr/>
            <p:nvPr/>
          </p:nvSpPr>
          <p:spPr>
            <a:xfrm>
              <a:off x="555131" y="4282936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D1AF57D-4A70-F13A-0EC2-57BBEB47E3F8}"/>
                </a:ext>
              </a:extLst>
            </p:cNvPr>
            <p:cNvSpPr txBox="1"/>
            <p:nvPr/>
          </p:nvSpPr>
          <p:spPr>
            <a:xfrm>
              <a:off x="640186" y="4246012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+mn-ea"/>
                </a:rPr>
                <a:t>전체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4F2C7F46-FD0D-3092-61E9-B68891AE8B7E}"/>
              </a:ext>
            </a:extLst>
          </p:cNvPr>
          <p:cNvGrpSpPr/>
          <p:nvPr/>
        </p:nvGrpSpPr>
        <p:grpSpPr>
          <a:xfrm>
            <a:off x="2792739" y="1937223"/>
            <a:ext cx="500553" cy="230832"/>
            <a:chOff x="555131" y="4246012"/>
            <a:chExt cx="500553" cy="230832"/>
          </a:xfrm>
        </p:grpSpPr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1350AC43-E4F1-863B-92BD-DF4ECBE62A64}"/>
                </a:ext>
              </a:extLst>
            </p:cNvPr>
            <p:cNvSpPr/>
            <p:nvPr/>
          </p:nvSpPr>
          <p:spPr>
            <a:xfrm>
              <a:off x="555131" y="4282936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68AB023-F01C-D39C-BC05-542CA8AE7B45}"/>
                </a:ext>
              </a:extLst>
            </p:cNvPr>
            <p:cNvSpPr txBox="1"/>
            <p:nvPr/>
          </p:nvSpPr>
          <p:spPr>
            <a:xfrm>
              <a:off x="640186" y="4246012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+mn-ea"/>
                </a:rPr>
                <a:t>전체</a:t>
              </a:r>
            </a:p>
          </p:txBody>
        </p:sp>
      </p:grpSp>
      <p:pic>
        <p:nvPicPr>
          <p:cNvPr id="67" name="그림 66" descr="블랙, 어둠이(가) 표시된 사진&#10;&#10;자동 생성된 설명">
            <a:extLst>
              <a:ext uri="{FF2B5EF4-FFF2-40B4-BE49-F238E27FC236}">
                <a16:creationId xmlns:a16="http://schemas.microsoft.com/office/drawing/2014/main" id="{8F9EF413-62FA-1A41-A57F-34AE8E274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61" y="1624457"/>
            <a:ext cx="144000" cy="144000"/>
          </a:xfrm>
          <a:prstGeom prst="rect">
            <a:avLst/>
          </a:prstGeom>
        </p:spPr>
      </p:pic>
      <p:pic>
        <p:nvPicPr>
          <p:cNvPr id="68" name="그림 67" descr="블랙, 어둠이(가) 표시된 사진&#10;&#10;자동 생성된 설명">
            <a:extLst>
              <a:ext uri="{FF2B5EF4-FFF2-40B4-BE49-F238E27FC236}">
                <a16:creationId xmlns:a16="http://schemas.microsoft.com/office/drawing/2014/main" id="{BF893653-8AEE-34AF-E716-B5D448C93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20" y="1980624"/>
            <a:ext cx="144000" cy="144000"/>
          </a:xfrm>
          <a:prstGeom prst="rect">
            <a:avLst/>
          </a:prstGeom>
        </p:spPr>
      </p:pic>
      <p:pic>
        <p:nvPicPr>
          <p:cNvPr id="69" name="그림 68" descr="블랙, 어둠이(가) 표시된 사진&#10;&#10;자동 생성된 설명">
            <a:extLst>
              <a:ext uri="{FF2B5EF4-FFF2-40B4-BE49-F238E27FC236}">
                <a16:creationId xmlns:a16="http://schemas.microsoft.com/office/drawing/2014/main" id="{79CA3480-BB67-248E-B0AC-7031A480C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89" y="1991451"/>
            <a:ext cx="144000" cy="144000"/>
          </a:xfrm>
          <a:prstGeom prst="rect">
            <a:avLst/>
          </a:prstGeom>
        </p:spPr>
      </p:pic>
      <p:pic>
        <p:nvPicPr>
          <p:cNvPr id="70" name="그림 69" descr="블랙, 어둠이(가) 표시된 사진&#10;&#10;자동 생성된 설명">
            <a:extLst>
              <a:ext uri="{FF2B5EF4-FFF2-40B4-BE49-F238E27FC236}">
                <a16:creationId xmlns:a16="http://schemas.microsoft.com/office/drawing/2014/main" id="{A87D5ADA-474A-998A-D865-43808F328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02" y="1982573"/>
            <a:ext cx="144000" cy="144000"/>
          </a:xfrm>
          <a:prstGeom prst="rect">
            <a:avLst/>
          </a:prstGeom>
        </p:spPr>
      </p:pic>
      <p:pic>
        <p:nvPicPr>
          <p:cNvPr id="71" name="그림 70" descr="블랙, 어둠이(가) 표시된 사진&#10;&#10;자동 생성된 설명">
            <a:extLst>
              <a:ext uri="{FF2B5EF4-FFF2-40B4-BE49-F238E27FC236}">
                <a16:creationId xmlns:a16="http://schemas.microsoft.com/office/drawing/2014/main" id="{26977171-5213-8F56-0C53-E6C6D9D14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92" y="1982927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932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439705B4-8E97-D1F4-4B67-4C1D0408B012}"/>
              </a:ext>
            </a:extLst>
          </p:cNvPr>
          <p:cNvSpPr/>
          <p:nvPr/>
        </p:nvSpPr>
        <p:spPr bwMode="auto">
          <a:xfrm>
            <a:off x="1615736" y="1394800"/>
            <a:ext cx="7132025" cy="9045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A4D4771E-E68E-B6A1-8021-A9F550FC388F}"/>
              </a:ext>
            </a:extLst>
          </p:cNvPr>
          <p:cNvSpPr/>
          <p:nvPr/>
        </p:nvSpPr>
        <p:spPr>
          <a:xfrm>
            <a:off x="7723274" y="933728"/>
            <a:ext cx="1029753" cy="53171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anchor="ctr">
            <a:noAutofit/>
          </a:bodyPr>
          <a:lstStyle/>
          <a:p>
            <a:pPr algn="r"/>
            <a:endParaRPr lang="en-US" altLang="ko-KR" sz="900" b="1" spc="-8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AB5E258E-724A-E721-CB89-665C88CA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P-BE-GM-30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8DFA4E72-1351-6DD6-FB83-A4B3AF0BDA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 dirty="0"/>
              <a:t>상품관리 </a:t>
            </a:r>
            <a:r>
              <a:rPr lang="en-US" altLang="ko-KR" dirty="0"/>
              <a:t>&gt; </a:t>
            </a:r>
            <a:r>
              <a:rPr lang="ko-KR" altLang="en-US" dirty="0"/>
              <a:t>상품목록 </a:t>
            </a:r>
            <a:r>
              <a:rPr lang="en-US" altLang="ko-KR" dirty="0"/>
              <a:t>&gt; </a:t>
            </a:r>
            <a:r>
              <a:rPr lang="ko-KR" altLang="en-US" dirty="0"/>
              <a:t>스타일 숍 상품</a:t>
            </a:r>
            <a:r>
              <a:rPr lang="en-US" altLang="ko-KR" dirty="0"/>
              <a:t>] </a:t>
            </a:r>
            <a:r>
              <a:rPr lang="ko-KR" altLang="en-US" dirty="0"/>
              <a:t>스타일 숍 상품 목록 </a:t>
            </a:r>
            <a:r>
              <a:rPr lang="en-US" altLang="ko-KR" dirty="0"/>
              <a:t>- 2</a:t>
            </a:r>
            <a:endParaRPr lang="ko-KR" altLang="en-US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31CAF76-0434-0C0F-C2C2-F93B8362F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196111"/>
              </p:ext>
            </p:extLst>
          </p:nvPr>
        </p:nvGraphicFramePr>
        <p:xfrm>
          <a:off x="9016139" y="252735"/>
          <a:ext cx="2508867" cy="6946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144465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삭제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목록 선택 후 클릭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상품을 삭제 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선택된 상품 삭제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목록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미선택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클릭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삭제할 상품을 선택해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190218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2,</a:t>
                      </a:r>
                    </a:p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3,</a:t>
                      </a:r>
                    </a:p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[2]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진열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[3]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숨김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[4]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품절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목록 선택 후 클릭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상품을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상태값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으로 변경 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버튼 상태 값으로 변경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변경 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목록 중 변경하려는 진열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여부값과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동일한 상품은 변경하지 않고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Skip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목록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미선택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클릭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변경할 상품을 선택해 주세요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127798"/>
                  </a:ext>
                </a:extLst>
              </a:tr>
              <a:tr h="3600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796DC3EA-3D6A-CB6D-2B58-23932817E877}"/>
              </a:ext>
            </a:extLst>
          </p:cNvPr>
          <p:cNvSpPr/>
          <p:nvPr/>
        </p:nvSpPr>
        <p:spPr bwMode="auto">
          <a:xfrm>
            <a:off x="1771398" y="5972995"/>
            <a:ext cx="711843" cy="24425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+mn-ea"/>
              </a:rPr>
              <a:t>선택 삭제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308D81FD-945B-9C5E-A59E-8162B4C121A7}"/>
              </a:ext>
            </a:extLst>
          </p:cNvPr>
          <p:cNvSpPr/>
          <p:nvPr/>
        </p:nvSpPr>
        <p:spPr bwMode="auto">
          <a:xfrm>
            <a:off x="2643275" y="5972995"/>
            <a:ext cx="711843" cy="2442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선택 진열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73B9621F-C74A-208C-524A-14284D2B7E42}"/>
              </a:ext>
            </a:extLst>
          </p:cNvPr>
          <p:cNvSpPr/>
          <p:nvPr/>
        </p:nvSpPr>
        <p:spPr bwMode="auto">
          <a:xfrm>
            <a:off x="3515152" y="5972995"/>
            <a:ext cx="711843" cy="2442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선택 숨김</a:t>
            </a: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8A0959F4-52F8-3405-25C5-F6368538140D}"/>
              </a:ext>
            </a:extLst>
          </p:cNvPr>
          <p:cNvSpPr/>
          <p:nvPr/>
        </p:nvSpPr>
        <p:spPr bwMode="auto">
          <a:xfrm>
            <a:off x="4387028" y="5972995"/>
            <a:ext cx="711843" cy="2442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선택 품절</a:t>
            </a:r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564AB92C-AA5B-D745-8130-7920BB53A6D4}"/>
              </a:ext>
            </a:extLst>
          </p:cNvPr>
          <p:cNvSpPr/>
          <p:nvPr/>
        </p:nvSpPr>
        <p:spPr>
          <a:xfrm>
            <a:off x="1661883" y="598619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51D830E7-5768-C134-57CD-6A5245352D70}"/>
              </a:ext>
            </a:extLst>
          </p:cNvPr>
          <p:cNvSpPr/>
          <p:nvPr/>
        </p:nvSpPr>
        <p:spPr>
          <a:xfrm>
            <a:off x="2528471" y="598619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75E75B9F-5D7E-01E7-3E94-F18FA4AB4AE7}"/>
              </a:ext>
            </a:extLst>
          </p:cNvPr>
          <p:cNvSpPr/>
          <p:nvPr/>
        </p:nvSpPr>
        <p:spPr>
          <a:xfrm>
            <a:off x="3395059" y="598619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6A1D322E-444E-9390-C4E4-7C76DC3EC967}"/>
              </a:ext>
            </a:extLst>
          </p:cNvPr>
          <p:cNvSpPr/>
          <p:nvPr/>
        </p:nvSpPr>
        <p:spPr>
          <a:xfrm>
            <a:off x="4261648" y="598619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3887F53-2012-FA17-30FF-2BA276B4BED7}"/>
              </a:ext>
            </a:extLst>
          </p:cNvPr>
          <p:cNvSpPr txBox="1"/>
          <p:nvPr/>
        </p:nvSpPr>
        <p:spPr>
          <a:xfrm>
            <a:off x="2566591" y="2486568"/>
            <a:ext cx="4085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+mn-ea"/>
              </a:rPr>
              <a:t>총 등록 상품 </a:t>
            </a:r>
            <a:r>
              <a:rPr lang="en-US" altLang="ko-KR" sz="900" dirty="0">
                <a:latin typeface="+mn-ea"/>
              </a:rPr>
              <a:t>: {</a:t>
            </a:r>
            <a:r>
              <a:rPr lang="ko-KR" altLang="en-US" sz="900" dirty="0">
                <a:latin typeface="+mn-ea"/>
              </a:rPr>
              <a:t>총 등록된 </a:t>
            </a:r>
            <a:r>
              <a:rPr lang="ko-KR" altLang="en-US" sz="900" dirty="0" err="1">
                <a:latin typeface="+mn-ea"/>
              </a:rPr>
              <a:t>상품수</a:t>
            </a:r>
            <a:r>
              <a:rPr lang="en-US" altLang="ko-KR" sz="900" dirty="0">
                <a:latin typeface="+mn-ea"/>
              </a:rPr>
              <a:t>}</a:t>
            </a:r>
            <a:r>
              <a:rPr lang="ko-KR" altLang="en-US" sz="900" dirty="0">
                <a:latin typeface="+mn-ea"/>
              </a:rPr>
              <a:t>개 </a:t>
            </a:r>
            <a:r>
              <a:rPr lang="en-US" altLang="ko-KR" sz="900" dirty="0">
                <a:latin typeface="+mn-ea"/>
              </a:rPr>
              <a:t>/ </a:t>
            </a:r>
            <a:r>
              <a:rPr lang="ko-KR" altLang="en-US" sz="900" dirty="0">
                <a:latin typeface="+mn-ea"/>
              </a:rPr>
              <a:t>검색된 상품 </a:t>
            </a:r>
            <a:r>
              <a:rPr lang="en-US" altLang="ko-KR" sz="900" dirty="0">
                <a:latin typeface="+mn-ea"/>
              </a:rPr>
              <a:t>: {</a:t>
            </a:r>
            <a:r>
              <a:rPr lang="ko-KR" altLang="en-US" sz="900" dirty="0">
                <a:latin typeface="+mn-ea"/>
              </a:rPr>
              <a:t>검색된 </a:t>
            </a:r>
            <a:r>
              <a:rPr lang="ko-KR" altLang="en-US" sz="900" dirty="0" err="1">
                <a:latin typeface="+mn-ea"/>
              </a:rPr>
              <a:t>상품수</a:t>
            </a:r>
            <a:r>
              <a:rPr lang="en-US" altLang="ko-KR" sz="900" dirty="0">
                <a:latin typeface="+mn-ea"/>
              </a:rPr>
              <a:t>}</a:t>
            </a:r>
            <a:r>
              <a:rPr lang="ko-KR" altLang="en-US" sz="900" dirty="0">
                <a:latin typeface="+mn-ea"/>
              </a:rPr>
              <a:t>개</a:t>
            </a:r>
            <a:endParaRPr lang="en-US" altLang="ko-KR" sz="900" dirty="0">
              <a:latin typeface="+mn-ea"/>
            </a:endParaRPr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12DAE984-49DC-AA2D-E88D-B97F50CA5C9B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BB20BF5-5933-D8D9-60EF-4137B4BD2BDF}"/>
                </a:ext>
              </a:extLst>
            </p:cNvPr>
            <p:cNvSpPr txBox="1"/>
            <p:nvPr/>
          </p:nvSpPr>
          <p:spPr>
            <a:xfrm>
              <a:off x="1565686" y="332656"/>
              <a:ext cx="20601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상품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상품 목록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스타일 숍 상품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BA86BA8-2FD2-B5D8-A758-3883BD6B4B07}"/>
                </a:ext>
              </a:extLst>
            </p:cNvPr>
            <p:cNvSpPr txBox="1"/>
            <p:nvPr/>
          </p:nvSpPr>
          <p:spPr>
            <a:xfrm>
              <a:off x="1565686" y="479698"/>
              <a:ext cx="11554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spc="-60"/>
                <a:t>스타일 숍 상품</a:t>
              </a:r>
              <a:endParaRPr lang="ko-KR" altLang="en-US" sz="1200" b="1" spc="-60" dirty="0"/>
            </a:p>
          </p:txBody>
        </p:sp>
        <p:cxnSp>
          <p:nvCxnSpPr>
            <p:cNvPr id="90" name="직선 연결선 89">
              <a:extLst>
                <a:ext uri="{FF2B5EF4-FFF2-40B4-BE49-F238E27FC236}">
                  <a16:creationId xmlns:a16="http://schemas.microsoft.com/office/drawing/2014/main" id="{59EDDF79-B7ED-DE8C-B0DB-8384F150CD6A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68FD37F8-8B32-5005-3D49-E0998CB39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675" y="998772"/>
            <a:ext cx="2304306" cy="270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검색어를 입력해 주세요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!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1C91CDE-A27A-283A-43FE-3CD68225DEC5}"/>
              </a:ext>
            </a:extLst>
          </p:cNvPr>
          <p:cNvSpPr txBox="1"/>
          <p:nvPr/>
        </p:nvSpPr>
        <p:spPr>
          <a:xfrm>
            <a:off x="1890942" y="1437516"/>
            <a:ext cx="863378" cy="7234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900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pPr>
              <a:lnSpc>
                <a:spcPct val="250000"/>
              </a:lnSpc>
            </a:pPr>
            <a:r>
              <a:rPr lang="ko-KR" altLang="en-US" dirty="0"/>
              <a:t>카테고리 선택</a:t>
            </a:r>
            <a:endParaRPr lang="en-US" altLang="ko-KR" dirty="0"/>
          </a:p>
          <a:p>
            <a:pPr>
              <a:lnSpc>
                <a:spcPct val="250000"/>
              </a:lnSpc>
            </a:pPr>
            <a:r>
              <a:rPr lang="ko-KR" altLang="en-US" dirty="0"/>
              <a:t>판매 가격</a:t>
            </a:r>
            <a:endParaRPr lang="en-US" altLang="ko-KR" dirty="0"/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173339EE-AF89-061B-DF72-BC23A0CE098A}"/>
              </a:ext>
            </a:extLst>
          </p:cNvPr>
          <p:cNvSpPr/>
          <p:nvPr/>
        </p:nvSpPr>
        <p:spPr>
          <a:xfrm>
            <a:off x="5387825" y="1437108"/>
            <a:ext cx="755656" cy="723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9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상품 등록일</a:t>
            </a:r>
            <a:endParaRPr lang="en-US" altLang="ko-KR" sz="9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250000"/>
              </a:lnSpc>
            </a:pPr>
            <a:r>
              <a:rPr lang="ko-KR" altLang="en-US" sz="9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진열 여부</a:t>
            </a:r>
            <a:endParaRPr lang="en-US" altLang="ko-KR" sz="900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30" name="직사각형 129">
            <a:extLst>
              <a:ext uri="{FF2B5EF4-FFF2-40B4-BE49-F238E27FC236}">
                <a16:creationId xmlns:a16="http://schemas.microsoft.com/office/drawing/2014/main" id="{41465093-BD0F-8CDA-AD71-1D82B512C0AD}"/>
              </a:ext>
            </a:extLst>
          </p:cNvPr>
          <p:cNvSpPr/>
          <p:nvPr/>
        </p:nvSpPr>
        <p:spPr bwMode="auto">
          <a:xfrm>
            <a:off x="2787589" y="1556986"/>
            <a:ext cx="1345090" cy="24425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카테고리 전체</a:t>
            </a:r>
          </a:p>
        </p:txBody>
      </p:sp>
      <p:sp>
        <p:nvSpPr>
          <p:cNvPr id="131" name="직사각형 130">
            <a:extLst>
              <a:ext uri="{FF2B5EF4-FFF2-40B4-BE49-F238E27FC236}">
                <a16:creationId xmlns:a16="http://schemas.microsoft.com/office/drawing/2014/main" id="{B32234A5-8858-6944-7A68-2A63F390536E}"/>
              </a:ext>
            </a:extLst>
          </p:cNvPr>
          <p:cNvSpPr/>
          <p:nvPr/>
        </p:nvSpPr>
        <p:spPr bwMode="auto">
          <a:xfrm>
            <a:off x="3948207" y="1556711"/>
            <a:ext cx="184471" cy="24480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132" name="Picture 2">
            <a:extLst>
              <a:ext uri="{FF2B5EF4-FFF2-40B4-BE49-F238E27FC236}">
                <a16:creationId xmlns:a16="http://schemas.microsoft.com/office/drawing/2014/main" id="{C922D1DC-C2E1-F61B-01E5-0788518F2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25" y="1645774"/>
            <a:ext cx="92235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03BAFD2D-E40A-80D2-29E8-B3B28F333E8D}"/>
              </a:ext>
            </a:extLst>
          </p:cNvPr>
          <p:cNvSpPr/>
          <p:nvPr/>
        </p:nvSpPr>
        <p:spPr>
          <a:xfrm>
            <a:off x="3925601" y="1917210"/>
            <a:ext cx="447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원 </a:t>
            </a:r>
            <a:r>
              <a:rPr lang="en-US" altLang="ko-KR" sz="1200" dirty="0">
                <a:latin typeface="+mn-ea"/>
              </a:rPr>
              <a:t>~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38B67E80-1F73-CA0A-A769-0D5B4634DAF4}"/>
              </a:ext>
            </a:extLst>
          </p:cNvPr>
          <p:cNvSpPr/>
          <p:nvPr/>
        </p:nvSpPr>
        <p:spPr>
          <a:xfrm>
            <a:off x="4986662" y="1954887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원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26D67684-0E60-2D7B-09AC-91F3CFB70F2B}"/>
              </a:ext>
            </a:extLst>
          </p:cNvPr>
          <p:cNvSpPr/>
          <p:nvPr/>
        </p:nvSpPr>
        <p:spPr bwMode="auto">
          <a:xfrm>
            <a:off x="4302240" y="1924302"/>
            <a:ext cx="740359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7A8441E0-E7EE-71C9-B394-166E6A8F6236}"/>
              </a:ext>
            </a:extLst>
          </p:cNvPr>
          <p:cNvSpPr/>
          <p:nvPr/>
        </p:nvSpPr>
        <p:spPr bwMode="auto">
          <a:xfrm>
            <a:off x="3259799" y="1924302"/>
            <a:ext cx="740359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142" name="직사각형 141">
            <a:extLst>
              <a:ext uri="{FF2B5EF4-FFF2-40B4-BE49-F238E27FC236}">
                <a16:creationId xmlns:a16="http://schemas.microsoft.com/office/drawing/2014/main" id="{BCDF81E3-15AF-7B41-BBBA-7DE362725594}"/>
              </a:ext>
            </a:extLst>
          </p:cNvPr>
          <p:cNvSpPr/>
          <p:nvPr/>
        </p:nvSpPr>
        <p:spPr>
          <a:xfrm>
            <a:off x="7013308" y="1550379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+mn-ea"/>
              </a:rPr>
              <a:t>~</a:t>
            </a:r>
            <a:endParaRPr lang="ko-KR" altLang="en-US" sz="1200" dirty="0">
              <a:latin typeface="+mn-ea"/>
            </a:endParaRPr>
          </a:p>
        </p:txBody>
      </p:sp>
      <p:grpSp>
        <p:nvGrpSpPr>
          <p:cNvPr id="146" name="그룹 145">
            <a:extLst>
              <a:ext uri="{FF2B5EF4-FFF2-40B4-BE49-F238E27FC236}">
                <a16:creationId xmlns:a16="http://schemas.microsoft.com/office/drawing/2014/main" id="{47F95BD8-7DB0-2086-E599-83DD92834BC5}"/>
              </a:ext>
            </a:extLst>
          </p:cNvPr>
          <p:cNvGrpSpPr/>
          <p:nvPr/>
        </p:nvGrpSpPr>
        <p:grpSpPr>
          <a:xfrm>
            <a:off x="6606459" y="1581040"/>
            <a:ext cx="937234" cy="216000"/>
            <a:chOff x="2629805" y="1807329"/>
            <a:chExt cx="937234" cy="216000"/>
          </a:xfrm>
        </p:grpSpPr>
        <p:sp>
          <p:nvSpPr>
            <p:cNvPr id="141" name="직사각형 140">
              <a:extLst>
                <a:ext uri="{FF2B5EF4-FFF2-40B4-BE49-F238E27FC236}">
                  <a16:creationId xmlns:a16="http://schemas.microsoft.com/office/drawing/2014/main" id="{B50458C5-18AC-B56C-80A1-EB4259C8B329}"/>
                </a:ext>
              </a:extLst>
            </p:cNvPr>
            <p:cNvSpPr/>
            <p:nvPr/>
          </p:nvSpPr>
          <p:spPr bwMode="auto">
            <a:xfrm>
              <a:off x="2629805" y="1807329"/>
              <a:ext cx="937234" cy="21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r"/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2023-01-01</a:t>
              </a:r>
              <a:endParaRPr lang="ko-KR" altLang="en-US" sz="10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43" name="Calendar">
              <a:extLst>
                <a:ext uri="{FF2B5EF4-FFF2-40B4-BE49-F238E27FC236}">
                  <a16:creationId xmlns:a16="http://schemas.microsoft.com/office/drawing/2014/main" id="{68D3CD2B-8240-A102-8C14-75B1CC36502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685976" y="1834205"/>
              <a:ext cx="161925" cy="161925"/>
            </a:xfrm>
            <a:custGeom>
              <a:avLst/>
              <a:gdLst>
                <a:gd name="T0" fmla="*/ 120 w 667"/>
                <a:gd name="T1" fmla="*/ 27 h 667"/>
                <a:gd name="T2" fmla="*/ 8 w 667"/>
                <a:gd name="T3" fmla="*/ 61 h 667"/>
                <a:gd name="T4" fmla="*/ 8 w 667"/>
                <a:gd name="T5" fmla="*/ 659 h 667"/>
                <a:gd name="T6" fmla="*/ 659 w 667"/>
                <a:gd name="T7" fmla="*/ 659 h 667"/>
                <a:gd name="T8" fmla="*/ 659 w 667"/>
                <a:gd name="T9" fmla="*/ 61 h 667"/>
                <a:gd name="T10" fmla="*/ 547 w 667"/>
                <a:gd name="T11" fmla="*/ 27 h 667"/>
                <a:gd name="T12" fmla="*/ 493 w 667"/>
                <a:gd name="T13" fmla="*/ 0 h 667"/>
                <a:gd name="T14" fmla="*/ 467 w 667"/>
                <a:gd name="T15" fmla="*/ 54 h 667"/>
                <a:gd name="T16" fmla="*/ 192 w 667"/>
                <a:gd name="T17" fmla="*/ 8 h 667"/>
                <a:gd name="T18" fmla="*/ 147 w 667"/>
                <a:gd name="T19" fmla="*/ 27 h 667"/>
                <a:gd name="T20" fmla="*/ 147 w 667"/>
                <a:gd name="T21" fmla="*/ 107 h 667"/>
                <a:gd name="T22" fmla="*/ 520 w 667"/>
                <a:gd name="T23" fmla="*/ 27 h 667"/>
                <a:gd name="T24" fmla="*/ 493 w 667"/>
                <a:gd name="T25" fmla="*/ 27 h 667"/>
                <a:gd name="T26" fmla="*/ 120 w 667"/>
                <a:gd name="T27" fmla="*/ 107 h 667"/>
                <a:gd name="T28" fmla="*/ 173 w 667"/>
                <a:gd name="T29" fmla="*/ 134 h 667"/>
                <a:gd name="T30" fmla="*/ 200 w 667"/>
                <a:gd name="T31" fmla="*/ 80 h 667"/>
                <a:gd name="T32" fmla="*/ 474 w 667"/>
                <a:gd name="T33" fmla="*/ 126 h 667"/>
                <a:gd name="T34" fmla="*/ 539 w 667"/>
                <a:gd name="T35" fmla="*/ 126 h 667"/>
                <a:gd name="T36" fmla="*/ 640 w 667"/>
                <a:gd name="T37" fmla="*/ 80 h 667"/>
                <a:gd name="T38" fmla="*/ 27 w 667"/>
                <a:gd name="T39" fmla="*/ 80 h 667"/>
                <a:gd name="T40" fmla="*/ 640 w 667"/>
                <a:gd name="T41" fmla="*/ 640 h 667"/>
                <a:gd name="T42" fmla="*/ 93 w 667"/>
                <a:gd name="T43" fmla="*/ 280 h 667"/>
                <a:gd name="T44" fmla="*/ 93 w 667"/>
                <a:gd name="T45" fmla="*/ 587 h 667"/>
                <a:gd name="T46" fmla="*/ 587 w 667"/>
                <a:gd name="T47" fmla="*/ 574 h 667"/>
                <a:gd name="T48" fmla="*/ 93 w 667"/>
                <a:gd name="T49" fmla="*/ 280 h 667"/>
                <a:gd name="T50" fmla="*/ 200 w 667"/>
                <a:gd name="T51" fmla="*/ 374 h 667"/>
                <a:gd name="T52" fmla="*/ 227 w 667"/>
                <a:gd name="T53" fmla="*/ 307 h 667"/>
                <a:gd name="T54" fmla="*/ 227 w 667"/>
                <a:gd name="T55" fmla="*/ 374 h 667"/>
                <a:gd name="T56" fmla="*/ 440 w 667"/>
                <a:gd name="T57" fmla="*/ 307 h 667"/>
                <a:gd name="T58" fmla="*/ 347 w 667"/>
                <a:gd name="T59" fmla="*/ 307 h 667"/>
                <a:gd name="T60" fmla="*/ 560 w 667"/>
                <a:gd name="T61" fmla="*/ 374 h 667"/>
                <a:gd name="T62" fmla="*/ 107 w 667"/>
                <a:gd name="T63" fmla="*/ 400 h 667"/>
                <a:gd name="T64" fmla="*/ 107 w 667"/>
                <a:gd name="T65" fmla="*/ 467 h 667"/>
                <a:gd name="T66" fmla="*/ 320 w 667"/>
                <a:gd name="T67" fmla="*/ 400 h 667"/>
                <a:gd name="T68" fmla="*/ 227 w 667"/>
                <a:gd name="T69" fmla="*/ 400 h 667"/>
                <a:gd name="T70" fmla="*/ 440 w 667"/>
                <a:gd name="T71" fmla="*/ 467 h 667"/>
                <a:gd name="T72" fmla="*/ 467 w 667"/>
                <a:gd name="T73" fmla="*/ 400 h 667"/>
                <a:gd name="T74" fmla="*/ 467 w 667"/>
                <a:gd name="T75" fmla="*/ 467 h 667"/>
                <a:gd name="T76" fmla="*/ 200 w 667"/>
                <a:gd name="T77" fmla="*/ 494 h 667"/>
                <a:gd name="T78" fmla="*/ 107 w 667"/>
                <a:gd name="T79" fmla="*/ 494 h 667"/>
                <a:gd name="T80" fmla="*/ 320 w 667"/>
                <a:gd name="T81" fmla="*/ 560 h 667"/>
                <a:gd name="T82" fmla="*/ 347 w 667"/>
                <a:gd name="T83" fmla="*/ 494 h 667"/>
                <a:gd name="T84" fmla="*/ 400 w 667"/>
                <a:gd name="T85" fmla="*/ 560 h 667"/>
                <a:gd name="T86" fmla="*/ 467 w 667"/>
                <a:gd name="T87" fmla="*/ 494 h 667"/>
                <a:gd name="T88" fmla="*/ 467 w 667"/>
                <a:gd name="T89" fmla="*/ 56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7" h="667">
                  <a:moveTo>
                    <a:pt x="147" y="0"/>
                  </a:moveTo>
                  <a:cubicBezTo>
                    <a:pt x="140" y="0"/>
                    <a:pt x="133" y="3"/>
                    <a:pt x="128" y="8"/>
                  </a:cubicBezTo>
                  <a:cubicBezTo>
                    <a:pt x="123" y="13"/>
                    <a:pt x="120" y="20"/>
                    <a:pt x="120" y="27"/>
                  </a:cubicBezTo>
                  <a:lnTo>
                    <a:pt x="120" y="54"/>
                  </a:lnTo>
                  <a:lnTo>
                    <a:pt x="27" y="54"/>
                  </a:lnTo>
                  <a:cubicBezTo>
                    <a:pt x="20" y="54"/>
                    <a:pt x="13" y="56"/>
                    <a:pt x="8" y="61"/>
                  </a:cubicBezTo>
                  <a:cubicBezTo>
                    <a:pt x="3" y="66"/>
                    <a:pt x="0" y="73"/>
                    <a:pt x="0" y="80"/>
                  </a:cubicBezTo>
                  <a:lnTo>
                    <a:pt x="0" y="640"/>
                  </a:lnTo>
                  <a:cubicBezTo>
                    <a:pt x="0" y="647"/>
                    <a:pt x="3" y="654"/>
                    <a:pt x="8" y="659"/>
                  </a:cubicBezTo>
                  <a:cubicBezTo>
                    <a:pt x="13" y="664"/>
                    <a:pt x="20" y="667"/>
                    <a:pt x="27" y="667"/>
                  </a:cubicBezTo>
                  <a:lnTo>
                    <a:pt x="640" y="667"/>
                  </a:lnTo>
                  <a:cubicBezTo>
                    <a:pt x="647" y="667"/>
                    <a:pt x="654" y="664"/>
                    <a:pt x="659" y="659"/>
                  </a:cubicBezTo>
                  <a:cubicBezTo>
                    <a:pt x="664" y="654"/>
                    <a:pt x="667" y="647"/>
                    <a:pt x="667" y="640"/>
                  </a:cubicBezTo>
                  <a:lnTo>
                    <a:pt x="667" y="80"/>
                  </a:lnTo>
                  <a:cubicBezTo>
                    <a:pt x="667" y="73"/>
                    <a:pt x="664" y="66"/>
                    <a:pt x="659" y="61"/>
                  </a:cubicBezTo>
                  <a:cubicBezTo>
                    <a:pt x="654" y="56"/>
                    <a:pt x="647" y="54"/>
                    <a:pt x="640" y="54"/>
                  </a:cubicBezTo>
                  <a:lnTo>
                    <a:pt x="547" y="54"/>
                  </a:lnTo>
                  <a:lnTo>
                    <a:pt x="547" y="27"/>
                  </a:lnTo>
                  <a:cubicBezTo>
                    <a:pt x="547" y="20"/>
                    <a:pt x="544" y="13"/>
                    <a:pt x="539" y="8"/>
                  </a:cubicBezTo>
                  <a:cubicBezTo>
                    <a:pt x="534" y="3"/>
                    <a:pt x="527" y="0"/>
                    <a:pt x="520" y="0"/>
                  </a:cubicBezTo>
                  <a:lnTo>
                    <a:pt x="493" y="0"/>
                  </a:lnTo>
                  <a:cubicBezTo>
                    <a:pt x="486" y="0"/>
                    <a:pt x="479" y="3"/>
                    <a:pt x="474" y="8"/>
                  </a:cubicBezTo>
                  <a:cubicBezTo>
                    <a:pt x="469" y="13"/>
                    <a:pt x="467" y="20"/>
                    <a:pt x="467" y="27"/>
                  </a:cubicBezTo>
                  <a:lnTo>
                    <a:pt x="467" y="54"/>
                  </a:lnTo>
                  <a:lnTo>
                    <a:pt x="200" y="54"/>
                  </a:lnTo>
                  <a:lnTo>
                    <a:pt x="200" y="27"/>
                  </a:lnTo>
                  <a:cubicBezTo>
                    <a:pt x="200" y="20"/>
                    <a:pt x="197" y="13"/>
                    <a:pt x="192" y="8"/>
                  </a:cubicBezTo>
                  <a:cubicBezTo>
                    <a:pt x="187" y="3"/>
                    <a:pt x="180" y="0"/>
                    <a:pt x="173" y="0"/>
                  </a:cubicBezTo>
                  <a:lnTo>
                    <a:pt x="147" y="0"/>
                  </a:lnTo>
                  <a:close/>
                  <a:moveTo>
                    <a:pt x="147" y="27"/>
                  </a:moveTo>
                  <a:lnTo>
                    <a:pt x="173" y="27"/>
                  </a:lnTo>
                  <a:lnTo>
                    <a:pt x="173" y="107"/>
                  </a:lnTo>
                  <a:lnTo>
                    <a:pt x="147" y="107"/>
                  </a:lnTo>
                  <a:lnTo>
                    <a:pt x="147" y="27"/>
                  </a:lnTo>
                  <a:close/>
                  <a:moveTo>
                    <a:pt x="493" y="27"/>
                  </a:moveTo>
                  <a:lnTo>
                    <a:pt x="520" y="27"/>
                  </a:lnTo>
                  <a:lnTo>
                    <a:pt x="520" y="107"/>
                  </a:lnTo>
                  <a:lnTo>
                    <a:pt x="493" y="107"/>
                  </a:lnTo>
                  <a:lnTo>
                    <a:pt x="493" y="27"/>
                  </a:lnTo>
                  <a:close/>
                  <a:moveTo>
                    <a:pt x="27" y="80"/>
                  </a:moveTo>
                  <a:lnTo>
                    <a:pt x="120" y="80"/>
                  </a:lnTo>
                  <a:lnTo>
                    <a:pt x="120" y="107"/>
                  </a:lnTo>
                  <a:cubicBezTo>
                    <a:pt x="120" y="114"/>
                    <a:pt x="123" y="121"/>
                    <a:pt x="128" y="126"/>
                  </a:cubicBezTo>
                  <a:cubicBezTo>
                    <a:pt x="133" y="131"/>
                    <a:pt x="140" y="134"/>
                    <a:pt x="147" y="134"/>
                  </a:cubicBezTo>
                  <a:lnTo>
                    <a:pt x="173" y="134"/>
                  </a:lnTo>
                  <a:cubicBezTo>
                    <a:pt x="180" y="134"/>
                    <a:pt x="187" y="131"/>
                    <a:pt x="192" y="126"/>
                  </a:cubicBezTo>
                  <a:cubicBezTo>
                    <a:pt x="197" y="121"/>
                    <a:pt x="200" y="114"/>
                    <a:pt x="200" y="107"/>
                  </a:cubicBezTo>
                  <a:lnTo>
                    <a:pt x="200" y="80"/>
                  </a:lnTo>
                  <a:lnTo>
                    <a:pt x="467" y="80"/>
                  </a:lnTo>
                  <a:lnTo>
                    <a:pt x="467" y="107"/>
                  </a:lnTo>
                  <a:cubicBezTo>
                    <a:pt x="467" y="114"/>
                    <a:pt x="469" y="121"/>
                    <a:pt x="474" y="126"/>
                  </a:cubicBezTo>
                  <a:cubicBezTo>
                    <a:pt x="479" y="131"/>
                    <a:pt x="486" y="134"/>
                    <a:pt x="493" y="134"/>
                  </a:cubicBezTo>
                  <a:lnTo>
                    <a:pt x="520" y="134"/>
                  </a:lnTo>
                  <a:cubicBezTo>
                    <a:pt x="527" y="134"/>
                    <a:pt x="534" y="131"/>
                    <a:pt x="539" y="126"/>
                  </a:cubicBezTo>
                  <a:cubicBezTo>
                    <a:pt x="544" y="121"/>
                    <a:pt x="547" y="114"/>
                    <a:pt x="547" y="107"/>
                  </a:cubicBezTo>
                  <a:lnTo>
                    <a:pt x="547" y="80"/>
                  </a:lnTo>
                  <a:lnTo>
                    <a:pt x="640" y="80"/>
                  </a:lnTo>
                  <a:lnTo>
                    <a:pt x="640" y="187"/>
                  </a:lnTo>
                  <a:lnTo>
                    <a:pt x="27" y="187"/>
                  </a:lnTo>
                  <a:lnTo>
                    <a:pt x="27" y="80"/>
                  </a:lnTo>
                  <a:close/>
                  <a:moveTo>
                    <a:pt x="27" y="214"/>
                  </a:moveTo>
                  <a:lnTo>
                    <a:pt x="640" y="214"/>
                  </a:lnTo>
                  <a:lnTo>
                    <a:pt x="640" y="640"/>
                  </a:lnTo>
                  <a:lnTo>
                    <a:pt x="27" y="640"/>
                  </a:lnTo>
                  <a:lnTo>
                    <a:pt x="27" y="214"/>
                  </a:lnTo>
                  <a:close/>
                  <a:moveTo>
                    <a:pt x="93" y="280"/>
                  </a:moveTo>
                  <a:cubicBezTo>
                    <a:pt x="86" y="280"/>
                    <a:pt x="80" y="286"/>
                    <a:pt x="80" y="294"/>
                  </a:cubicBezTo>
                  <a:lnTo>
                    <a:pt x="80" y="574"/>
                  </a:lnTo>
                  <a:cubicBezTo>
                    <a:pt x="80" y="581"/>
                    <a:pt x="86" y="587"/>
                    <a:pt x="93" y="587"/>
                  </a:cubicBezTo>
                  <a:lnTo>
                    <a:pt x="400" y="587"/>
                  </a:lnTo>
                  <a:lnTo>
                    <a:pt x="573" y="587"/>
                  </a:lnTo>
                  <a:cubicBezTo>
                    <a:pt x="581" y="587"/>
                    <a:pt x="587" y="581"/>
                    <a:pt x="587" y="574"/>
                  </a:cubicBezTo>
                  <a:lnTo>
                    <a:pt x="587" y="294"/>
                  </a:lnTo>
                  <a:cubicBezTo>
                    <a:pt x="587" y="286"/>
                    <a:pt x="581" y="280"/>
                    <a:pt x="573" y="280"/>
                  </a:cubicBezTo>
                  <a:lnTo>
                    <a:pt x="93" y="280"/>
                  </a:lnTo>
                  <a:close/>
                  <a:moveTo>
                    <a:pt x="107" y="307"/>
                  </a:moveTo>
                  <a:lnTo>
                    <a:pt x="200" y="307"/>
                  </a:lnTo>
                  <a:lnTo>
                    <a:pt x="200" y="374"/>
                  </a:lnTo>
                  <a:lnTo>
                    <a:pt x="107" y="374"/>
                  </a:lnTo>
                  <a:lnTo>
                    <a:pt x="107" y="307"/>
                  </a:lnTo>
                  <a:close/>
                  <a:moveTo>
                    <a:pt x="227" y="307"/>
                  </a:moveTo>
                  <a:lnTo>
                    <a:pt x="320" y="307"/>
                  </a:lnTo>
                  <a:lnTo>
                    <a:pt x="320" y="374"/>
                  </a:lnTo>
                  <a:lnTo>
                    <a:pt x="227" y="374"/>
                  </a:lnTo>
                  <a:lnTo>
                    <a:pt x="227" y="307"/>
                  </a:lnTo>
                  <a:close/>
                  <a:moveTo>
                    <a:pt x="347" y="307"/>
                  </a:moveTo>
                  <a:lnTo>
                    <a:pt x="440" y="307"/>
                  </a:lnTo>
                  <a:lnTo>
                    <a:pt x="440" y="374"/>
                  </a:lnTo>
                  <a:lnTo>
                    <a:pt x="347" y="374"/>
                  </a:lnTo>
                  <a:lnTo>
                    <a:pt x="347" y="307"/>
                  </a:lnTo>
                  <a:close/>
                  <a:moveTo>
                    <a:pt x="467" y="307"/>
                  </a:moveTo>
                  <a:lnTo>
                    <a:pt x="560" y="307"/>
                  </a:lnTo>
                  <a:lnTo>
                    <a:pt x="560" y="374"/>
                  </a:lnTo>
                  <a:lnTo>
                    <a:pt x="467" y="374"/>
                  </a:lnTo>
                  <a:lnTo>
                    <a:pt x="467" y="307"/>
                  </a:lnTo>
                  <a:close/>
                  <a:moveTo>
                    <a:pt x="107" y="400"/>
                  </a:moveTo>
                  <a:lnTo>
                    <a:pt x="200" y="400"/>
                  </a:lnTo>
                  <a:lnTo>
                    <a:pt x="200" y="467"/>
                  </a:lnTo>
                  <a:lnTo>
                    <a:pt x="107" y="467"/>
                  </a:lnTo>
                  <a:lnTo>
                    <a:pt x="107" y="400"/>
                  </a:lnTo>
                  <a:close/>
                  <a:moveTo>
                    <a:pt x="227" y="400"/>
                  </a:moveTo>
                  <a:lnTo>
                    <a:pt x="320" y="400"/>
                  </a:lnTo>
                  <a:lnTo>
                    <a:pt x="320" y="467"/>
                  </a:lnTo>
                  <a:lnTo>
                    <a:pt x="227" y="467"/>
                  </a:lnTo>
                  <a:lnTo>
                    <a:pt x="227" y="400"/>
                  </a:lnTo>
                  <a:close/>
                  <a:moveTo>
                    <a:pt x="347" y="400"/>
                  </a:moveTo>
                  <a:lnTo>
                    <a:pt x="440" y="400"/>
                  </a:lnTo>
                  <a:lnTo>
                    <a:pt x="440" y="467"/>
                  </a:lnTo>
                  <a:lnTo>
                    <a:pt x="347" y="467"/>
                  </a:lnTo>
                  <a:lnTo>
                    <a:pt x="347" y="400"/>
                  </a:lnTo>
                  <a:close/>
                  <a:moveTo>
                    <a:pt x="467" y="400"/>
                  </a:moveTo>
                  <a:lnTo>
                    <a:pt x="560" y="400"/>
                  </a:lnTo>
                  <a:lnTo>
                    <a:pt x="560" y="467"/>
                  </a:lnTo>
                  <a:lnTo>
                    <a:pt x="467" y="467"/>
                  </a:lnTo>
                  <a:lnTo>
                    <a:pt x="467" y="400"/>
                  </a:lnTo>
                  <a:close/>
                  <a:moveTo>
                    <a:pt x="107" y="494"/>
                  </a:moveTo>
                  <a:lnTo>
                    <a:pt x="200" y="494"/>
                  </a:lnTo>
                  <a:lnTo>
                    <a:pt x="200" y="560"/>
                  </a:lnTo>
                  <a:lnTo>
                    <a:pt x="107" y="560"/>
                  </a:lnTo>
                  <a:lnTo>
                    <a:pt x="107" y="494"/>
                  </a:lnTo>
                  <a:close/>
                  <a:moveTo>
                    <a:pt x="227" y="494"/>
                  </a:moveTo>
                  <a:lnTo>
                    <a:pt x="320" y="494"/>
                  </a:lnTo>
                  <a:lnTo>
                    <a:pt x="320" y="560"/>
                  </a:lnTo>
                  <a:lnTo>
                    <a:pt x="227" y="560"/>
                  </a:lnTo>
                  <a:lnTo>
                    <a:pt x="227" y="494"/>
                  </a:lnTo>
                  <a:close/>
                  <a:moveTo>
                    <a:pt x="347" y="494"/>
                  </a:moveTo>
                  <a:lnTo>
                    <a:pt x="440" y="494"/>
                  </a:lnTo>
                  <a:lnTo>
                    <a:pt x="440" y="560"/>
                  </a:lnTo>
                  <a:lnTo>
                    <a:pt x="400" y="560"/>
                  </a:lnTo>
                  <a:lnTo>
                    <a:pt x="347" y="560"/>
                  </a:lnTo>
                  <a:lnTo>
                    <a:pt x="347" y="494"/>
                  </a:lnTo>
                  <a:close/>
                  <a:moveTo>
                    <a:pt x="467" y="494"/>
                  </a:moveTo>
                  <a:lnTo>
                    <a:pt x="560" y="494"/>
                  </a:lnTo>
                  <a:lnTo>
                    <a:pt x="560" y="560"/>
                  </a:lnTo>
                  <a:lnTo>
                    <a:pt x="467" y="560"/>
                  </a:lnTo>
                  <a:lnTo>
                    <a:pt x="467" y="494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latin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D3074D84-BA2A-72E6-C418-F83166450337}"/>
              </a:ext>
            </a:extLst>
          </p:cNvPr>
          <p:cNvGrpSpPr/>
          <p:nvPr/>
        </p:nvGrpSpPr>
        <p:grpSpPr>
          <a:xfrm>
            <a:off x="7720512" y="1581040"/>
            <a:ext cx="937234" cy="216000"/>
            <a:chOff x="3743858" y="1807329"/>
            <a:chExt cx="937234" cy="216000"/>
          </a:xfrm>
        </p:grpSpPr>
        <p:sp>
          <p:nvSpPr>
            <p:cNvPr id="144" name="직사각형 143">
              <a:extLst>
                <a:ext uri="{FF2B5EF4-FFF2-40B4-BE49-F238E27FC236}">
                  <a16:creationId xmlns:a16="http://schemas.microsoft.com/office/drawing/2014/main" id="{AD9B2B40-6F51-D72E-40ED-01E60877C17D}"/>
                </a:ext>
              </a:extLst>
            </p:cNvPr>
            <p:cNvSpPr/>
            <p:nvPr/>
          </p:nvSpPr>
          <p:spPr bwMode="auto">
            <a:xfrm>
              <a:off x="3743858" y="1807329"/>
              <a:ext cx="937234" cy="21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r"/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2023-01-07</a:t>
              </a:r>
              <a:endParaRPr lang="ko-KR" altLang="en-US" sz="10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45" name="Calendar">
              <a:extLst>
                <a:ext uri="{FF2B5EF4-FFF2-40B4-BE49-F238E27FC236}">
                  <a16:creationId xmlns:a16="http://schemas.microsoft.com/office/drawing/2014/main" id="{371806CF-D746-22CD-D2BD-EC421327A5B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800029" y="1834205"/>
              <a:ext cx="161925" cy="161925"/>
            </a:xfrm>
            <a:custGeom>
              <a:avLst/>
              <a:gdLst>
                <a:gd name="T0" fmla="*/ 120 w 667"/>
                <a:gd name="T1" fmla="*/ 27 h 667"/>
                <a:gd name="T2" fmla="*/ 8 w 667"/>
                <a:gd name="T3" fmla="*/ 61 h 667"/>
                <a:gd name="T4" fmla="*/ 8 w 667"/>
                <a:gd name="T5" fmla="*/ 659 h 667"/>
                <a:gd name="T6" fmla="*/ 659 w 667"/>
                <a:gd name="T7" fmla="*/ 659 h 667"/>
                <a:gd name="T8" fmla="*/ 659 w 667"/>
                <a:gd name="T9" fmla="*/ 61 h 667"/>
                <a:gd name="T10" fmla="*/ 547 w 667"/>
                <a:gd name="T11" fmla="*/ 27 h 667"/>
                <a:gd name="T12" fmla="*/ 493 w 667"/>
                <a:gd name="T13" fmla="*/ 0 h 667"/>
                <a:gd name="T14" fmla="*/ 467 w 667"/>
                <a:gd name="T15" fmla="*/ 54 h 667"/>
                <a:gd name="T16" fmla="*/ 192 w 667"/>
                <a:gd name="T17" fmla="*/ 8 h 667"/>
                <a:gd name="T18" fmla="*/ 147 w 667"/>
                <a:gd name="T19" fmla="*/ 27 h 667"/>
                <a:gd name="T20" fmla="*/ 147 w 667"/>
                <a:gd name="T21" fmla="*/ 107 h 667"/>
                <a:gd name="T22" fmla="*/ 520 w 667"/>
                <a:gd name="T23" fmla="*/ 27 h 667"/>
                <a:gd name="T24" fmla="*/ 493 w 667"/>
                <a:gd name="T25" fmla="*/ 27 h 667"/>
                <a:gd name="T26" fmla="*/ 120 w 667"/>
                <a:gd name="T27" fmla="*/ 107 h 667"/>
                <a:gd name="T28" fmla="*/ 173 w 667"/>
                <a:gd name="T29" fmla="*/ 134 h 667"/>
                <a:gd name="T30" fmla="*/ 200 w 667"/>
                <a:gd name="T31" fmla="*/ 80 h 667"/>
                <a:gd name="T32" fmla="*/ 474 w 667"/>
                <a:gd name="T33" fmla="*/ 126 h 667"/>
                <a:gd name="T34" fmla="*/ 539 w 667"/>
                <a:gd name="T35" fmla="*/ 126 h 667"/>
                <a:gd name="T36" fmla="*/ 640 w 667"/>
                <a:gd name="T37" fmla="*/ 80 h 667"/>
                <a:gd name="T38" fmla="*/ 27 w 667"/>
                <a:gd name="T39" fmla="*/ 80 h 667"/>
                <a:gd name="T40" fmla="*/ 640 w 667"/>
                <a:gd name="T41" fmla="*/ 640 h 667"/>
                <a:gd name="T42" fmla="*/ 93 w 667"/>
                <a:gd name="T43" fmla="*/ 280 h 667"/>
                <a:gd name="T44" fmla="*/ 93 w 667"/>
                <a:gd name="T45" fmla="*/ 587 h 667"/>
                <a:gd name="T46" fmla="*/ 587 w 667"/>
                <a:gd name="T47" fmla="*/ 574 h 667"/>
                <a:gd name="T48" fmla="*/ 93 w 667"/>
                <a:gd name="T49" fmla="*/ 280 h 667"/>
                <a:gd name="T50" fmla="*/ 200 w 667"/>
                <a:gd name="T51" fmla="*/ 374 h 667"/>
                <a:gd name="T52" fmla="*/ 227 w 667"/>
                <a:gd name="T53" fmla="*/ 307 h 667"/>
                <a:gd name="T54" fmla="*/ 227 w 667"/>
                <a:gd name="T55" fmla="*/ 374 h 667"/>
                <a:gd name="T56" fmla="*/ 440 w 667"/>
                <a:gd name="T57" fmla="*/ 307 h 667"/>
                <a:gd name="T58" fmla="*/ 347 w 667"/>
                <a:gd name="T59" fmla="*/ 307 h 667"/>
                <a:gd name="T60" fmla="*/ 560 w 667"/>
                <a:gd name="T61" fmla="*/ 374 h 667"/>
                <a:gd name="T62" fmla="*/ 107 w 667"/>
                <a:gd name="T63" fmla="*/ 400 h 667"/>
                <a:gd name="T64" fmla="*/ 107 w 667"/>
                <a:gd name="T65" fmla="*/ 467 h 667"/>
                <a:gd name="T66" fmla="*/ 320 w 667"/>
                <a:gd name="T67" fmla="*/ 400 h 667"/>
                <a:gd name="T68" fmla="*/ 227 w 667"/>
                <a:gd name="T69" fmla="*/ 400 h 667"/>
                <a:gd name="T70" fmla="*/ 440 w 667"/>
                <a:gd name="T71" fmla="*/ 467 h 667"/>
                <a:gd name="T72" fmla="*/ 467 w 667"/>
                <a:gd name="T73" fmla="*/ 400 h 667"/>
                <a:gd name="T74" fmla="*/ 467 w 667"/>
                <a:gd name="T75" fmla="*/ 467 h 667"/>
                <a:gd name="T76" fmla="*/ 200 w 667"/>
                <a:gd name="T77" fmla="*/ 494 h 667"/>
                <a:gd name="T78" fmla="*/ 107 w 667"/>
                <a:gd name="T79" fmla="*/ 494 h 667"/>
                <a:gd name="T80" fmla="*/ 320 w 667"/>
                <a:gd name="T81" fmla="*/ 560 h 667"/>
                <a:gd name="T82" fmla="*/ 347 w 667"/>
                <a:gd name="T83" fmla="*/ 494 h 667"/>
                <a:gd name="T84" fmla="*/ 400 w 667"/>
                <a:gd name="T85" fmla="*/ 560 h 667"/>
                <a:gd name="T86" fmla="*/ 467 w 667"/>
                <a:gd name="T87" fmla="*/ 494 h 667"/>
                <a:gd name="T88" fmla="*/ 467 w 667"/>
                <a:gd name="T89" fmla="*/ 56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7" h="667">
                  <a:moveTo>
                    <a:pt x="147" y="0"/>
                  </a:moveTo>
                  <a:cubicBezTo>
                    <a:pt x="140" y="0"/>
                    <a:pt x="133" y="3"/>
                    <a:pt x="128" y="8"/>
                  </a:cubicBezTo>
                  <a:cubicBezTo>
                    <a:pt x="123" y="13"/>
                    <a:pt x="120" y="20"/>
                    <a:pt x="120" y="27"/>
                  </a:cubicBezTo>
                  <a:lnTo>
                    <a:pt x="120" y="54"/>
                  </a:lnTo>
                  <a:lnTo>
                    <a:pt x="27" y="54"/>
                  </a:lnTo>
                  <a:cubicBezTo>
                    <a:pt x="20" y="54"/>
                    <a:pt x="13" y="56"/>
                    <a:pt x="8" y="61"/>
                  </a:cubicBezTo>
                  <a:cubicBezTo>
                    <a:pt x="3" y="66"/>
                    <a:pt x="0" y="73"/>
                    <a:pt x="0" y="80"/>
                  </a:cubicBezTo>
                  <a:lnTo>
                    <a:pt x="0" y="640"/>
                  </a:lnTo>
                  <a:cubicBezTo>
                    <a:pt x="0" y="647"/>
                    <a:pt x="3" y="654"/>
                    <a:pt x="8" y="659"/>
                  </a:cubicBezTo>
                  <a:cubicBezTo>
                    <a:pt x="13" y="664"/>
                    <a:pt x="20" y="667"/>
                    <a:pt x="27" y="667"/>
                  </a:cubicBezTo>
                  <a:lnTo>
                    <a:pt x="640" y="667"/>
                  </a:lnTo>
                  <a:cubicBezTo>
                    <a:pt x="647" y="667"/>
                    <a:pt x="654" y="664"/>
                    <a:pt x="659" y="659"/>
                  </a:cubicBezTo>
                  <a:cubicBezTo>
                    <a:pt x="664" y="654"/>
                    <a:pt x="667" y="647"/>
                    <a:pt x="667" y="640"/>
                  </a:cubicBezTo>
                  <a:lnTo>
                    <a:pt x="667" y="80"/>
                  </a:lnTo>
                  <a:cubicBezTo>
                    <a:pt x="667" y="73"/>
                    <a:pt x="664" y="66"/>
                    <a:pt x="659" y="61"/>
                  </a:cubicBezTo>
                  <a:cubicBezTo>
                    <a:pt x="654" y="56"/>
                    <a:pt x="647" y="54"/>
                    <a:pt x="640" y="54"/>
                  </a:cubicBezTo>
                  <a:lnTo>
                    <a:pt x="547" y="54"/>
                  </a:lnTo>
                  <a:lnTo>
                    <a:pt x="547" y="27"/>
                  </a:lnTo>
                  <a:cubicBezTo>
                    <a:pt x="547" y="20"/>
                    <a:pt x="544" y="13"/>
                    <a:pt x="539" y="8"/>
                  </a:cubicBezTo>
                  <a:cubicBezTo>
                    <a:pt x="534" y="3"/>
                    <a:pt x="527" y="0"/>
                    <a:pt x="520" y="0"/>
                  </a:cubicBezTo>
                  <a:lnTo>
                    <a:pt x="493" y="0"/>
                  </a:lnTo>
                  <a:cubicBezTo>
                    <a:pt x="486" y="0"/>
                    <a:pt x="479" y="3"/>
                    <a:pt x="474" y="8"/>
                  </a:cubicBezTo>
                  <a:cubicBezTo>
                    <a:pt x="469" y="13"/>
                    <a:pt x="467" y="20"/>
                    <a:pt x="467" y="27"/>
                  </a:cubicBezTo>
                  <a:lnTo>
                    <a:pt x="467" y="54"/>
                  </a:lnTo>
                  <a:lnTo>
                    <a:pt x="200" y="54"/>
                  </a:lnTo>
                  <a:lnTo>
                    <a:pt x="200" y="27"/>
                  </a:lnTo>
                  <a:cubicBezTo>
                    <a:pt x="200" y="20"/>
                    <a:pt x="197" y="13"/>
                    <a:pt x="192" y="8"/>
                  </a:cubicBezTo>
                  <a:cubicBezTo>
                    <a:pt x="187" y="3"/>
                    <a:pt x="180" y="0"/>
                    <a:pt x="173" y="0"/>
                  </a:cubicBezTo>
                  <a:lnTo>
                    <a:pt x="147" y="0"/>
                  </a:lnTo>
                  <a:close/>
                  <a:moveTo>
                    <a:pt x="147" y="27"/>
                  </a:moveTo>
                  <a:lnTo>
                    <a:pt x="173" y="27"/>
                  </a:lnTo>
                  <a:lnTo>
                    <a:pt x="173" y="107"/>
                  </a:lnTo>
                  <a:lnTo>
                    <a:pt x="147" y="107"/>
                  </a:lnTo>
                  <a:lnTo>
                    <a:pt x="147" y="27"/>
                  </a:lnTo>
                  <a:close/>
                  <a:moveTo>
                    <a:pt x="493" y="27"/>
                  </a:moveTo>
                  <a:lnTo>
                    <a:pt x="520" y="27"/>
                  </a:lnTo>
                  <a:lnTo>
                    <a:pt x="520" y="107"/>
                  </a:lnTo>
                  <a:lnTo>
                    <a:pt x="493" y="107"/>
                  </a:lnTo>
                  <a:lnTo>
                    <a:pt x="493" y="27"/>
                  </a:lnTo>
                  <a:close/>
                  <a:moveTo>
                    <a:pt x="27" y="80"/>
                  </a:moveTo>
                  <a:lnTo>
                    <a:pt x="120" y="80"/>
                  </a:lnTo>
                  <a:lnTo>
                    <a:pt x="120" y="107"/>
                  </a:lnTo>
                  <a:cubicBezTo>
                    <a:pt x="120" y="114"/>
                    <a:pt x="123" y="121"/>
                    <a:pt x="128" y="126"/>
                  </a:cubicBezTo>
                  <a:cubicBezTo>
                    <a:pt x="133" y="131"/>
                    <a:pt x="140" y="134"/>
                    <a:pt x="147" y="134"/>
                  </a:cubicBezTo>
                  <a:lnTo>
                    <a:pt x="173" y="134"/>
                  </a:lnTo>
                  <a:cubicBezTo>
                    <a:pt x="180" y="134"/>
                    <a:pt x="187" y="131"/>
                    <a:pt x="192" y="126"/>
                  </a:cubicBezTo>
                  <a:cubicBezTo>
                    <a:pt x="197" y="121"/>
                    <a:pt x="200" y="114"/>
                    <a:pt x="200" y="107"/>
                  </a:cubicBezTo>
                  <a:lnTo>
                    <a:pt x="200" y="80"/>
                  </a:lnTo>
                  <a:lnTo>
                    <a:pt x="467" y="80"/>
                  </a:lnTo>
                  <a:lnTo>
                    <a:pt x="467" y="107"/>
                  </a:lnTo>
                  <a:cubicBezTo>
                    <a:pt x="467" y="114"/>
                    <a:pt x="469" y="121"/>
                    <a:pt x="474" y="126"/>
                  </a:cubicBezTo>
                  <a:cubicBezTo>
                    <a:pt x="479" y="131"/>
                    <a:pt x="486" y="134"/>
                    <a:pt x="493" y="134"/>
                  </a:cubicBezTo>
                  <a:lnTo>
                    <a:pt x="520" y="134"/>
                  </a:lnTo>
                  <a:cubicBezTo>
                    <a:pt x="527" y="134"/>
                    <a:pt x="534" y="131"/>
                    <a:pt x="539" y="126"/>
                  </a:cubicBezTo>
                  <a:cubicBezTo>
                    <a:pt x="544" y="121"/>
                    <a:pt x="547" y="114"/>
                    <a:pt x="547" y="107"/>
                  </a:cubicBezTo>
                  <a:lnTo>
                    <a:pt x="547" y="80"/>
                  </a:lnTo>
                  <a:lnTo>
                    <a:pt x="640" y="80"/>
                  </a:lnTo>
                  <a:lnTo>
                    <a:pt x="640" y="187"/>
                  </a:lnTo>
                  <a:lnTo>
                    <a:pt x="27" y="187"/>
                  </a:lnTo>
                  <a:lnTo>
                    <a:pt x="27" y="80"/>
                  </a:lnTo>
                  <a:close/>
                  <a:moveTo>
                    <a:pt x="27" y="214"/>
                  </a:moveTo>
                  <a:lnTo>
                    <a:pt x="640" y="214"/>
                  </a:lnTo>
                  <a:lnTo>
                    <a:pt x="640" y="640"/>
                  </a:lnTo>
                  <a:lnTo>
                    <a:pt x="27" y="640"/>
                  </a:lnTo>
                  <a:lnTo>
                    <a:pt x="27" y="214"/>
                  </a:lnTo>
                  <a:close/>
                  <a:moveTo>
                    <a:pt x="93" y="280"/>
                  </a:moveTo>
                  <a:cubicBezTo>
                    <a:pt x="86" y="280"/>
                    <a:pt x="80" y="286"/>
                    <a:pt x="80" y="294"/>
                  </a:cubicBezTo>
                  <a:lnTo>
                    <a:pt x="80" y="574"/>
                  </a:lnTo>
                  <a:cubicBezTo>
                    <a:pt x="80" y="581"/>
                    <a:pt x="86" y="587"/>
                    <a:pt x="93" y="587"/>
                  </a:cubicBezTo>
                  <a:lnTo>
                    <a:pt x="400" y="587"/>
                  </a:lnTo>
                  <a:lnTo>
                    <a:pt x="573" y="587"/>
                  </a:lnTo>
                  <a:cubicBezTo>
                    <a:pt x="581" y="587"/>
                    <a:pt x="587" y="581"/>
                    <a:pt x="587" y="574"/>
                  </a:cubicBezTo>
                  <a:lnTo>
                    <a:pt x="587" y="294"/>
                  </a:lnTo>
                  <a:cubicBezTo>
                    <a:pt x="587" y="286"/>
                    <a:pt x="581" y="280"/>
                    <a:pt x="573" y="280"/>
                  </a:cubicBezTo>
                  <a:lnTo>
                    <a:pt x="93" y="280"/>
                  </a:lnTo>
                  <a:close/>
                  <a:moveTo>
                    <a:pt x="107" y="307"/>
                  </a:moveTo>
                  <a:lnTo>
                    <a:pt x="200" y="307"/>
                  </a:lnTo>
                  <a:lnTo>
                    <a:pt x="200" y="374"/>
                  </a:lnTo>
                  <a:lnTo>
                    <a:pt x="107" y="374"/>
                  </a:lnTo>
                  <a:lnTo>
                    <a:pt x="107" y="307"/>
                  </a:lnTo>
                  <a:close/>
                  <a:moveTo>
                    <a:pt x="227" y="307"/>
                  </a:moveTo>
                  <a:lnTo>
                    <a:pt x="320" y="307"/>
                  </a:lnTo>
                  <a:lnTo>
                    <a:pt x="320" y="374"/>
                  </a:lnTo>
                  <a:lnTo>
                    <a:pt x="227" y="374"/>
                  </a:lnTo>
                  <a:lnTo>
                    <a:pt x="227" y="307"/>
                  </a:lnTo>
                  <a:close/>
                  <a:moveTo>
                    <a:pt x="347" y="307"/>
                  </a:moveTo>
                  <a:lnTo>
                    <a:pt x="440" y="307"/>
                  </a:lnTo>
                  <a:lnTo>
                    <a:pt x="440" y="374"/>
                  </a:lnTo>
                  <a:lnTo>
                    <a:pt x="347" y="374"/>
                  </a:lnTo>
                  <a:lnTo>
                    <a:pt x="347" y="307"/>
                  </a:lnTo>
                  <a:close/>
                  <a:moveTo>
                    <a:pt x="467" y="307"/>
                  </a:moveTo>
                  <a:lnTo>
                    <a:pt x="560" y="307"/>
                  </a:lnTo>
                  <a:lnTo>
                    <a:pt x="560" y="374"/>
                  </a:lnTo>
                  <a:lnTo>
                    <a:pt x="467" y="374"/>
                  </a:lnTo>
                  <a:lnTo>
                    <a:pt x="467" y="307"/>
                  </a:lnTo>
                  <a:close/>
                  <a:moveTo>
                    <a:pt x="107" y="400"/>
                  </a:moveTo>
                  <a:lnTo>
                    <a:pt x="200" y="400"/>
                  </a:lnTo>
                  <a:lnTo>
                    <a:pt x="200" y="467"/>
                  </a:lnTo>
                  <a:lnTo>
                    <a:pt x="107" y="467"/>
                  </a:lnTo>
                  <a:lnTo>
                    <a:pt x="107" y="400"/>
                  </a:lnTo>
                  <a:close/>
                  <a:moveTo>
                    <a:pt x="227" y="400"/>
                  </a:moveTo>
                  <a:lnTo>
                    <a:pt x="320" y="400"/>
                  </a:lnTo>
                  <a:lnTo>
                    <a:pt x="320" y="467"/>
                  </a:lnTo>
                  <a:lnTo>
                    <a:pt x="227" y="467"/>
                  </a:lnTo>
                  <a:lnTo>
                    <a:pt x="227" y="400"/>
                  </a:lnTo>
                  <a:close/>
                  <a:moveTo>
                    <a:pt x="347" y="400"/>
                  </a:moveTo>
                  <a:lnTo>
                    <a:pt x="440" y="400"/>
                  </a:lnTo>
                  <a:lnTo>
                    <a:pt x="440" y="467"/>
                  </a:lnTo>
                  <a:lnTo>
                    <a:pt x="347" y="467"/>
                  </a:lnTo>
                  <a:lnTo>
                    <a:pt x="347" y="400"/>
                  </a:lnTo>
                  <a:close/>
                  <a:moveTo>
                    <a:pt x="467" y="400"/>
                  </a:moveTo>
                  <a:lnTo>
                    <a:pt x="560" y="400"/>
                  </a:lnTo>
                  <a:lnTo>
                    <a:pt x="560" y="467"/>
                  </a:lnTo>
                  <a:lnTo>
                    <a:pt x="467" y="467"/>
                  </a:lnTo>
                  <a:lnTo>
                    <a:pt x="467" y="400"/>
                  </a:lnTo>
                  <a:close/>
                  <a:moveTo>
                    <a:pt x="107" y="494"/>
                  </a:moveTo>
                  <a:lnTo>
                    <a:pt x="200" y="494"/>
                  </a:lnTo>
                  <a:lnTo>
                    <a:pt x="200" y="560"/>
                  </a:lnTo>
                  <a:lnTo>
                    <a:pt x="107" y="560"/>
                  </a:lnTo>
                  <a:lnTo>
                    <a:pt x="107" y="494"/>
                  </a:lnTo>
                  <a:close/>
                  <a:moveTo>
                    <a:pt x="227" y="494"/>
                  </a:moveTo>
                  <a:lnTo>
                    <a:pt x="320" y="494"/>
                  </a:lnTo>
                  <a:lnTo>
                    <a:pt x="320" y="560"/>
                  </a:lnTo>
                  <a:lnTo>
                    <a:pt x="227" y="560"/>
                  </a:lnTo>
                  <a:lnTo>
                    <a:pt x="227" y="494"/>
                  </a:lnTo>
                  <a:close/>
                  <a:moveTo>
                    <a:pt x="347" y="494"/>
                  </a:moveTo>
                  <a:lnTo>
                    <a:pt x="440" y="494"/>
                  </a:lnTo>
                  <a:lnTo>
                    <a:pt x="440" y="560"/>
                  </a:lnTo>
                  <a:lnTo>
                    <a:pt x="400" y="560"/>
                  </a:lnTo>
                  <a:lnTo>
                    <a:pt x="347" y="560"/>
                  </a:lnTo>
                  <a:lnTo>
                    <a:pt x="347" y="494"/>
                  </a:lnTo>
                  <a:close/>
                  <a:moveTo>
                    <a:pt x="467" y="494"/>
                  </a:moveTo>
                  <a:lnTo>
                    <a:pt x="560" y="494"/>
                  </a:lnTo>
                  <a:lnTo>
                    <a:pt x="560" y="560"/>
                  </a:lnTo>
                  <a:lnTo>
                    <a:pt x="467" y="560"/>
                  </a:lnTo>
                  <a:lnTo>
                    <a:pt x="467" y="494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latin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155" name="직사각형 154">
            <a:extLst>
              <a:ext uri="{FF2B5EF4-FFF2-40B4-BE49-F238E27FC236}">
                <a16:creationId xmlns:a16="http://schemas.microsoft.com/office/drawing/2014/main" id="{57A47952-7D14-F8F5-00FE-2163D79B4910}"/>
              </a:ext>
            </a:extLst>
          </p:cNvPr>
          <p:cNvSpPr/>
          <p:nvPr/>
        </p:nvSpPr>
        <p:spPr>
          <a:xfrm>
            <a:off x="6202598" y="1935864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spc="-60" dirty="0">
                <a:solidFill>
                  <a:srgbClr val="000000"/>
                </a:solidFill>
                <a:latin typeface="+mn-ea"/>
              </a:rPr>
              <a:t>진열</a:t>
            </a:r>
          </a:p>
        </p:txBody>
      </p:sp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E4DFD239-FF6C-B41E-1774-B8DFD9BD9F02}"/>
              </a:ext>
            </a:extLst>
          </p:cNvPr>
          <p:cNvSpPr/>
          <p:nvPr/>
        </p:nvSpPr>
        <p:spPr>
          <a:xfrm>
            <a:off x="6774526" y="1935864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spc="-60" dirty="0">
                <a:solidFill>
                  <a:srgbClr val="000000"/>
                </a:solidFill>
                <a:latin typeface="+mn-ea"/>
              </a:rPr>
              <a:t>품절</a:t>
            </a:r>
          </a:p>
        </p:txBody>
      </p:sp>
      <p:sp>
        <p:nvSpPr>
          <p:cNvPr id="159" name="직사각형 158">
            <a:extLst>
              <a:ext uri="{FF2B5EF4-FFF2-40B4-BE49-F238E27FC236}">
                <a16:creationId xmlns:a16="http://schemas.microsoft.com/office/drawing/2014/main" id="{04EF9D30-E359-A4D3-CF9B-7342AA19D1AA}"/>
              </a:ext>
            </a:extLst>
          </p:cNvPr>
          <p:cNvSpPr/>
          <p:nvPr/>
        </p:nvSpPr>
        <p:spPr>
          <a:xfrm>
            <a:off x="7392336" y="1935864"/>
            <a:ext cx="4001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spc="-60" dirty="0">
                <a:solidFill>
                  <a:srgbClr val="000000"/>
                </a:solidFill>
                <a:latin typeface="+mn-ea"/>
              </a:rPr>
              <a:t>숨김</a:t>
            </a:r>
          </a:p>
        </p:txBody>
      </p:sp>
      <p:graphicFrame>
        <p:nvGraphicFramePr>
          <p:cNvPr id="160" name="표 159">
            <a:extLst>
              <a:ext uri="{FF2B5EF4-FFF2-40B4-BE49-F238E27FC236}">
                <a16:creationId xmlns:a16="http://schemas.microsoft.com/office/drawing/2014/main" id="{8F73D131-EA00-FD3B-7090-8E41E0395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352067"/>
              </p:ext>
            </p:extLst>
          </p:nvPr>
        </p:nvGraphicFramePr>
        <p:xfrm>
          <a:off x="1661883" y="2877405"/>
          <a:ext cx="7248041" cy="27957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26715">
                  <a:extLst>
                    <a:ext uri="{9D8B030D-6E8A-4147-A177-3AD203B41FA5}">
                      <a16:colId xmlns:a16="http://schemas.microsoft.com/office/drawing/2014/main" val="3633615474"/>
                    </a:ext>
                  </a:extLst>
                </a:gridCol>
                <a:gridCol w="46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353">
                  <a:extLst>
                    <a:ext uri="{9D8B030D-6E8A-4147-A177-3AD203B41FA5}">
                      <a16:colId xmlns:a16="http://schemas.microsoft.com/office/drawing/2014/main" val="459696300"/>
                    </a:ext>
                  </a:extLst>
                </a:gridCol>
                <a:gridCol w="856678">
                  <a:extLst>
                    <a:ext uri="{9D8B030D-6E8A-4147-A177-3AD203B41FA5}">
                      <a16:colId xmlns:a16="http://schemas.microsoft.com/office/drawing/2014/main" val="1465198450"/>
                    </a:ext>
                  </a:extLst>
                </a:gridCol>
                <a:gridCol w="1002312">
                  <a:extLst>
                    <a:ext uri="{9D8B030D-6E8A-4147-A177-3AD203B41FA5}">
                      <a16:colId xmlns:a16="http://schemas.microsoft.com/office/drawing/2014/main" val="1718457944"/>
                    </a:ext>
                  </a:extLst>
                </a:gridCol>
                <a:gridCol w="1137379">
                  <a:extLst>
                    <a:ext uri="{9D8B030D-6E8A-4147-A177-3AD203B41FA5}">
                      <a16:colId xmlns:a16="http://schemas.microsoft.com/office/drawing/2014/main" val="2333017544"/>
                    </a:ext>
                  </a:extLst>
                </a:gridCol>
                <a:gridCol w="855151">
                  <a:extLst>
                    <a:ext uri="{9D8B030D-6E8A-4147-A177-3AD203B41FA5}">
                      <a16:colId xmlns:a16="http://schemas.microsoft.com/office/drawing/2014/main" val="3278508020"/>
                    </a:ext>
                  </a:extLst>
                </a:gridCol>
                <a:gridCol w="601814">
                  <a:extLst>
                    <a:ext uri="{9D8B030D-6E8A-4147-A177-3AD203B41FA5}">
                      <a16:colId xmlns:a16="http://schemas.microsoft.com/office/drawing/2014/main" val="3256010813"/>
                    </a:ext>
                  </a:extLst>
                </a:gridCol>
              </a:tblGrid>
              <a:tr h="4171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선택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번호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카테고리</a:t>
                      </a:r>
                      <a: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상품코드</a:t>
                      </a:r>
                      <a:b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상품명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판매가격</a:t>
                      </a:r>
                      <a:b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포인트</a:t>
                      </a:r>
                      <a: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진열 여부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등록일</a:t>
                      </a:r>
                      <a:br>
                        <a:rPr lang="en-US" altLang="ko-KR" sz="9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수정일</a:t>
                      </a:r>
                      <a:r>
                        <a:rPr lang="en-US" altLang="ko-KR" sz="9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등록 </a:t>
                      </a:r>
                      <a: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ID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수정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2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□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]} 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상품코드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marL="0" algn="l" defTabSz="864017" rtl="0" eaLnBrk="1" latinLnBrk="1" hangingPunct="1">
                        <a:lnSpc>
                          <a:spcPts val="1400"/>
                        </a:lnSpc>
                      </a:pPr>
                      <a:r>
                        <a:rPr lang="en-US" altLang="ko-KR" sz="900" b="1" u="sng" kern="12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1" u="sng" kern="12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+mn-cs"/>
                        </a:rPr>
                        <a:t>상품명</a:t>
                      </a:r>
                      <a:r>
                        <a:rPr lang="en-US" altLang="ko-KR" sz="900" b="1" u="sng" kern="12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판매가격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  <a:p>
                      <a:pPr algn="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진열 여부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})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ID}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725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+mn-cs"/>
                        </a:rPr>
                        <a:t>19</a:t>
                      </a:r>
                      <a:endParaRPr lang="ko-KR" altLang="en-US" sz="900" b="0" kern="1200" dirty="0">
                        <a:solidFill>
                          <a:schemeClr val="accen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+mn-cs"/>
                        </a:rPr>
                        <a:t>[Top] 001129 </a:t>
                      </a:r>
                    </a:p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ko-KR" altLang="en-US" sz="900" b="1" kern="12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+mn-cs"/>
                        </a:rPr>
                        <a:t>반팔 </a:t>
                      </a:r>
                      <a:r>
                        <a:rPr lang="ko-KR" altLang="en-US" sz="900" b="1" kern="1200" dirty="0" err="1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+mn-cs"/>
                        </a:rPr>
                        <a:t>오버핏</a:t>
                      </a:r>
                      <a:r>
                        <a:rPr lang="ko-KR" altLang="en-US" sz="900" b="1" kern="12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+mn-cs"/>
                        </a:rPr>
                        <a:t> 티셔츠</a:t>
                      </a:r>
                      <a:endParaRPr lang="ko-KR" altLang="en-US" sz="900" b="1" u="sng" kern="1200" dirty="0">
                        <a:solidFill>
                          <a:schemeClr val="accen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15,000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  <a:p>
                      <a:pPr algn="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(750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2022-08-16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(2022-09-20)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dirty="0">
                          <a:latin typeface="+mn-ea"/>
                        </a:rPr>
                        <a:t>manager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725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[Top] 001128</a:t>
                      </a:r>
                    </a:p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ko-KR" altLang="en-US" sz="900" b="1" kern="1200" dirty="0" err="1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+mn-cs"/>
                        </a:rPr>
                        <a:t>브이넥</a:t>
                      </a:r>
                      <a:r>
                        <a:rPr lang="ko-KR" altLang="en-US" sz="900" b="1" kern="12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+mn-cs"/>
                        </a:rPr>
                        <a:t> 무지 반팔</a:t>
                      </a:r>
                      <a:endParaRPr lang="ko-KR" altLang="en-US" sz="900" b="1" u="sng" kern="1200" dirty="0">
                        <a:solidFill>
                          <a:schemeClr val="accen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25,000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</a:p>
                    <a:p>
                      <a:pPr marL="0" marR="0" lvl="0" indent="0" algn="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(1,250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품절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noProof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2022-08-16</a:t>
                      </a:r>
                      <a:endParaRPr lang="en-US" altLang="ko-KR" sz="900" b="0" kern="1200" noProof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noProof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(2022-09-20)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manager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5725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[Top] 001127</a:t>
                      </a:r>
                    </a:p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ko-KR" altLang="en-US" sz="900" b="1" kern="12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+mn-cs"/>
                        </a:rPr>
                        <a:t>에어 드라이 라운드</a:t>
                      </a:r>
                      <a:endParaRPr lang="ko-KR" altLang="en-US" sz="900" b="1" u="sng" kern="1200" dirty="0">
                        <a:solidFill>
                          <a:schemeClr val="accen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17,000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</a:p>
                    <a:p>
                      <a:pPr marL="0" marR="0" lvl="0" indent="0" algn="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(850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숨김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noProof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2022-08-16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noProof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(2022-09-20)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manager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9499405"/>
                  </a:ext>
                </a:extLst>
              </a:tr>
              <a:tr h="475725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[Top] 001126</a:t>
                      </a:r>
                    </a:p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ko-KR" altLang="en-US" sz="900" b="1" kern="12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+mn-cs"/>
                        </a:rPr>
                        <a:t>무지 라운드 반팔</a:t>
                      </a:r>
                      <a:endParaRPr lang="ko-KR" altLang="en-US" sz="900" b="1" u="sng" kern="1200" dirty="0">
                        <a:solidFill>
                          <a:schemeClr val="accen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17,000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</a:p>
                    <a:p>
                      <a:pPr marL="0" marR="0" lvl="0" indent="0" algn="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(850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숨김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noProof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2022-08-16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900" b="0" kern="1200" noProof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(2022-09-20)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manager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0898491"/>
                  </a:ext>
                </a:extLst>
              </a:tr>
            </a:tbl>
          </a:graphicData>
        </a:graphic>
      </p:graphicFrame>
      <p:sp>
        <p:nvSpPr>
          <p:cNvPr id="166" name="모서리가 둥근 직사각형 35">
            <a:extLst>
              <a:ext uri="{FF2B5EF4-FFF2-40B4-BE49-F238E27FC236}">
                <a16:creationId xmlns:a16="http://schemas.microsoft.com/office/drawing/2014/main" id="{6CED5791-5C7C-A5D1-7FC0-9E421DE587CD}"/>
              </a:ext>
            </a:extLst>
          </p:cNvPr>
          <p:cNvSpPr/>
          <p:nvPr/>
        </p:nvSpPr>
        <p:spPr>
          <a:xfrm>
            <a:off x="8377698" y="3417270"/>
            <a:ext cx="458604" cy="2380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수정</a:t>
            </a:r>
          </a:p>
        </p:txBody>
      </p:sp>
      <p:sp>
        <p:nvSpPr>
          <p:cNvPr id="167" name="모서리가 둥근 직사각형 35">
            <a:extLst>
              <a:ext uri="{FF2B5EF4-FFF2-40B4-BE49-F238E27FC236}">
                <a16:creationId xmlns:a16="http://schemas.microsoft.com/office/drawing/2014/main" id="{F00EC709-1EF0-4F00-53CF-E542EB5C4F1F}"/>
              </a:ext>
            </a:extLst>
          </p:cNvPr>
          <p:cNvSpPr/>
          <p:nvPr/>
        </p:nvSpPr>
        <p:spPr>
          <a:xfrm>
            <a:off x="8377698" y="3893393"/>
            <a:ext cx="458604" cy="2380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수정</a:t>
            </a:r>
          </a:p>
        </p:txBody>
      </p:sp>
      <p:sp>
        <p:nvSpPr>
          <p:cNvPr id="168" name="모서리가 둥근 직사각형 35">
            <a:extLst>
              <a:ext uri="{FF2B5EF4-FFF2-40B4-BE49-F238E27FC236}">
                <a16:creationId xmlns:a16="http://schemas.microsoft.com/office/drawing/2014/main" id="{57B6A573-517C-97C3-6116-C31FDB3E05D0}"/>
              </a:ext>
            </a:extLst>
          </p:cNvPr>
          <p:cNvSpPr/>
          <p:nvPr/>
        </p:nvSpPr>
        <p:spPr>
          <a:xfrm>
            <a:off x="8377698" y="4360639"/>
            <a:ext cx="458604" cy="2380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수정</a:t>
            </a:r>
          </a:p>
        </p:txBody>
      </p:sp>
      <p:sp>
        <p:nvSpPr>
          <p:cNvPr id="169" name="모서리가 둥근 직사각형 35">
            <a:extLst>
              <a:ext uri="{FF2B5EF4-FFF2-40B4-BE49-F238E27FC236}">
                <a16:creationId xmlns:a16="http://schemas.microsoft.com/office/drawing/2014/main" id="{BBFF6A84-B6B8-3EBF-5278-EFB75205BC46}"/>
              </a:ext>
            </a:extLst>
          </p:cNvPr>
          <p:cNvSpPr/>
          <p:nvPr/>
        </p:nvSpPr>
        <p:spPr>
          <a:xfrm>
            <a:off x="8377698" y="4836763"/>
            <a:ext cx="458604" cy="2380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수정</a:t>
            </a:r>
          </a:p>
        </p:txBody>
      </p:sp>
      <p:sp>
        <p:nvSpPr>
          <p:cNvPr id="171" name="직사각형 170">
            <a:extLst>
              <a:ext uri="{FF2B5EF4-FFF2-40B4-BE49-F238E27FC236}">
                <a16:creationId xmlns:a16="http://schemas.microsoft.com/office/drawing/2014/main" id="{1D2BCD5F-E44D-B284-FCF4-415262D9CEF5}"/>
              </a:ext>
            </a:extLst>
          </p:cNvPr>
          <p:cNvSpPr/>
          <p:nvPr/>
        </p:nvSpPr>
        <p:spPr>
          <a:xfrm>
            <a:off x="3677410" y="6513370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처음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  &lt;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이전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| [1] [2]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[3]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[4] [5] |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다음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&gt;  |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마지막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0DC50FF-8391-9720-F066-00B519F370F3}"/>
              </a:ext>
            </a:extLst>
          </p:cNvPr>
          <p:cNvGrpSpPr/>
          <p:nvPr/>
        </p:nvGrpSpPr>
        <p:grpSpPr>
          <a:xfrm>
            <a:off x="1774236" y="1002956"/>
            <a:ext cx="900984" cy="270000"/>
            <a:chOff x="8045874" y="987287"/>
            <a:chExt cx="900984" cy="24480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20218CD2-CECF-99D8-37A9-70D023C92B96}"/>
                </a:ext>
              </a:extLst>
            </p:cNvPr>
            <p:cNvSpPr/>
            <p:nvPr/>
          </p:nvSpPr>
          <p:spPr bwMode="auto">
            <a:xfrm>
              <a:off x="8045874" y="987287"/>
              <a:ext cx="895279" cy="24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r>
                <a:rPr lang="ko-KR" altLang="en-US" sz="900" dirty="0">
                  <a:latin typeface="+mn-ea"/>
                </a:rPr>
                <a:t>상품명</a:t>
              </a: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55DEF34C-81BC-61A1-F10E-06F758E143E3}"/>
                </a:ext>
              </a:extLst>
            </p:cNvPr>
            <p:cNvSpPr/>
            <p:nvPr/>
          </p:nvSpPr>
          <p:spPr bwMode="auto">
            <a:xfrm>
              <a:off x="8775408" y="987287"/>
              <a:ext cx="171450" cy="24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0E668110-C740-6A7E-0304-6C571B459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6187" y="1077113"/>
              <a:ext cx="857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DD8DF44F-679B-FC22-587F-0A1E82FC9192}"/>
              </a:ext>
            </a:extLst>
          </p:cNvPr>
          <p:cNvSpPr/>
          <p:nvPr/>
        </p:nvSpPr>
        <p:spPr bwMode="auto">
          <a:xfrm>
            <a:off x="5104804" y="994299"/>
            <a:ext cx="711843" cy="292963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52D43F-CFCD-1FB4-EF94-2D39F2659748}"/>
              </a:ext>
            </a:extLst>
          </p:cNvPr>
          <p:cNvSpPr txBox="1"/>
          <p:nvPr/>
        </p:nvSpPr>
        <p:spPr>
          <a:xfrm>
            <a:off x="7721313" y="1050414"/>
            <a:ext cx="1082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900" b="1" spc="-8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범위 검색 닫기 ▲</a:t>
            </a:r>
            <a:endParaRPr lang="en-US" altLang="ko-KR" sz="900" b="1" spc="-8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02E2C0A-C70F-04A4-B78A-D4701FA8AB17}"/>
              </a:ext>
            </a:extLst>
          </p:cNvPr>
          <p:cNvSpPr/>
          <p:nvPr/>
        </p:nvSpPr>
        <p:spPr>
          <a:xfrm>
            <a:off x="6119851" y="1967558"/>
            <a:ext cx="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8FD580B-754B-D6D0-466D-43159999082D}"/>
              </a:ext>
            </a:extLst>
          </p:cNvPr>
          <p:cNvSpPr/>
          <p:nvPr/>
        </p:nvSpPr>
        <p:spPr>
          <a:xfrm>
            <a:off x="6693311" y="1979280"/>
            <a:ext cx="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117DA5C-B2B6-E361-962F-3DB950C10F22}"/>
              </a:ext>
            </a:extLst>
          </p:cNvPr>
          <p:cNvSpPr/>
          <p:nvPr/>
        </p:nvSpPr>
        <p:spPr>
          <a:xfrm>
            <a:off x="7306163" y="1974759"/>
            <a:ext cx="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" name="모서리가 둥근 직사각형 35">
            <a:extLst>
              <a:ext uri="{FF2B5EF4-FFF2-40B4-BE49-F238E27FC236}">
                <a16:creationId xmlns:a16="http://schemas.microsoft.com/office/drawing/2014/main" id="{BBCE1476-F2CE-51DB-0107-AF22643F1DC5}"/>
              </a:ext>
            </a:extLst>
          </p:cNvPr>
          <p:cNvSpPr/>
          <p:nvPr/>
        </p:nvSpPr>
        <p:spPr>
          <a:xfrm>
            <a:off x="8377698" y="5287424"/>
            <a:ext cx="458604" cy="2380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수정</a:t>
            </a:r>
          </a:p>
        </p:txBody>
      </p:sp>
      <p:grpSp>
        <p:nvGrpSpPr>
          <p:cNvPr id="3" name="Google Shape;1067;p27">
            <a:extLst>
              <a:ext uri="{FF2B5EF4-FFF2-40B4-BE49-F238E27FC236}">
                <a16:creationId xmlns:a16="http://schemas.microsoft.com/office/drawing/2014/main" id="{6C2FCB3E-6E04-0609-DF39-1700845FF0E5}"/>
              </a:ext>
            </a:extLst>
          </p:cNvPr>
          <p:cNvGrpSpPr/>
          <p:nvPr/>
        </p:nvGrpSpPr>
        <p:grpSpPr>
          <a:xfrm>
            <a:off x="1621700" y="5535340"/>
            <a:ext cx="7286669" cy="283451"/>
            <a:chOff x="454585" y="453468"/>
            <a:chExt cx="8868441" cy="502040"/>
          </a:xfrm>
        </p:grpSpPr>
        <p:sp>
          <p:nvSpPr>
            <p:cNvPr id="11" name="Google Shape;1068;p27">
              <a:extLst>
                <a:ext uri="{FF2B5EF4-FFF2-40B4-BE49-F238E27FC236}">
                  <a16:creationId xmlns:a16="http://schemas.microsoft.com/office/drawing/2014/main" id="{E4738F91-04A1-58D2-C12C-B03A4CC3AD4F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12" name="Google Shape;1069;p27">
              <a:extLst>
                <a:ext uri="{FF2B5EF4-FFF2-40B4-BE49-F238E27FC236}">
                  <a16:creationId xmlns:a16="http://schemas.microsoft.com/office/drawing/2014/main" id="{B07E0D4A-2896-E208-B58C-13B13DB65A90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A61A11D5-BE2F-8D78-C80C-27407C211C41}"/>
              </a:ext>
            </a:extLst>
          </p:cNvPr>
          <p:cNvGrpSpPr/>
          <p:nvPr/>
        </p:nvGrpSpPr>
        <p:grpSpPr>
          <a:xfrm>
            <a:off x="6120061" y="1580205"/>
            <a:ext cx="500553" cy="230832"/>
            <a:chOff x="555131" y="4246012"/>
            <a:chExt cx="500553" cy="230832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A804601B-CED0-3A06-40D0-443D1A4AC13E}"/>
                </a:ext>
              </a:extLst>
            </p:cNvPr>
            <p:cNvSpPr/>
            <p:nvPr/>
          </p:nvSpPr>
          <p:spPr>
            <a:xfrm>
              <a:off x="555131" y="4282936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2F2DA8-EB86-D849-2B65-C9259964EA22}"/>
                </a:ext>
              </a:extLst>
            </p:cNvPr>
            <p:cNvSpPr txBox="1"/>
            <p:nvPr/>
          </p:nvSpPr>
          <p:spPr>
            <a:xfrm>
              <a:off x="640186" y="4246012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+mn-ea"/>
                </a:rPr>
                <a:t>전체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2D7EA4F-5DB6-D523-7AE6-85FC322D29D7}"/>
              </a:ext>
            </a:extLst>
          </p:cNvPr>
          <p:cNvGrpSpPr/>
          <p:nvPr/>
        </p:nvGrpSpPr>
        <p:grpSpPr>
          <a:xfrm>
            <a:off x="2792739" y="1937223"/>
            <a:ext cx="500553" cy="230832"/>
            <a:chOff x="555131" y="4246012"/>
            <a:chExt cx="500553" cy="230832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D615B899-05FA-39F8-DB24-5CA1B589F14E}"/>
                </a:ext>
              </a:extLst>
            </p:cNvPr>
            <p:cNvSpPr/>
            <p:nvPr/>
          </p:nvSpPr>
          <p:spPr>
            <a:xfrm>
              <a:off x="555131" y="4282936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2AB1FE-5A65-17BD-633E-CC81BC5C5748}"/>
                </a:ext>
              </a:extLst>
            </p:cNvPr>
            <p:cNvSpPr txBox="1"/>
            <p:nvPr/>
          </p:nvSpPr>
          <p:spPr>
            <a:xfrm>
              <a:off x="640186" y="4246012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+mn-ea"/>
                </a:rPr>
                <a:t>전체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3ABDE1B-63B1-13AF-612A-5EEBFABE2327}"/>
              </a:ext>
            </a:extLst>
          </p:cNvPr>
          <p:cNvSpPr txBox="1"/>
          <p:nvPr/>
        </p:nvSpPr>
        <p:spPr>
          <a:xfrm>
            <a:off x="1675927" y="2459357"/>
            <a:ext cx="897348" cy="26384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900" b="1" dirty="0" err="1">
                <a:latin typeface="+mn-ea"/>
              </a:rPr>
              <a:t>상품수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913EF9A-C8A1-01FE-F68A-03FA73070764}"/>
              </a:ext>
            </a:extLst>
          </p:cNvPr>
          <p:cNvSpPr/>
          <p:nvPr/>
        </p:nvSpPr>
        <p:spPr>
          <a:xfrm>
            <a:off x="91268" y="1146748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25" name="그림 24" descr="블랙, 어둠이(가) 표시된 사진&#10;&#10;자동 생성된 설명">
            <a:extLst>
              <a:ext uri="{FF2B5EF4-FFF2-40B4-BE49-F238E27FC236}">
                <a16:creationId xmlns:a16="http://schemas.microsoft.com/office/drawing/2014/main" id="{8CB35EE0-5978-FB67-D89E-9DAA6C146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61" y="1624457"/>
            <a:ext cx="144000" cy="144000"/>
          </a:xfrm>
          <a:prstGeom prst="rect">
            <a:avLst/>
          </a:prstGeom>
        </p:spPr>
      </p:pic>
      <p:pic>
        <p:nvPicPr>
          <p:cNvPr id="27" name="그림 26" descr="블랙, 어둠이(가) 표시된 사진&#10;&#10;자동 생성된 설명">
            <a:extLst>
              <a:ext uri="{FF2B5EF4-FFF2-40B4-BE49-F238E27FC236}">
                <a16:creationId xmlns:a16="http://schemas.microsoft.com/office/drawing/2014/main" id="{99C721E4-44E0-567E-A902-30C5DE8C3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20" y="1980624"/>
            <a:ext cx="144000" cy="144000"/>
          </a:xfrm>
          <a:prstGeom prst="rect">
            <a:avLst/>
          </a:prstGeom>
        </p:spPr>
      </p:pic>
      <p:pic>
        <p:nvPicPr>
          <p:cNvPr id="28" name="그림 27" descr="블랙, 어둠이(가) 표시된 사진&#10;&#10;자동 생성된 설명">
            <a:extLst>
              <a:ext uri="{FF2B5EF4-FFF2-40B4-BE49-F238E27FC236}">
                <a16:creationId xmlns:a16="http://schemas.microsoft.com/office/drawing/2014/main" id="{F0F61ADE-662C-D675-B7BA-5F45D12D2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89" y="1991451"/>
            <a:ext cx="144000" cy="144000"/>
          </a:xfrm>
          <a:prstGeom prst="rect">
            <a:avLst/>
          </a:prstGeom>
        </p:spPr>
      </p:pic>
      <p:pic>
        <p:nvPicPr>
          <p:cNvPr id="29" name="그림 28" descr="블랙, 어둠이(가) 표시된 사진&#10;&#10;자동 생성된 설명">
            <a:extLst>
              <a:ext uri="{FF2B5EF4-FFF2-40B4-BE49-F238E27FC236}">
                <a16:creationId xmlns:a16="http://schemas.microsoft.com/office/drawing/2014/main" id="{5FB3194A-C802-76BC-5491-5309CED09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02" y="1982573"/>
            <a:ext cx="144000" cy="144000"/>
          </a:xfrm>
          <a:prstGeom prst="rect">
            <a:avLst/>
          </a:prstGeom>
        </p:spPr>
      </p:pic>
      <p:pic>
        <p:nvPicPr>
          <p:cNvPr id="35" name="그림 34" descr="블랙, 어둠이(가) 표시된 사진&#10;&#10;자동 생성된 설명">
            <a:extLst>
              <a:ext uri="{FF2B5EF4-FFF2-40B4-BE49-F238E27FC236}">
                <a16:creationId xmlns:a16="http://schemas.microsoft.com/office/drawing/2014/main" id="{2FA30BCE-8483-6867-01B4-DC3E2790D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92" y="1982927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189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77CE3704-EE8E-4398-84C7-C18A8C22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P-BE-GM-35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B60C30F6-E80D-A8D5-AE02-6EC634738F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상품관리 </a:t>
            </a:r>
            <a:r>
              <a:rPr lang="en-US" altLang="ko-KR" dirty="0"/>
              <a:t>&gt; </a:t>
            </a:r>
            <a:r>
              <a:rPr lang="ko-KR" altLang="en-US" dirty="0"/>
              <a:t>상품목록 </a:t>
            </a:r>
            <a:r>
              <a:rPr lang="en-US" altLang="ko-KR" dirty="0"/>
              <a:t>&gt; </a:t>
            </a:r>
            <a:r>
              <a:rPr lang="ko-KR" altLang="en-US" dirty="0"/>
              <a:t>오픈 숍 상품</a:t>
            </a:r>
            <a:r>
              <a:rPr lang="en-US" altLang="ko-KR" dirty="0"/>
              <a:t>] </a:t>
            </a:r>
            <a:r>
              <a:rPr lang="ko-KR" altLang="en-US" dirty="0"/>
              <a:t>오픈 숍  상품 수정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587B6EC4-69CB-A714-80F9-1A62DD7BC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75443"/>
              </p:ext>
            </p:extLst>
          </p:nvPr>
        </p:nvGraphicFramePr>
        <p:xfrm>
          <a:off x="9016139" y="234979"/>
          <a:ext cx="2508867" cy="698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○ 이용자 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</a:rPr>
                        <a:t>마이페이지 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</a:rPr>
                        <a:t>상품등록에서 </a:t>
                      </a:r>
                      <a:br>
                        <a:rPr lang="en-US" altLang="ko-KR" sz="9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</a:rPr>
                        <a:t>오픈 숍에 등록한 상품 상세</a:t>
                      </a:r>
                      <a:endParaRPr lang="en-US" altLang="ko-KR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445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입력 필드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이용자화면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마이페이지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오픈 숍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상품관리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상품등록하기 팝업과 동일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설계 화면은 이용자 화면과 동일하므로 이해를 위한 일부만 설계함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 진열 여부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판매중지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판매중지 항목 추가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Admin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 페이지에만 표기 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 중지로 전환된 경우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화면에서 상품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이용자가 마이페이지에서 진열 여부를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정하여 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진열 불가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4572000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DACFF343-B132-FF65-AD12-53E3075C4879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ABCD38-D02D-8A5D-254C-945A1F9EEDB9}"/>
                </a:ext>
              </a:extLst>
            </p:cNvPr>
            <p:cNvSpPr txBox="1"/>
            <p:nvPr/>
          </p:nvSpPr>
          <p:spPr>
            <a:xfrm>
              <a:off x="1565686" y="332656"/>
              <a:ext cx="192071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상품관리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상품 목록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오픈 숍 상품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A8672D-B5AD-3FBD-76C6-7B3C8C72222A}"/>
                </a:ext>
              </a:extLst>
            </p:cNvPr>
            <p:cNvSpPr txBox="1"/>
            <p:nvPr/>
          </p:nvSpPr>
          <p:spPr>
            <a:xfrm>
              <a:off x="1565686" y="479698"/>
              <a:ext cx="13952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spc="-60" dirty="0"/>
                <a:t>오픈 숍 상품 수정</a:t>
              </a: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652139AB-FEB8-8B06-FF44-E54DAD623795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2" name="표 91">
            <a:extLst>
              <a:ext uri="{FF2B5EF4-FFF2-40B4-BE49-F238E27FC236}">
                <a16:creationId xmlns:a16="http://schemas.microsoft.com/office/drawing/2014/main" id="{2891259D-B3BE-58C0-54D9-834ACCDCB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216574"/>
              </p:ext>
            </p:extLst>
          </p:nvPr>
        </p:nvGraphicFramePr>
        <p:xfrm>
          <a:off x="1722585" y="972876"/>
          <a:ext cx="6964215" cy="5188418"/>
        </p:xfrm>
        <a:graphic>
          <a:graphicData uri="http://schemas.openxmlformats.org/drawingml/2006/table">
            <a:tbl>
              <a:tblPr/>
              <a:tblGrid>
                <a:gridCol w="1477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판매자 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{</a:t>
                      </a:r>
                      <a:r>
                        <a:rPr kumimoji="0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로그인된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ID 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표기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}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8158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등록 카테고리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0059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상품 진열 여부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0765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상품 제목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46518"/>
                  </a:ext>
                </a:extLst>
              </a:tr>
              <a:tr h="7267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구매 가격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판매 가격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휴대폰 번호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 기간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개월 이하      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개월 이하      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개월 이하        기타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판매사유 및 거래 방법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75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제품 설명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3" name="직사각형 92">
            <a:extLst>
              <a:ext uri="{FF2B5EF4-FFF2-40B4-BE49-F238E27FC236}">
                <a16:creationId xmlns:a16="http://schemas.microsoft.com/office/drawing/2014/main" id="{02ED4706-35E4-3E4C-1647-6E6C319E2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185" y="2338803"/>
            <a:ext cx="5260075" cy="26165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제목을 입력하여 주세요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. (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제목에 상품명을 입력하면 더 많이 노출 될 수 있습니다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.)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999A79DF-1C48-E141-5375-63AB7D192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185" y="2788411"/>
            <a:ext cx="1069900" cy="26165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000">
              <a:latin typeface="+mn-ea"/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DCCB2323-E7F4-7803-EC29-C3AACFD7A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185" y="3512311"/>
            <a:ext cx="1079425" cy="26165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000">
              <a:latin typeface="+mn-ea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85C016E6-1807-D6AA-AD0A-E4EE76A8A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2457" y="4405722"/>
            <a:ext cx="468584" cy="21499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000">
              <a:latin typeface="+mn-ea"/>
            </a:endParaRP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67C9972F-29A6-EAEB-93C0-E2860CEAB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7073" y="4800469"/>
            <a:ext cx="5250187" cy="48938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000">
              <a:latin typeface="+mn-ea"/>
            </a:endParaRP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9D3CD623-DB06-A02E-8832-A440D5091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185" y="5445095"/>
            <a:ext cx="5250188" cy="6297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000">
              <a:latin typeface="+mn-ea"/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EA10EEEE-C25E-0F3D-26BD-6ABF3FB0A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406" y="3083588"/>
            <a:ext cx="1930187" cy="26165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00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E90E8217-0ABF-784E-37AC-01BEFC12BBA7}"/>
              </a:ext>
            </a:extLst>
          </p:cNvPr>
          <p:cNvSpPr/>
          <p:nvPr/>
        </p:nvSpPr>
        <p:spPr>
          <a:xfrm>
            <a:off x="4355684" y="2846243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latin typeface="+mn-ea"/>
              </a:rPr>
              <a:t>원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D6CE61E7-C89B-E3BB-0A2A-9B999A33FB14}"/>
              </a:ext>
            </a:extLst>
          </p:cNvPr>
          <p:cNvSpPr/>
          <p:nvPr/>
        </p:nvSpPr>
        <p:spPr>
          <a:xfrm>
            <a:off x="4320154" y="3541568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>
                <a:latin typeface="+mn-ea"/>
              </a:rPr>
              <a:t>원</a:t>
            </a: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AB376EBE-19C1-4530-53DE-1AAC74F226E0}"/>
              </a:ext>
            </a:extLst>
          </p:cNvPr>
          <p:cNvSpPr/>
          <p:nvPr/>
        </p:nvSpPr>
        <p:spPr>
          <a:xfrm>
            <a:off x="6727831" y="4397804"/>
            <a:ext cx="6864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>
                <a:latin typeface="+mn-ea"/>
              </a:rPr>
              <a:t>개월 이하</a:t>
            </a:r>
          </a:p>
        </p:txBody>
      </p: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C76CE9FC-E93B-95BB-AF18-5270C431A408}"/>
              </a:ext>
            </a:extLst>
          </p:cNvPr>
          <p:cNvGrpSpPr/>
          <p:nvPr/>
        </p:nvGrpSpPr>
        <p:grpSpPr>
          <a:xfrm>
            <a:off x="3297185" y="1464493"/>
            <a:ext cx="2446326" cy="263488"/>
            <a:chOff x="1572216" y="1370708"/>
            <a:chExt cx="2446326" cy="263488"/>
          </a:xfrm>
        </p:grpSpPr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580B3796-2AD8-5ACE-FD24-7D4EF26A9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216" y="1370708"/>
              <a:ext cx="2446326" cy="26348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>
                  <a:latin typeface="+mn-ea"/>
                </a:rPr>
                <a:t>등록 카테고리 선택</a:t>
              </a:r>
            </a:p>
          </p:txBody>
        </p:sp>
        <p:sp>
          <p:nvSpPr>
            <p:cNvPr id="108" name="Chevron">
              <a:extLst>
                <a:ext uri="{FF2B5EF4-FFF2-40B4-BE49-F238E27FC236}">
                  <a16:creationId xmlns:a16="http://schemas.microsoft.com/office/drawing/2014/main" id="{1C6C09AE-C991-E6FF-52B4-A1144B6842BA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auto">
            <a:xfrm>
              <a:off x="3869830" y="1477688"/>
              <a:ext cx="104240" cy="58918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5F5F5F"/>
                </a:solidFill>
                <a:latin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110" name="타원 109">
            <a:extLst>
              <a:ext uri="{FF2B5EF4-FFF2-40B4-BE49-F238E27FC236}">
                <a16:creationId xmlns:a16="http://schemas.microsoft.com/office/drawing/2014/main" id="{B734BB77-7A08-C9D9-A169-8885F048BE97}"/>
              </a:ext>
            </a:extLst>
          </p:cNvPr>
          <p:cNvSpPr/>
          <p:nvPr/>
        </p:nvSpPr>
        <p:spPr bwMode="auto">
          <a:xfrm>
            <a:off x="3301380" y="4449464"/>
            <a:ext cx="127512" cy="1275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>
              <a:latin typeface="+mn-ea"/>
            </a:endParaRPr>
          </a:p>
        </p:txBody>
      </p:sp>
      <p:sp>
        <p:nvSpPr>
          <p:cNvPr id="111" name="타원 110">
            <a:extLst>
              <a:ext uri="{FF2B5EF4-FFF2-40B4-BE49-F238E27FC236}">
                <a16:creationId xmlns:a16="http://schemas.microsoft.com/office/drawing/2014/main" id="{D32E05F3-9CD9-3F38-3029-6E36095CCD74}"/>
              </a:ext>
            </a:extLst>
          </p:cNvPr>
          <p:cNvSpPr/>
          <p:nvPr/>
        </p:nvSpPr>
        <p:spPr bwMode="auto">
          <a:xfrm>
            <a:off x="4131568" y="4449464"/>
            <a:ext cx="127512" cy="1275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>
              <a:latin typeface="+mn-ea"/>
            </a:endParaRPr>
          </a:p>
        </p:txBody>
      </p:sp>
      <p:sp>
        <p:nvSpPr>
          <p:cNvPr id="112" name="타원 111">
            <a:extLst>
              <a:ext uri="{FF2B5EF4-FFF2-40B4-BE49-F238E27FC236}">
                <a16:creationId xmlns:a16="http://schemas.microsoft.com/office/drawing/2014/main" id="{1B638DB5-E3ED-0335-0BFD-CB66194CF26B}"/>
              </a:ext>
            </a:extLst>
          </p:cNvPr>
          <p:cNvSpPr/>
          <p:nvPr/>
        </p:nvSpPr>
        <p:spPr bwMode="auto">
          <a:xfrm>
            <a:off x="4980806" y="4449464"/>
            <a:ext cx="127512" cy="1275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>
              <a:latin typeface="+mn-ea"/>
            </a:endParaRPr>
          </a:p>
        </p:txBody>
      </p:sp>
      <p:sp>
        <p:nvSpPr>
          <p:cNvPr id="113" name="타원 112">
            <a:extLst>
              <a:ext uri="{FF2B5EF4-FFF2-40B4-BE49-F238E27FC236}">
                <a16:creationId xmlns:a16="http://schemas.microsoft.com/office/drawing/2014/main" id="{AEE2CA32-8A81-9B52-520C-59C05FC8C401}"/>
              </a:ext>
            </a:extLst>
          </p:cNvPr>
          <p:cNvSpPr/>
          <p:nvPr/>
        </p:nvSpPr>
        <p:spPr bwMode="auto">
          <a:xfrm>
            <a:off x="5856073" y="4449464"/>
            <a:ext cx="127512" cy="1275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1000" dirty="0">
                <a:latin typeface="+mn-ea"/>
              </a:rPr>
              <a:t> 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23" name="직사각형 122">
            <a:extLst>
              <a:ext uri="{FF2B5EF4-FFF2-40B4-BE49-F238E27FC236}">
                <a16:creationId xmlns:a16="http://schemas.microsoft.com/office/drawing/2014/main" id="{73EA9387-4452-72BB-B052-81708ADA3C97}"/>
              </a:ext>
            </a:extLst>
          </p:cNvPr>
          <p:cNvSpPr/>
          <p:nvPr/>
        </p:nvSpPr>
        <p:spPr>
          <a:xfrm>
            <a:off x="5491924" y="3913536"/>
            <a:ext cx="3331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※ 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휴대폰 번호는 상품 구매를 원하는 회원에게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SMS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로만 제공됩니다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 </a:t>
            </a:r>
            <a:b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</a:b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  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작성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/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수정된 내용은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[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마이페이지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&gt;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개인정보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]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에 반영됩니다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6262A081-77B9-2E7B-5649-953A25A297ED}"/>
              </a:ext>
            </a:extLst>
          </p:cNvPr>
          <p:cNvGrpSpPr/>
          <p:nvPr/>
        </p:nvGrpSpPr>
        <p:grpSpPr>
          <a:xfrm>
            <a:off x="3298203" y="3936084"/>
            <a:ext cx="2135002" cy="286899"/>
            <a:chOff x="1560698" y="3755523"/>
            <a:chExt cx="2135002" cy="286899"/>
          </a:xfrm>
        </p:grpSpPr>
        <p:sp>
          <p:nvSpPr>
            <p:cNvPr id="125" name="직사각형 124">
              <a:extLst>
                <a:ext uri="{FF2B5EF4-FFF2-40B4-BE49-F238E27FC236}">
                  <a16:creationId xmlns:a16="http://schemas.microsoft.com/office/drawing/2014/main" id="{3DD6CB18-7637-0E19-F630-09DC3C8E9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698" y="3770867"/>
              <a:ext cx="601477" cy="26165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000">
                <a:latin typeface="+mn-ea"/>
              </a:endParaRPr>
            </a:p>
          </p:txBody>
        </p:sp>
        <p:sp>
          <p:nvSpPr>
            <p:cNvPr id="126" name="직사각형 125">
              <a:extLst>
                <a:ext uri="{FF2B5EF4-FFF2-40B4-BE49-F238E27FC236}">
                  <a16:creationId xmlns:a16="http://schemas.microsoft.com/office/drawing/2014/main" id="{7CD68E8C-BA03-3418-F687-CC8F348B3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223" y="3770867"/>
              <a:ext cx="601477" cy="26165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000">
                <a:latin typeface="+mn-ea"/>
              </a:endParaRPr>
            </a:p>
          </p:txBody>
        </p:sp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id="{315EE375-6CAD-94F4-5E56-0D6BFDFC6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223" y="3770867"/>
              <a:ext cx="601477" cy="26165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000">
                <a:latin typeface="+mn-ea"/>
              </a:endParaRPr>
            </a:p>
          </p:txBody>
        </p:sp>
        <p:sp>
          <p:nvSpPr>
            <p:cNvPr id="128" name="직사각형 127">
              <a:extLst>
                <a:ext uri="{FF2B5EF4-FFF2-40B4-BE49-F238E27FC236}">
                  <a16:creationId xmlns:a16="http://schemas.microsoft.com/office/drawing/2014/main" id="{0C024CF2-1D82-5F9A-0252-89F510FAF306}"/>
                </a:ext>
              </a:extLst>
            </p:cNvPr>
            <p:cNvSpPr/>
            <p:nvPr/>
          </p:nvSpPr>
          <p:spPr>
            <a:xfrm>
              <a:off x="2125590" y="3765423"/>
              <a:ext cx="2471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>
                  <a:latin typeface="+mn-ea"/>
                </a:rPr>
                <a:t>-</a:t>
              </a:r>
              <a:endParaRPr lang="ko-KR" altLang="en-US" sz="1200">
                <a:latin typeface="+mn-ea"/>
              </a:endParaRPr>
            </a:p>
          </p:txBody>
        </p:sp>
        <p:sp>
          <p:nvSpPr>
            <p:cNvPr id="129" name="직사각형 128">
              <a:extLst>
                <a:ext uri="{FF2B5EF4-FFF2-40B4-BE49-F238E27FC236}">
                  <a16:creationId xmlns:a16="http://schemas.microsoft.com/office/drawing/2014/main" id="{448053E2-1CB5-62EF-187D-B19BE965E5F7}"/>
                </a:ext>
              </a:extLst>
            </p:cNvPr>
            <p:cNvSpPr/>
            <p:nvPr/>
          </p:nvSpPr>
          <p:spPr>
            <a:xfrm>
              <a:off x="2893343" y="3755523"/>
              <a:ext cx="2471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>
                  <a:latin typeface="+mn-ea"/>
                </a:rPr>
                <a:t>-</a:t>
              </a:r>
              <a:endParaRPr lang="ko-KR" altLang="en-US" sz="1200">
                <a:latin typeface="+mn-ea"/>
              </a:endParaRPr>
            </a:p>
          </p:txBody>
        </p:sp>
      </p:grpSp>
      <p:sp>
        <p:nvSpPr>
          <p:cNvPr id="130" name="직사각형 129">
            <a:extLst>
              <a:ext uri="{FF2B5EF4-FFF2-40B4-BE49-F238E27FC236}">
                <a16:creationId xmlns:a16="http://schemas.microsoft.com/office/drawing/2014/main" id="{E5ED44D4-A33A-0A40-C01C-9D281CBEA8A1}"/>
              </a:ext>
            </a:extLst>
          </p:cNvPr>
          <p:cNvSpPr/>
          <p:nvPr/>
        </p:nvSpPr>
        <p:spPr>
          <a:xfrm>
            <a:off x="4630025" y="3487883"/>
            <a:ext cx="4056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※ 10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만원 이하의 상품만 판매할 수 있습니다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 </a:t>
            </a:r>
            <a:b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</a:b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  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판매 가격에서 결제 수수료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3.4%, 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부가세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10%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를 제외한 후 포인트로 적립됩니다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</a:t>
            </a:r>
            <a:endParaRPr lang="ko-KR" altLang="en-US" sz="8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400320B1-8E09-7ABA-DFFC-B1CF72BB1F97}"/>
              </a:ext>
            </a:extLst>
          </p:cNvPr>
          <p:cNvGrpSpPr/>
          <p:nvPr/>
        </p:nvGrpSpPr>
        <p:grpSpPr>
          <a:xfrm>
            <a:off x="4086862" y="1979794"/>
            <a:ext cx="612280" cy="140700"/>
            <a:chOff x="5026502" y="1118228"/>
            <a:chExt cx="612280" cy="140700"/>
          </a:xfrm>
        </p:grpSpPr>
        <p:sp>
          <p:nvSpPr>
            <p:cNvPr id="132" name="타원 131">
              <a:extLst>
                <a:ext uri="{FF2B5EF4-FFF2-40B4-BE49-F238E27FC236}">
                  <a16:creationId xmlns:a16="http://schemas.microsoft.com/office/drawing/2014/main" id="{25D904A4-ADD0-9B44-6641-86B207B51436}"/>
                </a:ext>
              </a:extLst>
            </p:cNvPr>
            <p:cNvSpPr/>
            <p:nvPr/>
          </p:nvSpPr>
          <p:spPr bwMode="auto">
            <a:xfrm>
              <a:off x="5026502" y="1131416"/>
              <a:ext cx="127512" cy="127512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900">
                <a:latin typeface="+mn-ea"/>
              </a:endParaRPr>
            </a:p>
          </p:txBody>
        </p:sp>
        <p:sp>
          <p:nvSpPr>
            <p:cNvPr id="133" name="직사각형 132">
              <a:extLst>
                <a:ext uri="{FF2B5EF4-FFF2-40B4-BE49-F238E27FC236}">
                  <a16:creationId xmlns:a16="http://schemas.microsoft.com/office/drawing/2014/main" id="{84A8443F-3949-93DC-C8C6-2AC1650A6F33}"/>
                </a:ext>
              </a:extLst>
            </p:cNvPr>
            <p:cNvSpPr/>
            <p:nvPr/>
          </p:nvSpPr>
          <p:spPr>
            <a:xfrm>
              <a:off x="5207354" y="1118228"/>
              <a:ext cx="431428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fontAlgn="ctr"/>
              <a:r>
                <a:rPr lang="ko-KR" altLang="en-US" sz="900" dirty="0">
                  <a:solidFill>
                    <a:srgbClr val="000000"/>
                  </a:solidFill>
                  <a:latin typeface="+mn-ea"/>
                </a:rPr>
                <a:t>숨기기</a:t>
              </a:r>
            </a:p>
          </p:txBody>
        </p:sp>
      </p:grpSp>
      <p:grpSp>
        <p:nvGrpSpPr>
          <p:cNvPr id="134" name="Google Shape;1067;p27">
            <a:extLst>
              <a:ext uri="{FF2B5EF4-FFF2-40B4-BE49-F238E27FC236}">
                <a16:creationId xmlns:a16="http://schemas.microsoft.com/office/drawing/2014/main" id="{1AC3B47A-F5E5-9685-5BE1-DCF95C6A092B}"/>
              </a:ext>
            </a:extLst>
          </p:cNvPr>
          <p:cNvGrpSpPr/>
          <p:nvPr/>
        </p:nvGrpSpPr>
        <p:grpSpPr>
          <a:xfrm>
            <a:off x="1676865" y="5943757"/>
            <a:ext cx="7055026" cy="414911"/>
            <a:chOff x="454585" y="453468"/>
            <a:chExt cx="8868441" cy="502040"/>
          </a:xfrm>
        </p:grpSpPr>
        <p:sp>
          <p:nvSpPr>
            <p:cNvPr id="135" name="Google Shape;1068;p27">
              <a:extLst>
                <a:ext uri="{FF2B5EF4-FFF2-40B4-BE49-F238E27FC236}">
                  <a16:creationId xmlns:a16="http://schemas.microsoft.com/office/drawing/2014/main" id="{AC932170-38AF-1427-D55C-8C451253CAC6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136" name="Google Shape;1069;p27">
              <a:extLst>
                <a:ext uri="{FF2B5EF4-FFF2-40B4-BE49-F238E27FC236}">
                  <a16:creationId xmlns:a16="http://schemas.microsoft.com/office/drawing/2014/main" id="{1EC9F372-695C-5FAE-064C-054F98B94C7A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21114D18-7610-6CF4-F5C3-0C6A36F9D11F}"/>
              </a:ext>
            </a:extLst>
          </p:cNvPr>
          <p:cNvSpPr txBox="1"/>
          <p:nvPr/>
        </p:nvSpPr>
        <p:spPr>
          <a:xfrm>
            <a:off x="3215529" y="3104319"/>
            <a:ext cx="33221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ctr" latinLnBrk="1"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지식 쇼핑 가격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확인 링크 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: </a:t>
            </a:r>
            <a:r>
              <a:rPr lang="en-US" altLang="ko-KR" sz="900" dirty="0">
                <a:latin typeface="+mn-ea"/>
              </a:rPr>
              <a:t>pc.shopping2.naver.com/</a:t>
            </a:r>
            <a:endParaRPr lang="ko-KR" altLang="en-US" sz="900" dirty="0">
              <a:latin typeface="+mn-ea"/>
            </a:endParaRPr>
          </a:p>
        </p:txBody>
      </p: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9B3679A3-332F-84A2-7FD2-5EF195A02F8D}"/>
              </a:ext>
            </a:extLst>
          </p:cNvPr>
          <p:cNvGrpSpPr/>
          <p:nvPr/>
        </p:nvGrpSpPr>
        <p:grpSpPr>
          <a:xfrm>
            <a:off x="3297185" y="1979794"/>
            <a:ext cx="738696" cy="140700"/>
            <a:chOff x="1599638" y="1856190"/>
            <a:chExt cx="738696" cy="140700"/>
          </a:xfrm>
        </p:grpSpPr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D13747E2-3C53-01D1-CCD8-2D54977FDA13}"/>
                </a:ext>
              </a:extLst>
            </p:cNvPr>
            <p:cNvGrpSpPr/>
            <p:nvPr/>
          </p:nvGrpSpPr>
          <p:grpSpPr>
            <a:xfrm>
              <a:off x="1599638" y="1856190"/>
              <a:ext cx="738696" cy="140700"/>
              <a:chOff x="5026502" y="1118228"/>
              <a:chExt cx="738696" cy="140700"/>
            </a:xfrm>
          </p:grpSpPr>
          <p:sp>
            <p:nvSpPr>
              <p:cNvPr id="141" name="타원 140">
                <a:extLst>
                  <a:ext uri="{FF2B5EF4-FFF2-40B4-BE49-F238E27FC236}">
                    <a16:creationId xmlns:a16="http://schemas.microsoft.com/office/drawing/2014/main" id="{0848A34D-36CF-824E-668D-CD80F236C211}"/>
                  </a:ext>
                </a:extLst>
              </p:cNvPr>
              <p:cNvSpPr/>
              <p:nvPr/>
            </p:nvSpPr>
            <p:spPr bwMode="auto">
              <a:xfrm>
                <a:off x="5026502" y="1131416"/>
                <a:ext cx="127512" cy="127512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lIns="36000" tIns="36000" rIns="36000" bIns="36000" rtlCol="0" anchor="ctr"/>
              <a:lstStyle/>
              <a:p>
                <a:pPr algn="ctr"/>
                <a:endParaRPr lang="ko-KR" altLang="en-US" sz="9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E68288CE-B641-85AE-FCBB-5541C200A1CA}"/>
                  </a:ext>
                </a:extLst>
              </p:cNvPr>
              <p:cNvSpPr/>
              <p:nvPr/>
            </p:nvSpPr>
            <p:spPr>
              <a:xfrm>
                <a:off x="5207353" y="1118228"/>
                <a:ext cx="557845" cy="1384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fontAlgn="ctr"/>
                <a:r>
                  <a:rPr lang="ko-KR" altLang="en-US" sz="900" dirty="0">
                    <a:solidFill>
                      <a:srgbClr val="000000"/>
                    </a:solidFill>
                    <a:latin typeface="+mn-ea"/>
                  </a:rPr>
                  <a:t>진열하기</a:t>
                </a:r>
              </a:p>
            </p:txBody>
          </p:sp>
        </p:grpSp>
        <p:sp>
          <p:nvSpPr>
            <p:cNvPr id="140" name="타원 139">
              <a:extLst>
                <a:ext uri="{FF2B5EF4-FFF2-40B4-BE49-F238E27FC236}">
                  <a16:creationId xmlns:a16="http://schemas.microsoft.com/office/drawing/2014/main" id="{6DCC20EE-93C4-A93F-14D7-E385EAA93F76}"/>
                </a:ext>
              </a:extLst>
            </p:cNvPr>
            <p:cNvSpPr/>
            <p:nvPr/>
          </p:nvSpPr>
          <p:spPr>
            <a:xfrm>
              <a:off x="1631880" y="1904463"/>
              <a:ext cx="66279" cy="662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</p:grpSp>
      <p:sp>
        <p:nvSpPr>
          <p:cNvPr id="146" name="타원 145">
            <a:extLst>
              <a:ext uri="{FF2B5EF4-FFF2-40B4-BE49-F238E27FC236}">
                <a16:creationId xmlns:a16="http://schemas.microsoft.com/office/drawing/2014/main" id="{111F38CF-393D-2F9C-CC8F-2E23FF225B7A}"/>
              </a:ext>
            </a:extLst>
          </p:cNvPr>
          <p:cNvSpPr/>
          <p:nvPr/>
        </p:nvSpPr>
        <p:spPr>
          <a:xfrm>
            <a:off x="5046518" y="173023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E8DCB572-45B4-A34C-6E61-E0B187780F2F}"/>
              </a:ext>
            </a:extLst>
          </p:cNvPr>
          <p:cNvGrpSpPr/>
          <p:nvPr/>
        </p:nvGrpSpPr>
        <p:grpSpPr>
          <a:xfrm>
            <a:off x="4802745" y="1979794"/>
            <a:ext cx="738696" cy="140700"/>
            <a:chOff x="5026502" y="1118228"/>
            <a:chExt cx="738696" cy="140700"/>
          </a:xfrm>
        </p:grpSpPr>
        <p:sp>
          <p:nvSpPr>
            <p:cNvPr id="148" name="타원 147">
              <a:extLst>
                <a:ext uri="{FF2B5EF4-FFF2-40B4-BE49-F238E27FC236}">
                  <a16:creationId xmlns:a16="http://schemas.microsoft.com/office/drawing/2014/main" id="{C3D06287-7360-5150-DE75-DE9AC5BC8E1A}"/>
                </a:ext>
              </a:extLst>
            </p:cNvPr>
            <p:cNvSpPr/>
            <p:nvPr/>
          </p:nvSpPr>
          <p:spPr bwMode="auto">
            <a:xfrm>
              <a:off x="5026502" y="1131416"/>
              <a:ext cx="127512" cy="127512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900">
                <a:latin typeface="+mn-ea"/>
              </a:endParaRPr>
            </a:p>
          </p:txBody>
        </p:sp>
        <p:sp>
          <p:nvSpPr>
            <p:cNvPr id="149" name="직사각형 148">
              <a:extLst>
                <a:ext uri="{FF2B5EF4-FFF2-40B4-BE49-F238E27FC236}">
                  <a16:creationId xmlns:a16="http://schemas.microsoft.com/office/drawing/2014/main" id="{59AD6111-2DBA-046F-320B-33E6A18E463D}"/>
                </a:ext>
              </a:extLst>
            </p:cNvPr>
            <p:cNvSpPr/>
            <p:nvPr/>
          </p:nvSpPr>
          <p:spPr>
            <a:xfrm>
              <a:off x="5207353" y="1118228"/>
              <a:ext cx="557845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fontAlgn="ctr"/>
              <a:r>
                <a:rPr lang="ko-KR" altLang="en-US" sz="900">
                  <a:solidFill>
                    <a:srgbClr val="000000"/>
                  </a:solidFill>
                  <a:latin typeface="+mn-ea"/>
                </a:rPr>
                <a:t>판매중지</a:t>
              </a:r>
              <a:endParaRPr lang="ko-KR" altLang="en-US" sz="900" dirty="0">
                <a:solidFill>
                  <a:srgbClr val="000000"/>
                </a:solidFill>
                <a:latin typeface="+mn-ea"/>
              </a:endParaRPr>
            </a:p>
          </p:txBody>
        </p:sp>
      </p:grpSp>
      <p:sp>
        <p:nvSpPr>
          <p:cNvPr id="150" name="모서리가 둥근 직사각형 34">
            <a:extLst>
              <a:ext uri="{FF2B5EF4-FFF2-40B4-BE49-F238E27FC236}">
                <a16:creationId xmlns:a16="http://schemas.microsoft.com/office/drawing/2014/main" id="{804ABF4A-43D2-4DF8-EF1F-B785C115EBCA}"/>
              </a:ext>
            </a:extLst>
          </p:cNvPr>
          <p:cNvSpPr/>
          <p:nvPr/>
        </p:nvSpPr>
        <p:spPr>
          <a:xfrm>
            <a:off x="4090694" y="6676228"/>
            <a:ext cx="952967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저장</a:t>
            </a:r>
          </a:p>
        </p:txBody>
      </p:sp>
      <p:sp>
        <p:nvSpPr>
          <p:cNvPr id="151" name="모서리가 둥근 직사각형 35">
            <a:extLst>
              <a:ext uri="{FF2B5EF4-FFF2-40B4-BE49-F238E27FC236}">
                <a16:creationId xmlns:a16="http://schemas.microsoft.com/office/drawing/2014/main" id="{DA1FC96E-C43F-CAC4-554A-9C9DD74301C4}"/>
              </a:ext>
            </a:extLst>
          </p:cNvPr>
          <p:cNvSpPr/>
          <p:nvPr/>
        </p:nvSpPr>
        <p:spPr>
          <a:xfrm>
            <a:off x="5108318" y="6676228"/>
            <a:ext cx="952967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sp>
        <p:nvSpPr>
          <p:cNvPr id="153" name="모서리가 둥근 직사각형 68">
            <a:extLst>
              <a:ext uri="{FF2B5EF4-FFF2-40B4-BE49-F238E27FC236}">
                <a16:creationId xmlns:a16="http://schemas.microsoft.com/office/drawing/2014/main" id="{81E31EC6-DFA4-D932-F6A9-42227A311512}"/>
              </a:ext>
            </a:extLst>
          </p:cNvPr>
          <p:cNvSpPr/>
          <p:nvPr/>
        </p:nvSpPr>
        <p:spPr>
          <a:xfrm>
            <a:off x="1594767" y="843588"/>
            <a:ext cx="7248040" cy="5661553"/>
          </a:xfrm>
          <a:prstGeom prst="roundRect">
            <a:avLst>
              <a:gd name="adj" fmla="val 0"/>
            </a:avLst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4" name="타원 153">
            <a:extLst>
              <a:ext uri="{FF2B5EF4-FFF2-40B4-BE49-F238E27FC236}">
                <a16:creationId xmlns:a16="http://schemas.microsoft.com/office/drawing/2014/main" id="{FB6CB03E-2498-BF9D-9FD2-9AD5E8FB4FEE}"/>
              </a:ext>
            </a:extLst>
          </p:cNvPr>
          <p:cNvSpPr/>
          <p:nvPr/>
        </p:nvSpPr>
        <p:spPr>
          <a:xfrm>
            <a:off x="1478054" y="76394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4E641C-FE38-CE37-D3F6-DA8386AE3FED}"/>
              </a:ext>
            </a:extLst>
          </p:cNvPr>
          <p:cNvSpPr/>
          <p:nvPr/>
        </p:nvSpPr>
        <p:spPr>
          <a:xfrm>
            <a:off x="91268" y="1350937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46355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C01C8D5F-0D32-7385-6CE6-13C05F2E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P-BE-GM-40</a:t>
            </a:r>
            <a:endParaRPr lang="ko-KR" altLang="en-US" dirty="0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CEEA9898-6100-6896-5717-0CDC97261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상품관리 </a:t>
            </a:r>
            <a:r>
              <a:rPr lang="en-US" altLang="ko-KR" dirty="0"/>
              <a:t>&gt; </a:t>
            </a:r>
            <a:r>
              <a:rPr lang="ko-KR" altLang="en-US" dirty="0"/>
              <a:t>카테고리 관리 </a:t>
            </a:r>
            <a:r>
              <a:rPr lang="en-US" altLang="ko-KR" dirty="0"/>
              <a:t>&gt; </a:t>
            </a:r>
            <a:r>
              <a:rPr lang="ko-KR" altLang="en-US" dirty="0"/>
              <a:t>스타일 숍 카테고리</a:t>
            </a:r>
            <a:r>
              <a:rPr lang="en-US" altLang="ko-KR" dirty="0"/>
              <a:t>] </a:t>
            </a:r>
            <a:r>
              <a:rPr lang="ko-KR" altLang="en-US" dirty="0"/>
              <a:t>스타일 숍 카테고리 </a:t>
            </a:r>
            <a:r>
              <a:rPr lang="en-US" altLang="ko-KR" dirty="0"/>
              <a:t>- 1</a:t>
            </a:r>
            <a:endParaRPr lang="ko-KR" altLang="en-US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FE6F3D52-EC57-6A3D-8D88-A2FF3193C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534908"/>
              </p:ext>
            </p:extLst>
          </p:nvPr>
        </p:nvGraphicFramePr>
        <p:xfrm>
          <a:off x="9016139" y="252734"/>
          <a:ext cx="2508867" cy="6946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36263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 카테고리 진입 초기 화면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번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영역에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생성 폼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36263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생성된 카테고리 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설정된 순서로 정렬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992130"/>
                  </a:ext>
                </a:extLst>
              </a:tr>
              <a:tr h="36263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 명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번 영역에 등록 정보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50679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순서 변경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▲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위의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카테고리와 자리 변경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아래의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카테고리와 자리 변경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161594"/>
                  </a:ext>
                </a:extLst>
              </a:tr>
              <a:tr h="79512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순서 변경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▲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위의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카테고리와 자리 변경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아래의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카테고리와 자리 변경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카테고리가 속한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내에서만 순서 변경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608079"/>
                  </a:ext>
                </a:extLst>
              </a:tr>
              <a:tr h="50679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생성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3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번 영역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등록 상태로 변경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846708"/>
                  </a:ext>
                </a:extLst>
              </a:tr>
              <a:tr h="50679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생성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3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번 영역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등록 상태로 변경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676131"/>
                  </a:ext>
                </a:extLst>
              </a:tr>
              <a:tr h="2184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정보 등록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 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36263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명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특수 문자 입력 불가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301973"/>
                  </a:ext>
                </a:extLst>
              </a:tr>
              <a:tr h="122762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3.2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코드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숫자만 입력 가능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중복확인 버튼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결과 메시지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중복된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중복된 코드 입니다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사용 가능한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사용 가능한 코드 입니다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코드가 입력되지 않은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 코드를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902724"/>
                  </a:ext>
                </a:extLst>
              </a:tr>
              <a:tr h="79512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3.3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 노출 여부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화면에서 해당 카테고리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숨김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이용자 화면에서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카테고리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93929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3.4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 삭제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삭제하기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카테고리를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진행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생성 상태로 세팅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21598"/>
                  </a:ext>
                </a:extLst>
              </a:tr>
            </a:tbl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FD19EDF8-218D-9B63-0A14-8BFE91BE1AB3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15AA97-71DF-8024-AF81-710C1EBF396A}"/>
                </a:ext>
              </a:extLst>
            </p:cNvPr>
            <p:cNvSpPr txBox="1"/>
            <p:nvPr/>
          </p:nvSpPr>
          <p:spPr>
            <a:xfrm>
              <a:off x="1565686" y="332656"/>
              <a:ext cx="247054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상품관리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카테고리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스타일 숍 카테고리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1E3CBE-BAFA-B49A-1318-A5C9276A6FD9}"/>
                </a:ext>
              </a:extLst>
            </p:cNvPr>
            <p:cNvSpPr txBox="1"/>
            <p:nvPr/>
          </p:nvSpPr>
          <p:spPr>
            <a:xfrm>
              <a:off x="1565686" y="479698"/>
              <a:ext cx="1447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spc="-60" dirty="0"/>
                <a:t>스타일 숍 카테고리</a:t>
              </a: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7049E2AD-A2DB-50CA-887E-D416C1862D79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11827CC-BBE1-5349-2E04-A52EEEDC9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948920"/>
              </p:ext>
            </p:extLst>
          </p:nvPr>
        </p:nvGraphicFramePr>
        <p:xfrm>
          <a:off x="1653071" y="3370517"/>
          <a:ext cx="7118067" cy="2040755"/>
        </p:xfrm>
        <a:graphic>
          <a:graphicData uri="http://schemas.openxmlformats.org/drawingml/2006/table">
            <a:tbl>
              <a:tblPr/>
              <a:tblGrid>
                <a:gridCol w="1543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4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75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*1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 카테고리 명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                                </a:t>
                      </a:r>
                      <a:endParaRPr lang="ko-KR" altLang="en-US" sz="9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41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*1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 카테고리 코드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                                                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57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카테고리 노출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  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카테고리 삭제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953708"/>
                  </a:ext>
                </a:extLst>
              </a:tr>
            </a:tbl>
          </a:graphicData>
        </a:graphic>
      </p:graphicFrame>
      <p:sp>
        <p:nvSpPr>
          <p:cNvPr id="34" name="타원 33">
            <a:extLst>
              <a:ext uri="{FF2B5EF4-FFF2-40B4-BE49-F238E27FC236}">
                <a16:creationId xmlns:a16="http://schemas.microsoft.com/office/drawing/2014/main" id="{EDC316B2-37D9-F68C-F114-52027C502A47}"/>
              </a:ext>
            </a:extLst>
          </p:cNvPr>
          <p:cNvSpPr/>
          <p:nvPr/>
        </p:nvSpPr>
        <p:spPr>
          <a:xfrm>
            <a:off x="1540875" y="329294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66C1D498-6D5C-5395-E58F-FDD93D24C895}"/>
              </a:ext>
            </a:extLst>
          </p:cNvPr>
          <p:cNvSpPr/>
          <p:nvPr/>
        </p:nvSpPr>
        <p:spPr>
          <a:xfrm>
            <a:off x="1860178" y="394233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3.2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92196479-5DB3-65E8-B0B5-642C22160F86}"/>
              </a:ext>
            </a:extLst>
          </p:cNvPr>
          <p:cNvSpPr/>
          <p:nvPr/>
        </p:nvSpPr>
        <p:spPr>
          <a:xfrm>
            <a:off x="1860178" y="442866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3.3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0EB9CE6-9A2C-2C4B-BDEB-24C79E561667}"/>
              </a:ext>
            </a:extLst>
          </p:cNvPr>
          <p:cNvSpPr/>
          <p:nvPr/>
        </p:nvSpPr>
        <p:spPr>
          <a:xfrm>
            <a:off x="1451263" y="51530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F9BC2137-D979-7004-0B4E-0E466C5658FB}"/>
              </a:ext>
            </a:extLst>
          </p:cNvPr>
          <p:cNvSpPr/>
          <p:nvPr/>
        </p:nvSpPr>
        <p:spPr bwMode="auto">
          <a:xfrm>
            <a:off x="7147126" y="3841495"/>
            <a:ext cx="678625" cy="24472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중복확인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07BACFC4-ABB7-EBFF-8226-F534C009819A}"/>
              </a:ext>
            </a:extLst>
          </p:cNvPr>
          <p:cNvSpPr/>
          <p:nvPr/>
        </p:nvSpPr>
        <p:spPr>
          <a:xfrm>
            <a:off x="3209856" y="4090559"/>
            <a:ext cx="12234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 {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결과 메시지 노출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}</a:t>
            </a:r>
            <a:endParaRPr lang="ko-KR" altLang="en-US" sz="900" dirty="0">
              <a:latin typeface="+mn-ea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0EFE4CB1-D178-36D4-E55E-5DC7CAF4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899" y="3427516"/>
            <a:ext cx="3012758" cy="26165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카테고리 명 입력 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(</a:t>
            </a:r>
            <a:r>
              <a:rPr lang="ko-KR" altLang="en-US" sz="10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ea typeface="+mn-ea"/>
              </a:rPr>
              <a:t>특수문자 입력 불가</a:t>
            </a:r>
            <a:r>
              <a:rPr lang="en-US" altLang="ko-KR" sz="10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ea typeface="+mn-ea"/>
              </a:rPr>
              <a:t>) </a:t>
            </a:r>
            <a:endParaRPr lang="ko-KR" altLang="en-US" sz="1000" dirty="0"/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3BEEC005-8DF9-804A-D5C9-B59245B9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444" y="3824569"/>
            <a:ext cx="2998577" cy="26165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카테고리 코드 입력 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(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영문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숫자만 입력 가능</a:t>
            </a:r>
            <a:r>
              <a:rPr lang="en-US" altLang="ko-KR" sz="10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ea typeface="+mn-ea"/>
              </a:rPr>
              <a:t>) </a:t>
            </a:r>
            <a:endParaRPr lang="ko-KR" altLang="en-US" sz="1000" dirty="0"/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C8A45A42-D30C-83B3-17B5-A3DB4DE455A9}"/>
              </a:ext>
            </a:extLst>
          </p:cNvPr>
          <p:cNvGrpSpPr/>
          <p:nvPr/>
        </p:nvGrpSpPr>
        <p:grpSpPr>
          <a:xfrm>
            <a:off x="3378472" y="4425175"/>
            <a:ext cx="507829" cy="230832"/>
            <a:chOff x="1800439" y="6150768"/>
            <a:chExt cx="507829" cy="23083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951F4C7-19CA-A4BD-E373-45E214D8FC37}"/>
                </a:ext>
              </a:extLst>
            </p:cNvPr>
            <p:cNvSpPr txBox="1"/>
            <p:nvPr/>
          </p:nvSpPr>
          <p:spPr>
            <a:xfrm>
              <a:off x="1892770" y="6150768"/>
              <a:ext cx="4154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>
                  <a:solidFill>
                    <a:srgbClr val="000000"/>
                  </a:solidFill>
                </a:rPr>
                <a:t>노출</a:t>
              </a:r>
              <a:endParaRPr lang="ko-KR" altLang="en-US" spc="0" dirty="0"/>
            </a:p>
          </p:txBody>
        </p:sp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B6597D96-46EE-6E5C-F78C-F221EF1970E4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2B8E74E8-ED50-6469-01DB-4424A92993FF}"/>
              </a:ext>
            </a:extLst>
          </p:cNvPr>
          <p:cNvGrpSpPr/>
          <p:nvPr/>
        </p:nvGrpSpPr>
        <p:grpSpPr>
          <a:xfrm>
            <a:off x="3967727" y="4425175"/>
            <a:ext cx="492441" cy="230832"/>
            <a:chOff x="1800439" y="6150768"/>
            <a:chExt cx="492441" cy="23083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3F8528C-0F1D-B338-747B-E446A2BDA031}"/>
                </a:ext>
              </a:extLst>
            </p:cNvPr>
            <p:cNvSpPr txBox="1"/>
            <p:nvPr/>
          </p:nvSpPr>
          <p:spPr>
            <a:xfrm>
              <a:off x="1892770" y="6150768"/>
              <a:ext cx="400110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z="900" dirty="0">
                  <a:solidFill>
                    <a:srgbClr val="000000"/>
                  </a:solidFill>
                </a:rPr>
                <a:t>숨김</a:t>
              </a:r>
              <a:endParaRPr lang="ko-KR" altLang="en-US" spc="0" dirty="0"/>
            </a:p>
          </p:txBody>
        </p:sp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C73A4CEE-E83B-ACB2-68C4-A9A1C2B50E70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sp>
        <p:nvSpPr>
          <p:cNvPr id="85" name="모서리가 둥근 직사각형 34">
            <a:extLst>
              <a:ext uri="{FF2B5EF4-FFF2-40B4-BE49-F238E27FC236}">
                <a16:creationId xmlns:a16="http://schemas.microsoft.com/office/drawing/2014/main" id="{C1D8A8C8-E283-AF02-6D74-AA34EB9EDB6A}"/>
              </a:ext>
            </a:extLst>
          </p:cNvPr>
          <p:cNvSpPr/>
          <p:nvPr/>
        </p:nvSpPr>
        <p:spPr>
          <a:xfrm>
            <a:off x="4213085" y="6491545"/>
            <a:ext cx="952967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저장</a:t>
            </a:r>
          </a:p>
        </p:txBody>
      </p:sp>
      <p:sp>
        <p:nvSpPr>
          <p:cNvPr id="86" name="모서리가 둥근 직사각형 35">
            <a:extLst>
              <a:ext uri="{FF2B5EF4-FFF2-40B4-BE49-F238E27FC236}">
                <a16:creationId xmlns:a16="http://schemas.microsoft.com/office/drawing/2014/main" id="{7E8018DC-52F9-FD6E-EBDA-96687448FA4A}"/>
              </a:ext>
            </a:extLst>
          </p:cNvPr>
          <p:cNvSpPr/>
          <p:nvPr/>
        </p:nvSpPr>
        <p:spPr>
          <a:xfrm>
            <a:off x="5384511" y="6491545"/>
            <a:ext cx="952967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C2C2C516-74EA-9114-2DCF-09ADF41E2F98}"/>
              </a:ext>
            </a:extLst>
          </p:cNvPr>
          <p:cNvGrpSpPr/>
          <p:nvPr/>
        </p:nvGrpSpPr>
        <p:grpSpPr>
          <a:xfrm>
            <a:off x="1692107" y="1342033"/>
            <a:ext cx="2044674" cy="1690414"/>
            <a:chOff x="1810675" y="1890038"/>
            <a:chExt cx="1737637" cy="1690414"/>
          </a:xfrm>
        </p:grpSpPr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5C13868D-1FD5-A10F-1DF3-30ACFC2CC744}"/>
                </a:ext>
              </a:extLst>
            </p:cNvPr>
            <p:cNvSpPr/>
            <p:nvPr/>
          </p:nvSpPr>
          <p:spPr>
            <a:xfrm>
              <a:off x="1810675" y="1902044"/>
              <a:ext cx="1101750" cy="167840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000" dirty="0">
                  <a:latin typeface="+mn-ea"/>
                </a:rPr>
                <a:t>- Outer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latin typeface="+mn-ea"/>
                </a:rPr>
                <a:t>└ </a:t>
              </a:r>
              <a:r>
                <a:rPr lang="en-US" altLang="ko-KR" sz="1000" dirty="0">
                  <a:latin typeface="+mn-ea"/>
                </a:rPr>
                <a:t>Jacket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latin typeface="+mn-ea"/>
                </a:rPr>
                <a:t>└</a:t>
              </a:r>
              <a:r>
                <a:rPr lang="en-US" altLang="ko-KR" sz="1000" dirty="0">
                  <a:latin typeface="+mn-ea"/>
                </a:rPr>
                <a:t> Cardigan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latin typeface="+mn-ea"/>
                </a:rPr>
                <a:t>- Top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latin typeface="+mn-ea"/>
                </a:rPr>
                <a:t>- Bottom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latin typeface="+mn-ea"/>
                </a:rPr>
                <a:t>- Skirt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latin typeface="+mn-ea"/>
                </a:rPr>
                <a:t>- Dress</a:t>
              </a:r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A5DE698C-435A-0DB0-05C8-40868BF8415A}"/>
                </a:ext>
              </a:extLst>
            </p:cNvPr>
            <p:cNvSpPr/>
            <p:nvPr/>
          </p:nvSpPr>
          <p:spPr>
            <a:xfrm>
              <a:off x="3046251" y="1890038"/>
              <a:ext cx="502061" cy="167840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▲</a:t>
              </a:r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 ▼</a:t>
              </a: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▲ ▼</a:t>
              </a: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▲ ▼</a:t>
              </a: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▲ ▼</a:t>
              </a: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▲ </a:t>
              </a:r>
              <a:r>
                <a:rPr lang="ko-KR" altLang="en-US" sz="10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▼</a:t>
              </a:r>
              <a:endParaRPr lang="en-US" altLang="ko-KR" sz="10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CB75D5A-D96C-2963-B0AE-529110246358}"/>
              </a:ext>
            </a:extLst>
          </p:cNvPr>
          <p:cNvSpPr txBox="1"/>
          <p:nvPr/>
        </p:nvSpPr>
        <p:spPr>
          <a:xfrm>
            <a:off x="1700985" y="1083681"/>
            <a:ext cx="11726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ko-KR" altLang="en-US" sz="1000" b="1" dirty="0">
                <a:latin typeface="+mn-ea"/>
              </a:rPr>
              <a:t>카테고리 명</a:t>
            </a:r>
            <a:endParaRPr lang="en-US" altLang="ko-KR" sz="1000" b="1" dirty="0">
              <a:latin typeface="+mn-ea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13B2C46F-A2EB-2590-C9DA-B6E4BD9FC5B1}"/>
              </a:ext>
            </a:extLst>
          </p:cNvPr>
          <p:cNvCxnSpPr>
            <a:cxnSpLocks/>
          </p:cNvCxnSpPr>
          <p:nvPr/>
        </p:nvCxnSpPr>
        <p:spPr>
          <a:xfrm>
            <a:off x="1727613" y="1382824"/>
            <a:ext cx="69281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모서리가 둥근 직사각형 35">
            <a:extLst>
              <a:ext uri="{FF2B5EF4-FFF2-40B4-BE49-F238E27FC236}">
                <a16:creationId xmlns:a16="http://schemas.microsoft.com/office/drawing/2014/main" id="{30B91492-7353-FE99-6DA2-6F7D95AB3751}"/>
              </a:ext>
            </a:extLst>
          </p:cNvPr>
          <p:cNvSpPr/>
          <p:nvPr/>
        </p:nvSpPr>
        <p:spPr>
          <a:xfrm>
            <a:off x="7971012" y="1116791"/>
            <a:ext cx="576000" cy="180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altLang="ko-KR" sz="900" dirty="0">
                <a:solidFill>
                  <a:schemeClr val="bg1"/>
                </a:solidFill>
                <a:latin typeface="+mn-ea"/>
              </a:rPr>
              <a:t>1</a:t>
            </a:r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차 생성</a:t>
            </a:r>
          </a:p>
        </p:txBody>
      </p:sp>
      <p:sp>
        <p:nvSpPr>
          <p:cNvPr id="30" name="모서리가 둥근 직사각형 35">
            <a:extLst>
              <a:ext uri="{FF2B5EF4-FFF2-40B4-BE49-F238E27FC236}">
                <a16:creationId xmlns:a16="http://schemas.microsoft.com/office/drawing/2014/main" id="{EF87C4CF-63C4-FD75-CEB9-C3E339631E46}"/>
              </a:ext>
            </a:extLst>
          </p:cNvPr>
          <p:cNvSpPr/>
          <p:nvPr/>
        </p:nvSpPr>
        <p:spPr>
          <a:xfrm>
            <a:off x="7968438" y="1488785"/>
            <a:ext cx="57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차 생성</a:t>
            </a:r>
          </a:p>
        </p:txBody>
      </p:sp>
      <p:sp>
        <p:nvSpPr>
          <p:cNvPr id="32" name="모서리가 둥근 직사각형 35">
            <a:extLst>
              <a:ext uri="{FF2B5EF4-FFF2-40B4-BE49-F238E27FC236}">
                <a16:creationId xmlns:a16="http://schemas.microsoft.com/office/drawing/2014/main" id="{797A70F5-9CF8-AA9E-92D0-0171BC06F886}"/>
              </a:ext>
            </a:extLst>
          </p:cNvPr>
          <p:cNvSpPr/>
          <p:nvPr/>
        </p:nvSpPr>
        <p:spPr>
          <a:xfrm>
            <a:off x="7975197" y="2119811"/>
            <a:ext cx="57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차 생성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6A4F955-CAD3-59B8-A9BE-386767BC1E96}"/>
              </a:ext>
            </a:extLst>
          </p:cNvPr>
          <p:cNvSpPr/>
          <p:nvPr/>
        </p:nvSpPr>
        <p:spPr>
          <a:xfrm>
            <a:off x="1636881" y="970034"/>
            <a:ext cx="7134257" cy="226143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endParaRPr lang="ko-KR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F6C1B60-0AA1-CE60-DFC3-7FE422E3CBFB}"/>
              </a:ext>
            </a:extLst>
          </p:cNvPr>
          <p:cNvSpPr/>
          <p:nvPr/>
        </p:nvSpPr>
        <p:spPr>
          <a:xfrm>
            <a:off x="4826034" y="1602966"/>
            <a:ext cx="590774" cy="5242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▲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▼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▲ </a:t>
            </a:r>
            <a:r>
              <a:rPr lang="ko-KR" altLang="en-US" sz="10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▼</a:t>
            </a:r>
            <a:endParaRPr lang="en-US" altLang="ko-KR" sz="10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9FFFF-D7ED-E8A8-DBD6-C33B79028F28}"/>
              </a:ext>
            </a:extLst>
          </p:cNvPr>
          <p:cNvSpPr txBox="1"/>
          <p:nvPr/>
        </p:nvSpPr>
        <p:spPr>
          <a:xfrm>
            <a:off x="2658786" y="1086456"/>
            <a:ext cx="15543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altLang="ko-KR" sz="1000" b="1" dirty="0">
                <a:latin typeface="+mn-ea"/>
              </a:rPr>
              <a:t>1</a:t>
            </a:r>
            <a:r>
              <a:rPr lang="ko-KR" altLang="en-US" sz="1000" b="1" dirty="0">
                <a:latin typeface="+mn-ea"/>
              </a:rPr>
              <a:t>차 순서 변경</a:t>
            </a:r>
            <a:endParaRPr lang="en-US" altLang="ko-KR" sz="1000" b="1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F8EEDF-56FF-421A-3638-F42D392D9F1E}"/>
              </a:ext>
            </a:extLst>
          </p:cNvPr>
          <p:cNvSpPr txBox="1"/>
          <p:nvPr/>
        </p:nvSpPr>
        <p:spPr>
          <a:xfrm>
            <a:off x="4298783" y="1097695"/>
            <a:ext cx="15543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altLang="ko-KR" sz="1000" b="1" dirty="0">
                <a:latin typeface="+mn-ea"/>
              </a:rPr>
              <a:t>2</a:t>
            </a:r>
            <a:r>
              <a:rPr lang="ko-KR" altLang="en-US" sz="1000" b="1" dirty="0">
                <a:latin typeface="+mn-ea"/>
              </a:rPr>
              <a:t>차 순서 변경</a:t>
            </a:r>
            <a:endParaRPr lang="en-US" altLang="ko-KR" sz="1000" b="1" dirty="0">
              <a:latin typeface="+mn-ea"/>
            </a:endParaRPr>
          </a:p>
        </p:txBody>
      </p:sp>
      <p:sp>
        <p:nvSpPr>
          <p:cNvPr id="16" name="모서리가 둥근 직사각형 35">
            <a:extLst>
              <a:ext uri="{FF2B5EF4-FFF2-40B4-BE49-F238E27FC236}">
                <a16:creationId xmlns:a16="http://schemas.microsoft.com/office/drawing/2014/main" id="{B10A21DD-9EC8-A569-777F-2AC4616A0747}"/>
              </a:ext>
            </a:extLst>
          </p:cNvPr>
          <p:cNvSpPr/>
          <p:nvPr/>
        </p:nvSpPr>
        <p:spPr>
          <a:xfrm>
            <a:off x="3347774" y="4789661"/>
            <a:ext cx="57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삭제하기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FDD35-0A54-3B88-86E7-EF542DDADB7B}"/>
              </a:ext>
            </a:extLst>
          </p:cNvPr>
          <p:cNvSpPr txBox="1"/>
          <p:nvPr/>
        </p:nvSpPr>
        <p:spPr>
          <a:xfrm>
            <a:off x="3306019" y="5000711"/>
            <a:ext cx="523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※ 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카테고리를 삭제하면 카테고리에 연결된 상품의 카테고리가 </a:t>
            </a:r>
            <a:r>
              <a:rPr lang="ko-KR" altLang="en-US" sz="9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미지정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상태로 변경되어 상품이</a:t>
            </a:r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 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이용자 화면에 노출되지 않습니다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 </a:t>
            </a:r>
            <a:endParaRPr lang="ko-KR" altLang="en-US" sz="900" dirty="0"/>
          </a:p>
        </p:txBody>
      </p:sp>
      <p:sp>
        <p:nvSpPr>
          <p:cNvPr id="19" name="모서리가 둥근 직사각형 35">
            <a:extLst>
              <a:ext uri="{FF2B5EF4-FFF2-40B4-BE49-F238E27FC236}">
                <a16:creationId xmlns:a16="http://schemas.microsoft.com/office/drawing/2014/main" id="{5006AB61-E10C-FB45-37AD-FFAD185CA592}"/>
              </a:ext>
            </a:extLst>
          </p:cNvPr>
          <p:cNvSpPr/>
          <p:nvPr/>
        </p:nvSpPr>
        <p:spPr>
          <a:xfrm>
            <a:off x="7968438" y="2348856"/>
            <a:ext cx="57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차 생성</a:t>
            </a:r>
          </a:p>
        </p:txBody>
      </p:sp>
      <p:sp>
        <p:nvSpPr>
          <p:cNvPr id="21" name="모서리가 둥근 직사각형 35">
            <a:extLst>
              <a:ext uri="{FF2B5EF4-FFF2-40B4-BE49-F238E27FC236}">
                <a16:creationId xmlns:a16="http://schemas.microsoft.com/office/drawing/2014/main" id="{2A1DA321-5A27-B282-00A7-F461C5C7FFCB}"/>
              </a:ext>
            </a:extLst>
          </p:cNvPr>
          <p:cNvSpPr/>
          <p:nvPr/>
        </p:nvSpPr>
        <p:spPr>
          <a:xfrm>
            <a:off x="7969308" y="2581676"/>
            <a:ext cx="57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차 생성</a:t>
            </a:r>
          </a:p>
        </p:txBody>
      </p:sp>
      <p:sp>
        <p:nvSpPr>
          <p:cNvPr id="22" name="모서리가 둥근 직사각형 35">
            <a:extLst>
              <a:ext uri="{FF2B5EF4-FFF2-40B4-BE49-F238E27FC236}">
                <a16:creationId xmlns:a16="http://schemas.microsoft.com/office/drawing/2014/main" id="{5BE0B946-6631-B1E5-9E27-D718BCB1C492}"/>
              </a:ext>
            </a:extLst>
          </p:cNvPr>
          <p:cNvSpPr/>
          <p:nvPr/>
        </p:nvSpPr>
        <p:spPr>
          <a:xfrm>
            <a:off x="7968438" y="2822086"/>
            <a:ext cx="57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차 생성</a:t>
            </a: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B3F4DA8D-894A-CF5A-699D-D627AF6F5270}"/>
              </a:ext>
            </a:extLst>
          </p:cNvPr>
          <p:cNvSpPr/>
          <p:nvPr/>
        </p:nvSpPr>
        <p:spPr>
          <a:xfrm>
            <a:off x="1528881" y="89032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FCCFAB2A-3EE3-B2D6-3FAD-64013887E430}"/>
              </a:ext>
            </a:extLst>
          </p:cNvPr>
          <p:cNvSpPr/>
          <p:nvPr/>
        </p:nvSpPr>
        <p:spPr>
          <a:xfrm>
            <a:off x="1577404" y="108697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40F59430-4BD7-694F-3A0D-C50CC74F8C4B}"/>
              </a:ext>
            </a:extLst>
          </p:cNvPr>
          <p:cNvSpPr/>
          <p:nvPr/>
        </p:nvSpPr>
        <p:spPr>
          <a:xfrm>
            <a:off x="2801070" y="109672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92DFA9BB-BB48-550C-76B0-E97FD14E9FEC}"/>
              </a:ext>
            </a:extLst>
          </p:cNvPr>
          <p:cNvSpPr/>
          <p:nvPr/>
        </p:nvSpPr>
        <p:spPr>
          <a:xfrm>
            <a:off x="4431226" y="110632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E8184EEC-0B66-ABDD-2DE0-660A725D364E}"/>
              </a:ext>
            </a:extLst>
          </p:cNvPr>
          <p:cNvSpPr/>
          <p:nvPr/>
        </p:nvSpPr>
        <p:spPr>
          <a:xfrm>
            <a:off x="7701012" y="108079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E7E238D6-3F70-3947-40EB-0D2B6D2CDA77}"/>
              </a:ext>
            </a:extLst>
          </p:cNvPr>
          <p:cNvSpPr/>
          <p:nvPr/>
        </p:nvSpPr>
        <p:spPr>
          <a:xfrm>
            <a:off x="7701012" y="147078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7138148A-0B4D-4CA2-09D4-A7E1072805DD}"/>
              </a:ext>
            </a:extLst>
          </p:cNvPr>
          <p:cNvSpPr/>
          <p:nvPr/>
        </p:nvSpPr>
        <p:spPr>
          <a:xfrm>
            <a:off x="1860178" y="499488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3.4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6D59D7AB-C3E5-22E7-72B6-FA6F22DF2956}"/>
              </a:ext>
            </a:extLst>
          </p:cNvPr>
          <p:cNvSpPr/>
          <p:nvPr/>
        </p:nvSpPr>
        <p:spPr>
          <a:xfrm>
            <a:off x="1860178" y="347317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D125FAAF-BE17-78A7-D0AA-DB114921A0E9}"/>
              </a:ext>
            </a:extLst>
          </p:cNvPr>
          <p:cNvSpPr/>
          <p:nvPr/>
        </p:nvSpPr>
        <p:spPr>
          <a:xfrm>
            <a:off x="6314331" y="3454701"/>
            <a:ext cx="7745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15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C19D616-B56F-DD74-0A0E-691D7BED8F0D}"/>
              </a:ext>
            </a:extLst>
          </p:cNvPr>
          <p:cNvSpPr/>
          <p:nvPr/>
        </p:nvSpPr>
        <p:spPr>
          <a:xfrm>
            <a:off x="6314587" y="3855925"/>
            <a:ext cx="7745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15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A109A05-7E32-FD87-F42A-4C356661DCE0}"/>
              </a:ext>
            </a:extLst>
          </p:cNvPr>
          <p:cNvSpPr/>
          <p:nvPr/>
        </p:nvSpPr>
        <p:spPr>
          <a:xfrm>
            <a:off x="91268" y="1768186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D46B0AD2-ED8B-96A8-4091-1091E7C14FE2}"/>
              </a:ext>
            </a:extLst>
          </p:cNvPr>
          <p:cNvSpPr/>
          <p:nvPr/>
        </p:nvSpPr>
        <p:spPr>
          <a:xfrm>
            <a:off x="3994575" y="4510195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73670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C01C8D5F-0D32-7385-6CE6-13C05F2E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P-BE-GM-45</a:t>
            </a:r>
            <a:endParaRPr lang="ko-KR" altLang="en-US" dirty="0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CEEA9898-6100-6896-5717-0CDC97261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상품관리 </a:t>
            </a:r>
            <a:r>
              <a:rPr lang="en-US" altLang="ko-KR" dirty="0"/>
              <a:t>&gt; </a:t>
            </a:r>
            <a:r>
              <a:rPr lang="ko-KR" altLang="en-US" dirty="0"/>
              <a:t>카테고리 관리 </a:t>
            </a:r>
            <a:r>
              <a:rPr lang="en-US" altLang="ko-KR" dirty="0"/>
              <a:t>&gt; </a:t>
            </a:r>
            <a:r>
              <a:rPr lang="ko-KR" altLang="en-US" dirty="0"/>
              <a:t>스타일 숍 카테고리</a:t>
            </a:r>
            <a:r>
              <a:rPr lang="en-US" altLang="ko-KR" dirty="0"/>
              <a:t>] </a:t>
            </a:r>
            <a:r>
              <a:rPr lang="ko-KR" altLang="en-US" dirty="0"/>
              <a:t>스타일 숍 카테고리 </a:t>
            </a:r>
            <a:r>
              <a:rPr lang="en-US" altLang="ko-KR" dirty="0"/>
              <a:t>- 2</a:t>
            </a:r>
            <a:endParaRPr lang="ko-KR" altLang="en-US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FE6F3D52-EC57-6A3D-8D88-A2FF3193C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390467"/>
              </p:ext>
            </p:extLst>
          </p:nvPr>
        </p:nvGraphicFramePr>
        <p:xfrm>
          <a:off x="9016139" y="252734"/>
          <a:ext cx="2508867" cy="695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36263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정보 등록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 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생성 버튼 클릭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명 클릭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정보 등록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 폼으로 변경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36263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명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카테고리가 속한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명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992130"/>
                  </a:ext>
                </a:extLst>
              </a:tr>
              <a:tr h="36263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코드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카테고리가 속한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코드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33592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명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특수 문자 입력 불가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161594"/>
                  </a:ext>
                </a:extLst>
              </a:tr>
              <a:tr h="79512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코드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숫자만 입력 가능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중복확인 버튼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결과 메시지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중복된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중복된 코드 입니다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사용 가능한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사용 가능한 코드 입니다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코드가 입력되지 않은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 코드를 입력해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608079"/>
                  </a:ext>
                </a:extLst>
              </a:tr>
              <a:tr h="50679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 노출 여부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화면에서 해당 카테고리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숨김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이용자 화면에서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카테고리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846708"/>
                  </a:ext>
                </a:extLst>
              </a:tr>
              <a:tr h="50679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 삭제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삭제하기 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카테고리를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2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삭제 진행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생성 상태로 전환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676131"/>
                  </a:ext>
                </a:extLst>
              </a:tr>
              <a:tr h="1728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911006"/>
                  </a:ext>
                </a:extLst>
              </a:tr>
            </a:tbl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FD19EDF8-218D-9B63-0A14-8BFE91BE1AB3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15AA97-71DF-8024-AF81-710C1EBF396A}"/>
                </a:ext>
              </a:extLst>
            </p:cNvPr>
            <p:cNvSpPr txBox="1"/>
            <p:nvPr/>
          </p:nvSpPr>
          <p:spPr>
            <a:xfrm>
              <a:off x="1565686" y="332656"/>
              <a:ext cx="247054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상품관리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카테고리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스타일 숍 카테고리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1E3CBE-BAFA-B49A-1318-A5C9276A6FD9}"/>
                </a:ext>
              </a:extLst>
            </p:cNvPr>
            <p:cNvSpPr txBox="1"/>
            <p:nvPr/>
          </p:nvSpPr>
          <p:spPr>
            <a:xfrm>
              <a:off x="1565686" y="479698"/>
              <a:ext cx="1447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spc="-60" dirty="0"/>
                <a:t>스타일 숍 카테고리</a:t>
              </a: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7049E2AD-A2DB-50CA-887E-D416C1862D79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11827CC-BBE1-5349-2E04-A52EEEDC9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520279"/>
              </p:ext>
            </p:extLst>
          </p:nvPr>
        </p:nvGraphicFramePr>
        <p:xfrm>
          <a:off x="1653071" y="3370517"/>
          <a:ext cx="7118067" cy="2792269"/>
        </p:xfrm>
        <a:graphic>
          <a:graphicData uri="http://schemas.openxmlformats.org/drawingml/2006/table">
            <a:tbl>
              <a:tblPr/>
              <a:tblGrid>
                <a:gridCol w="1543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4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75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*1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 카테고리 명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en-US" altLang="ko-KR" sz="1000" dirty="0">
                          <a:latin typeface="+mn-ea"/>
                        </a:rPr>
                        <a:t>Outer</a:t>
                      </a:r>
                      <a:endParaRPr lang="ko-KR" altLang="en-US" sz="1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56463"/>
                  </a:ext>
                </a:extLst>
              </a:tr>
              <a:tr h="375757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*1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 카테고리 코드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a0001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058174"/>
                  </a:ext>
                </a:extLst>
              </a:tr>
              <a:tr h="37575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*2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 카테고리 명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                                </a:t>
                      </a:r>
                      <a:endParaRPr lang="ko-KR" altLang="en-US" sz="9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41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*2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 카테고리 코드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                                                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57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카테고리 노출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  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카테고리 삭제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953708"/>
                  </a:ext>
                </a:extLst>
              </a:tr>
            </a:tbl>
          </a:graphicData>
        </a:graphic>
      </p:graphicFrame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F9BC2137-D979-7004-0B4E-0E466C5658FB}"/>
              </a:ext>
            </a:extLst>
          </p:cNvPr>
          <p:cNvSpPr/>
          <p:nvPr/>
        </p:nvSpPr>
        <p:spPr bwMode="auto">
          <a:xfrm>
            <a:off x="7147126" y="4587220"/>
            <a:ext cx="678625" cy="24472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중복확인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07BACFC4-ABB7-EBFF-8226-F534C009819A}"/>
              </a:ext>
            </a:extLst>
          </p:cNvPr>
          <p:cNvSpPr/>
          <p:nvPr/>
        </p:nvSpPr>
        <p:spPr>
          <a:xfrm>
            <a:off x="3209856" y="4836284"/>
            <a:ext cx="12234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 {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결과 메시지 노출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}</a:t>
            </a:r>
            <a:endParaRPr lang="ko-KR" altLang="en-US" sz="900" dirty="0">
              <a:latin typeface="+mn-ea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0EFE4CB1-D178-36D4-E55E-5DC7CAF4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899" y="4173241"/>
            <a:ext cx="3012758" cy="26165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카테고리 명 입력 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(</a:t>
            </a:r>
            <a:r>
              <a:rPr lang="ko-KR" altLang="en-US" sz="10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ea typeface="+mn-ea"/>
              </a:rPr>
              <a:t>특수문자 입력 불가</a:t>
            </a:r>
            <a:r>
              <a:rPr lang="en-US" altLang="ko-KR" sz="10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ea typeface="+mn-ea"/>
              </a:rPr>
              <a:t>) </a:t>
            </a:r>
            <a:endParaRPr lang="ko-KR" altLang="en-US" sz="1000" dirty="0"/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3BEEC005-8DF9-804A-D5C9-B59245B9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444" y="4570294"/>
            <a:ext cx="2998577" cy="26165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카테고리 코드 입력 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(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영문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숫자만 입력 가능</a:t>
            </a:r>
            <a:r>
              <a:rPr lang="en-US" altLang="ko-KR" sz="10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ea typeface="+mn-ea"/>
              </a:rPr>
              <a:t>) </a:t>
            </a:r>
            <a:endParaRPr lang="ko-KR" altLang="en-US" sz="1000" dirty="0"/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C8A45A42-D30C-83B3-17B5-A3DB4DE455A9}"/>
              </a:ext>
            </a:extLst>
          </p:cNvPr>
          <p:cNvGrpSpPr/>
          <p:nvPr/>
        </p:nvGrpSpPr>
        <p:grpSpPr>
          <a:xfrm>
            <a:off x="3378472" y="5170900"/>
            <a:ext cx="507829" cy="230832"/>
            <a:chOff x="1800439" y="6150768"/>
            <a:chExt cx="507829" cy="23083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951F4C7-19CA-A4BD-E373-45E214D8FC37}"/>
                </a:ext>
              </a:extLst>
            </p:cNvPr>
            <p:cNvSpPr txBox="1"/>
            <p:nvPr/>
          </p:nvSpPr>
          <p:spPr>
            <a:xfrm>
              <a:off x="1892770" y="6150768"/>
              <a:ext cx="4154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>
                  <a:solidFill>
                    <a:srgbClr val="000000"/>
                  </a:solidFill>
                </a:rPr>
                <a:t>노출</a:t>
              </a:r>
              <a:endParaRPr lang="ko-KR" altLang="en-US" spc="0" dirty="0"/>
            </a:p>
          </p:txBody>
        </p:sp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B6597D96-46EE-6E5C-F78C-F221EF1970E4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2B8E74E8-ED50-6469-01DB-4424A92993FF}"/>
              </a:ext>
            </a:extLst>
          </p:cNvPr>
          <p:cNvGrpSpPr/>
          <p:nvPr/>
        </p:nvGrpSpPr>
        <p:grpSpPr>
          <a:xfrm>
            <a:off x="3967727" y="5170900"/>
            <a:ext cx="492441" cy="230832"/>
            <a:chOff x="1800439" y="6150768"/>
            <a:chExt cx="492441" cy="23083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3F8528C-0F1D-B338-747B-E446A2BDA031}"/>
                </a:ext>
              </a:extLst>
            </p:cNvPr>
            <p:cNvSpPr txBox="1"/>
            <p:nvPr/>
          </p:nvSpPr>
          <p:spPr>
            <a:xfrm>
              <a:off x="1892770" y="6150768"/>
              <a:ext cx="400110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z="900" dirty="0">
                  <a:solidFill>
                    <a:srgbClr val="000000"/>
                  </a:solidFill>
                </a:rPr>
                <a:t>숨김</a:t>
              </a:r>
              <a:endParaRPr lang="ko-KR" altLang="en-US" spc="0" dirty="0"/>
            </a:p>
          </p:txBody>
        </p:sp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C73A4CEE-E83B-ACB2-68C4-A9A1C2B50E70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sp>
        <p:nvSpPr>
          <p:cNvPr id="85" name="모서리가 둥근 직사각형 34">
            <a:extLst>
              <a:ext uri="{FF2B5EF4-FFF2-40B4-BE49-F238E27FC236}">
                <a16:creationId xmlns:a16="http://schemas.microsoft.com/office/drawing/2014/main" id="{C1D8A8C8-E283-AF02-6D74-AA34EB9EDB6A}"/>
              </a:ext>
            </a:extLst>
          </p:cNvPr>
          <p:cNvSpPr/>
          <p:nvPr/>
        </p:nvSpPr>
        <p:spPr>
          <a:xfrm>
            <a:off x="4213085" y="6491545"/>
            <a:ext cx="952967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저장</a:t>
            </a:r>
          </a:p>
        </p:txBody>
      </p:sp>
      <p:sp>
        <p:nvSpPr>
          <p:cNvPr id="86" name="모서리가 둥근 직사각형 35">
            <a:extLst>
              <a:ext uri="{FF2B5EF4-FFF2-40B4-BE49-F238E27FC236}">
                <a16:creationId xmlns:a16="http://schemas.microsoft.com/office/drawing/2014/main" id="{7E8018DC-52F9-FD6E-EBDA-96687448FA4A}"/>
              </a:ext>
            </a:extLst>
          </p:cNvPr>
          <p:cNvSpPr/>
          <p:nvPr/>
        </p:nvSpPr>
        <p:spPr>
          <a:xfrm>
            <a:off x="5384511" y="6491545"/>
            <a:ext cx="952967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C2C2C516-74EA-9114-2DCF-09ADF41E2F98}"/>
              </a:ext>
            </a:extLst>
          </p:cNvPr>
          <p:cNvGrpSpPr/>
          <p:nvPr/>
        </p:nvGrpSpPr>
        <p:grpSpPr>
          <a:xfrm>
            <a:off x="1692107" y="1342033"/>
            <a:ext cx="2044674" cy="1690414"/>
            <a:chOff x="1810675" y="1890038"/>
            <a:chExt cx="1737637" cy="1690414"/>
          </a:xfrm>
        </p:grpSpPr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5C13868D-1FD5-A10F-1DF3-30ACFC2CC744}"/>
                </a:ext>
              </a:extLst>
            </p:cNvPr>
            <p:cNvSpPr/>
            <p:nvPr/>
          </p:nvSpPr>
          <p:spPr>
            <a:xfrm>
              <a:off x="1810675" y="1902044"/>
              <a:ext cx="1101750" cy="167840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000" dirty="0">
                  <a:latin typeface="+mn-ea"/>
                </a:rPr>
                <a:t>- Outer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latin typeface="+mn-ea"/>
                </a:rPr>
                <a:t>└ </a:t>
              </a:r>
              <a:r>
                <a:rPr lang="en-US" altLang="ko-KR" sz="1000" dirty="0">
                  <a:latin typeface="+mn-ea"/>
                </a:rPr>
                <a:t>Jacket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latin typeface="+mn-ea"/>
                </a:rPr>
                <a:t>└</a:t>
              </a:r>
              <a:r>
                <a:rPr lang="en-US" altLang="ko-KR" sz="1000" dirty="0">
                  <a:latin typeface="+mn-ea"/>
                </a:rPr>
                <a:t> Cardigan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latin typeface="+mn-ea"/>
                </a:rPr>
                <a:t>- Top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latin typeface="+mn-ea"/>
                </a:rPr>
                <a:t>- Bottom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latin typeface="+mn-ea"/>
                </a:rPr>
                <a:t>- Skirt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latin typeface="+mn-ea"/>
                </a:rPr>
                <a:t>- Dress</a:t>
              </a:r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A5DE698C-435A-0DB0-05C8-40868BF8415A}"/>
                </a:ext>
              </a:extLst>
            </p:cNvPr>
            <p:cNvSpPr/>
            <p:nvPr/>
          </p:nvSpPr>
          <p:spPr>
            <a:xfrm>
              <a:off x="3046251" y="1890038"/>
              <a:ext cx="502061" cy="167840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▲ ▼</a:t>
              </a: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▲ ▼</a:t>
              </a: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▲ ▼</a:t>
              </a: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▲ ▼</a:t>
              </a: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▲ ▼</a:t>
              </a: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CB75D5A-D96C-2963-B0AE-529110246358}"/>
              </a:ext>
            </a:extLst>
          </p:cNvPr>
          <p:cNvSpPr txBox="1"/>
          <p:nvPr/>
        </p:nvSpPr>
        <p:spPr>
          <a:xfrm>
            <a:off x="1700985" y="1083681"/>
            <a:ext cx="11726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ko-KR" altLang="en-US" sz="1000" b="1" dirty="0">
                <a:latin typeface="+mn-ea"/>
              </a:rPr>
              <a:t>카테고리 명</a:t>
            </a:r>
            <a:endParaRPr lang="en-US" altLang="ko-KR" sz="1000" b="1" dirty="0">
              <a:latin typeface="+mn-ea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13B2C46F-A2EB-2590-C9DA-B6E4BD9FC5B1}"/>
              </a:ext>
            </a:extLst>
          </p:cNvPr>
          <p:cNvCxnSpPr>
            <a:cxnSpLocks/>
          </p:cNvCxnSpPr>
          <p:nvPr/>
        </p:nvCxnSpPr>
        <p:spPr>
          <a:xfrm>
            <a:off x="1727613" y="1382824"/>
            <a:ext cx="69281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모서리가 둥근 직사각형 35">
            <a:extLst>
              <a:ext uri="{FF2B5EF4-FFF2-40B4-BE49-F238E27FC236}">
                <a16:creationId xmlns:a16="http://schemas.microsoft.com/office/drawing/2014/main" id="{30B91492-7353-FE99-6DA2-6F7D95AB3751}"/>
              </a:ext>
            </a:extLst>
          </p:cNvPr>
          <p:cNvSpPr/>
          <p:nvPr/>
        </p:nvSpPr>
        <p:spPr>
          <a:xfrm>
            <a:off x="7971012" y="1116791"/>
            <a:ext cx="576000" cy="180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altLang="ko-KR" sz="900" dirty="0">
                <a:solidFill>
                  <a:schemeClr val="bg1"/>
                </a:solidFill>
                <a:latin typeface="+mn-ea"/>
              </a:rPr>
              <a:t>1</a:t>
            </a:r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차 생성</a:t>
            </a:r>
          </a:p>
        </p:txBody>
      </p:sp>
      <p:sp>
        <p:nvSpPr>
          <p:cNvPr id="30" name="모서리가 둥근 직사각형 35">
            <a:extLst>
              <a:ext uri="{FF2B5EF4-FFF2-40B4-BE49-F238E27FC236}">
                <a16:creationId xmlns:a16="http://schemas.microsoft.com/office/drawing/2014/main" id="{EF87C4CF-63C4-FD75-CEB9-C3E339631E46}"/>
              </a:ext>
            </a:extLst>
          </p:cNvPr>
          <p:cNvSpPr/>
          <p:nvPr/>
        </p:nvSpPr>
        <p:spPr>
          <a:xfrm>
            <a:off x="7968438" y="1488785"/>
            <a:ext cx="57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차 생성</a:t>
            </a:r>
          </a:p>
        </p:txBody>
      </p:sp>
      <p:sp>
        <p:nvSpPr>
          <p:cNvPr id="32" name="모서리가 둥근 직사각형 35">
            <a:extLst>
              <a:ext uri="{FF2B5EF4-FFF2-40B4-BE49-F238E27FC236}">
                <a16:creationId xmlns:a16="http://schemas.microsoft.com/office/drawing/2014/main" id="{797A70F5-9CF8-AA9E-92D0-0171BC06F886}"/>
              </a:ext>
            </a:extLst>
          </p:cNvPr>
          <p:cNvSpPr/>
          <p:nvPr/>
        </p:nvSpPr>
        <p:spPr>
          <a:xfrm>
            <a:off x="7975197" y="2119811"/>
            <a:ext cx="57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차 생성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6A4F955-CAD3-59B8-A9BE-386767BC1E96}"/>
              </a:ext>
            </a:extLst>
          </p:cNvPr>
          <p:cNvSpPr/>
          <p:nvPr/>
        </p:nvSpPr>
        <p:spPr>
          <a:xfrm>
            <a:off x="1636881" y="970034"/>
            <a:ext cx="7134257" cy="226143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endParaRPr lang="ko-KR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F6C1B60-0AA1-CE60-DFC3-7FE422E3CBFB}"/>
              </a:ext>
            </a:extLst>
          </p:cNvPr>
          <p:cNvSpPr/>
          <p:nvPr/>
        </p:nvSpPr>
        <p:spPr>
          <a:xfrm>
            <a:off x="4826034" y="1602966"/>
            <a:ext cx="590774" cy="5242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▲ ▼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▲ ▼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9FFFF-D7ED-E8A8-DBD6-C33B79028F28}"/>
              </a:ext>
            </a:extLst>
          </p:cNvPr>
          <p:cNvSpPr txBox="1"/>
          <p:nvPr/>
        </p:nvSpPr>
        <p:spPr>
          <a:xfrm>
            <a:off x="2658786" y="1086456"/>
            <a:ext cx="15543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altLang="ko-KR" sz="1000" b="1" dirty="0">
                <a:latin typeface="+mn-ea"/>
              </a:rPr>
              <a:t>1</a:t>
            </a:r>
            <a:r>
              <a:rPr lang="ko-KR" altLang="en-US" sz="1000" b="1" dirty="0">
                <a:latin typeface="+mn-ea"/>
              </a:rPr>
              <a:t>차 순서 변경</a:t>
            </a:r>
            <a:endParaRPr lang="en-US" altLang="ko-KR" sz="1000" b="1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F8EEDF-56FF-421A-3638-F42D392D9F1E}"/>
              </a:ext>
            </a:extLst>
          </p:cNvPr>
          <p:cNvSpPr txBox="1"/>
          <p:nvPr/>
        </p:nvSpPr>
        <p:spPr>
          <a:xfrm>
            <a:off x="4298783" y="1097695"/>
            <a:ext cx="15543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altLang="ko-KR" sz="1000" b="1" dirty="0">
                <a:latin typeface="+mn-ea"/>
              </a:rPr>
              <a:t>2</a:t>
            </a:r>
            <a:r>
              <a:rPr lang="ko-KR" altLang="en-US" sz="1000" b="1" dirty="0">
                <a:latin typeface="+mn-ea"/>
              </a:rPr>
              <a:t>차 순서 변경</a:t>
            </a:r>
            <a:endParaRPr lang="en-US" altLang="ko-KR" sz="1000" b="1" dirty="0">
              <a:latin typeface="+mn-ea"/>
            </a:endParaRPr>
          </a:p>
        </p:txBody>
      </p:sp>
      <p:sp>
        <p:nvSpPr>
          <p:cNvPr id="16" name="모서리가 둥근 직사각형 35">
            <a:extLst>
              <a:ext uri="{FF2B5EF4-FFF2-40B4-BE49-F238E27FC236}">
                <a16:creationId xmlns:a16="http://schemas.microsoft.com/office/drawing/2014/main" id="{B10A21DD-9EC8-A569-777F-2AC4616A0747}"/>
              </a:ext>
            </a:extLst>
          </p:cNvPr>
          <p:cNvSpPr/>
          <p:nvPr/>
        </p:nvSpPr>
        <p:spPr>
          <a:xfrm>
            <a:off x="3347774" y="5553142"/>
            <a:ext cx="57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삭제하기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FDD35-0A54-3B88-86E7-EF542DDADB7B}"/>
              </a:ext>
            </a:extLst>
          </p:cNvPr>
          <p:cNvSpPr txBox="1"/>
          <p:nvPr/>
        </p:nvSpPr>
        <p:spPr>
          <a:xfrm>
            <a:off x="3306019" y="5755314"/>
            <a:ext cx="523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※ 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카테고리를 삭제하면 카테고리에 연결된 상품의 카테고리가 </a:t>
            </a:r>
            <a:r>
              <a:rPr lang="ko-KR" altLang="en-US" sz="9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미지정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상태로 변경되어 상품이</a:t>
            </a:r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 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이용자 화면에 노출되지 않습니다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 </a:t>
            </a:r>
            <a:endParaRPr lang="ko-KR" altLang="en-US" sz="900" dirty="0"/>
          </a:p>
        </p:txBody>
      </p:sp>
      <p:sp>
        <p:nvSpPr>
          <p:cNvPr id="19" name="모서리가 둥근 직사각형 35">
            <a:extLst>
              <a:ext uri="{FF2B5EF4-FFF2-40B4-BE49-F238E27FC236}">
                <a16:creationId xmlns:a16="http://schemas.microsoft.com/office/drawing/2014/main" id="{5006AB61-E10C-FB45-37AD-FFAD185CA592}"/>
              </a:ext>
            </a:extLst>
          </p:cNvPr>
          <p:cNvSpPr/>
          <p:nvPr/>
        </p:nvSpPr>
        <p:spPr>
          <a:xfrm>
            <a:off x="7968438" y="2348856"/>
            <a:ext cx="57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차 생성</a:t>
            </a:r>
          </a:p>
        </p:txBody>
      </p:sp>
      <p:sp>
        <p:nvSpPr>
          <p:cNvPr id="21" name="모서리가 둥근 직사각형 35">
            <a:extLst>
              <a:ext uri="{FF2B5EF4-FFF2-40B4-BE49-F238E27FC236}">
                <a16:creationId xmlns:a16="http://schemas.microsoft.com/office/drawing/2014/main" id="{2A1DA321-5A27-B282-00A7-F461C5C7FFCB}"/>
              </a:ext>
            </a:extLst>
          </p:cNvPr>
          <p:cNvSpPr/>
          <p:nvPr/>
        </p:nvSpPr>
        <p:spPr>
          <a:xfrm>
            <a:off x="7969308" y="2581676"/>
            <a:ext cx="57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차 생성</a:t>
            </a:r>
          </a:p>
        </p:txBody>
      </p:sp>
      <p:sp>
        <p:nvSpPr>
          <p:cNvPr id="22" name="모서리가 둥근 직사각형 35">
            <a:extLst>
              <a:ext uri="{FF2B5EF4-FFF2-40B4-BE49-F238E27FC236}">
                <a16:creationId xmlns:a16="http://schemas.microsoft.com/office/drawing/2014/main" id="{5BE0B946-6631-B1E5-9E27-D718BCB1C492}"/>
              </a:ext>
            </a:extLst>
          </p:cNvPr>
          <p:cNvSpPr/>
          <p:nvPr/>
        </p:nvSpPr>
        <p:spPr>
          <a:xfrm>
            <a:off x="7968438" y="2822086"/>
            <a:ext cx="57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차 생성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D125FAAF-BE17-78A7-D0AA-DB114921A0E9}"/>
              </a:ext>
            </a:extLst>
          </p:cNvPr>
          <p:cNvSpPr/>
          <p:nvPr/>
        </p:nvSpPr>
        <p:spPr>
          <a:xfrm>
            <a:off x="6314331" y="4200426"/>
            <a:ext cx="7745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15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C19D616-B56F-DD74-0A0E-691D7BED8F0D}"/>
              </a:ext>
            </a:extLst>
          </p:cNvPr>
          <p:cNvSpPr/>
          <p:nvPr/>
        </p:nvSpPr>
        <p:spPr>
          <a:xfrm>
            <a:off x="6314587" y="4601650"/>
            <a:ext cx="7745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15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C432BFF-D160-2C44-943A-E1EE59AEEC5D}"/>
              </a:ext>
            </a:extLst>
          </p:cNvPr>
          <p:cNvSpPr/>
          <p:nvPr/>
        </p:nvSpPr>
        <p:spPr>
          <a:xfrm>
            <a:off x="1540875" y="329294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1891710-5CE8-5120-1590-12EE433C4456}"/>
              </a:ext>
            </a:extLst>
          </p:cNvPr>
          <p:cNvSpPr/>
          <p:nvPr/>
        </p:nvSpPr>
        <p:spPr>
          <a:xfrm>
            <a:off x="1780383" y="344480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EF8B84A6-283C-93A0-63D9-99CB22652E74}"/>
              </a:ext>
            </a:extLst>
          </p:cNvPr>
          <p:cNvSpPr/>
          <p:nvPr/>
        </p:nvSpPr>
        <p:spPr>
          <a:xfrm>
            <a:off x="1780383" y="383179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80B340AA-7884-43F0-B548-36919FAEFE78}"/>
              </a:ext>
            </a:extLst>
          </p:cNvPr>
          <p:cNvSpPr/>
          <p:nvPr/>
        </p:nvSpPr>
        <p:spPr>
          <a:xfrm>
            <a:off x="1780383" y="422243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D45F3F8B-0529-DA98-C892-067BC049FB02}"/>
              </a:ext>
            </a:extLst>
          </p:cNvPr>
          <p:cNvSpPr/>
          <p:nvPr/>
        </p:nvSpPr>
        <p:spPr>
          <a:xfrm>
            <a:off x="1780383" y="469397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2E8DAA0E-FDB2-493A-782F-17467198F94B}"/>
              </a:ext>
            </a:extLst>
          </p:cNvPr>
          <p:cNvSpPr/>
          <p:nvPr/>
        </p:nvSpPr>
        <p:spPr>
          <a:xfrm>
            <a:off x="1780383" y="517790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7148B90-E260-3C42-FD70-FB13BBE19AFA}"/>
              </a:ext>
            </a:extLst>
          </p:cNvPr>
          <p:cNvSpPr/>
          <p:nvPr/>
        </p:nvSpPr>
        <p:spPr>
          <a:xfrm>
            <a:off x="1780383" y="570848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1.6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1397BD5-2EEA-0948-20FF-E7026BF09BE0}"/>
              </a:ext>
            </a:extLst>
          </p:cNvPr>
          <p:cNvSpPr/>
          <p:nvPr/>
        </p:nvSpPr>
        <p:spPr>
          <a:xfrm>
            <a:off x="91268" y="1768186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F9A544BD-8A80-57B0-F411-21973D2DE588}"/>
              </a:ext>
            </a:extLst>
          </p:cNvPr>
          <p:cNvSpPr/>
          <p:nvPr/>
        </p:nvSpPr>
        <p:spPr>
          <a:xfrm>
            <a:off x="3996605" y="525637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08459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C01C8D5F-0D32-7385-6CE6-13C05F2E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P-BE-GM-50</a:t>
            </a:r>
            <a:endParaRPr lang="ko-KR" altLang="en-US" dirty="0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CEEA9898-6100-6896-5717-0CDC97261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상품관리 </a:t>
            </a:r>
            <a:r>
              <a:rPr lang="en-US" altLang="ko-KR" dirty="0"/>
              <a:t>&gt; </a:t>
            </a:r>
            <a:r>
              <a:rPr lang="ko-KR" altLang="en-US" dirty="0"/>
              <a:t>카테고리 관리 </a:t>
            </a:r>
            <a:r>
              <a:rPr lang="en-US" altLang="ko-KR" dirty="0"/>
              <a:t>&gt; </a:t>
            </a:r>
            <a:r>
              <a:rPr lang="ko-KR" altLang="en-US" dirty="0"/>
              <a:t>스타일 숍 카테고리</a:t>
            </a:r>
            <a:r>
              <a:rPr lang="en-US" altLang="ko-KR" dirty="0"/>
              <a:t>] </a:t>
            </a:r>
            <a:r>
              <a:rPr lang="ko-KR" altLang="en-US" dirty="0"/>
              <a:t>스타일 숍 카테고리 </a:t>
            </a:r>
            <a:r>
              <a:rPr lang="en-US" altLang="ko-KR" dirty="0"/>
              <a:t>- 3</a:t>
            </a:r>
            <a:endParaRPr lang="ko-KR" altLang="en-US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FE6F3D52-EC57-6A3D-8D88-A2FF3193C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872758"/>
              </p:ext>
            </p:extLst>
          </p:nvPr>
        </p:nvGraphicFramePr>
        <p:xfrm>
          <a:off x="9016139" y="252734"/>
          <a:ext cx="2508867" cy="6960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87997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저장 버튼 클릭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Validation Check 1.1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진행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1.1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체크 완료 시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카테고리 정보가 저장되었습니다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&gt; 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생성 폼으로 리셋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104077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 버튼 클릭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변경된 내용은 저장되지 않습니다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정보 변경을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 카테고리 생성 폼으로 리셋 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변경된 내용은 저장되지 않음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992130"/>
                  </a:ext>
                </a:extLst>
              </a:tr>
              <a:tr h="5040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911006"/>
                  </a:ext>
                </a:extLst>
              </a:tr>
            </a:tbl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FD19EDF8-218D-9B63-0A14-8BFE91BE1AB3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15AA97-71DF-8024-AF81-710C1EBF396A}"/>
                </a:ext>
              </a:extLst>
            </p:cNvPr>
            <p:cNvSpPr txBox="1"/>
            <p:nvPr/>
          </p:nvSpPr>
          <p:spPr>
            <a:xfrm>
              <a:off x="1565686" y="332656"/>
              <a:ext cx="247054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상품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카테고리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스타일 숍 카테고리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1E3CBE-BAFA-B49A-1318-A5C9276A6FD9}"/>
                </a:ext>
              </a:extLst>
            </p:cNvPr>
            <p:cNvSpPr txBox="1"/>
            <p:nvPr/>
          </p:nvSpPr>
          <p:spPr>
            <a:xfrm>
              <a:off x="1565686" y="479698"/>
              <a:ext cx="1447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spc="-60" dirty="0"/>
                <a:t>스타일 숍 카테고리</a:t>
              </a: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7049E2AD-A2DB-50CA-887E-D416C1862D79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11827CC-BBE1-5349-2E04-A52EEEDC9A55}"/>
              </a:ext>
            </a:extLst>
          </p:cNvPr>
          <p:cNvGraphicFramePr>
            <a:graphicFrameLocks noGrp="1"/>
          </p:cNvGraphicFramePr>
          <p:nvPr/>
        </p:nvGraphicFramePr>
        <p:xfrm>
          <a:off x="1653071" y="3370517"/>
          <a:ext cx="7118067" cy="2792269"/>
        </p:xfrm>
        <a:graphic>
          <a:graphicData uri="http://schemas.openxmlformats.org/drawingml/2006/table">
            <a:tbl>
              <a:tblPr/>
              <a:tblGrid>
                <a:gridCol w="1543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4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75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*1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 카테고리 명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en-US" altLang="ko-KR" sz="1000" dirty="0">
                          <a:latin typeface="+mn-ea"/>
                        </a:rPr>
                        <a:t>Outer</a:t>
                      </a:r>
                      <a:endParaRPr lang="ko-KR" altLang="en-US" sz="1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56463"/>
                  </a:ext>
                </a:extLst>
              </a:tr>
              <a:tr h="375757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*1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 카테고리 코드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a0001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058174"/>
                  </a:ext>
                </a:extLst>
              </a:tr>
              <a:tr h="37575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*2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 카테고리 명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                                </a:t>
                      </a:r>
                      <a:endParaRPr lang="ko-KR" altLang="en-US" sz="9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41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*2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 카테고리 코드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                                                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57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카테고리 노출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  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카테고리 삭제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953708"/>
                  </a:ext>
                </a:extLst>
              </a:tr>
            </a:tbl>
          </a:graphicData>
        </a:graphic>
      </p:graphicFrame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F9BC2137-D979-7004-0B4E-0E466C5658FB}"/>
              </a:ext>
            </a:extLst>
          </p:cNvPr>
          <p:cNvSpPr/>
          <p:nvPr/>
        </p:nvSpPr>
        <p:spPr bwMode="auto">
          <a:xfrm>
            <a:off x="7147126" y="4587220"/>
            <a:ext cx="678625" cy="24472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중복확인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07BACFC4-ABB7-EBFF-8226-F534C009819A}"/>
              </a:ext>
            </a:extLst>
          </p:cNvPr>
          <p:cNvSpPr/>
          <p:nvPr/>
        </p:nvSpPr>
        <p:spPr>
          <a:xfrm>
            <a:off x="3209856" y="4836284"/>
            <a:ext cx="12234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 {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결과 메시지 노출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}</a:t>
            </a:r>
            <a:endParaRPr lang="ko-KR" altLang="en-US" sz="900" dirty="0">
              <a:latin typeface="+mn-ea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0EFE4CB1-D178-36D4-E55E-5DC7CAF4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899" y="4173241"/>
            <a:ext cx="3012758" cy="26165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카테고리 명 입력 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(</a:t>
            </a:r>
            <a:r>
              <a:rPr lang="ko-KR" altLang="en-US" sz="10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ea typeface="+mn-ea"/>
              </a:rPr>
              <a:t>특수문자 입력 불가</a:t>
            </a:r>
            <a:r>
              <a:rPr lang="en-US" altLang="ko-KR" sz="10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ea typeface="+mn-ea"/>
              </a:rPr>
              <a:t>) </a:t>
            </a:r>
            <a:endParaRPr lang="ko-KR" altLang="en-US" sz="1000" dirty="0"/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3BEEC005-8DF9-804A-D5C9-B59245B9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444" y="4570294"/>
            <a:ext cx="2998577" cy="26165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카테고리 코드 입력 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(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영문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숫자만 입력 가능</a:t>
            </a:r>
            <a:r>
              <a:rPr lang="en-US" altLang="ko-KR" sz="10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+mn-ea"/>
                <a:ea typeface="+mn-ea"/>
              </a:rPr>
              <a:t>) </a:t>
            </a:r>
            <a:endParaRPr lang="ko-KR" altLang="en-US" sz="1000" dirty="0"/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C8A45A42-D30C-83B3-17B5-A3DB4DE455A9}"/>
              </a:ext>
            </a:extLst>
          </p:cNvPr>
          <p:cNvGrpSpPr/>
          <p:nvPr/>
        </p:nvGrpSpPr>
        <p:grpSpPr>
          <a:xfrm>
            <a:off x="3378472" y="5170900"/>
            <a:ext cx="507829" cy="230832"/>
            <a:chOff x="1800439" y="6150768"/>
            <a:chExt cx="507829" cy="23083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951F4C7-19CA-A4BD-E373-45E214D8FC37}"/>
                </a:ext>
              </a:extLst>
            </p:cNvPr>
            <p:cNvSpPr txBox="1"/>
            <p:nvPr/>
          </p:nvSpPr>
          <p:spPr>
            <a:xfrm>
              <a:off x="1892770" y="6150768"/>
              <a:ext cx="4154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>
                  <a:solidFill>
                    <a:srgbClr val="000000"/>
                  </a:solidFill>
                </a:rPr>
                <a:t>노출</a:t>
              </a:r>
              <a:endParaRPr lang="ko-KR" altLang="en-US" spc="0" dirty="0"/>
            </a:p>
          </p:txBody>
        </p:sp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B6597D96-46EE-6E5C-F78C-F221EF1970E4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2B8E74E8-ED50-6469-01DB-4424A92993FF}"/>
              </a:ext>
            </a:extLst>
          </p:cNvPr>
          <p:cNvGrpSpPr/>
          <p:nvPr/>
        </p:nvGrpSpPr>
        <p:grpSpPr>
          <a:xfrm>
            <a:off x="3967727" y="5170900"/>
            <a:ext cx="492441" cy="230832"/>
            <a:chOff x="1800439" y="6150768"/>
            <a:chExt cx="492441" cy="23083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3F8528C-0F1D-B338-747B-E446A2BDA031}"/>
                </a:ext>
              </a:extLst>
            </p:cNvPr>
            <p:cNvSpPr txBox="1"/>
            <p:nvPr/>
          </p:nvSpPr>
          <p:spPr>
            <a:xfrm>
              <a:off x="1892770" y="6150768"/>
              <a:ext cx="400110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z="900" dirty="0">
                  <a:solidFill>
                    <a:srgbClr val="000000"/>
                  </a:solidFill>
                </a:rPr>
                <a:t>숨김</a:t>
              </a:r>
              <a:endParaRPr lang="ko-KR" altLang="en-US" spc="0" dirty="0"/>
            </a:p>
          </p:txBody>
        </p:sp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C73A4CEE-E83B-ACB2-68C4-A9A1C2B50E70}"/>
                </a:ext>
              </a:extLst>
            </p:cNvPr>
            <p:cNvSpPr/>
            <p:nvPr/>
          </p:nvSpPr>
          <p:spPr bwMode="auto">
            <a:xfrm>
              <a:off x="1800439" y="6202013"/>
              <a:ext cx="127512" cy="12751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C2C2C516-74EA-9114-2DCF-09ADF41E2F98}"/>
              </a:ext>
            </a:extLst>
          </p:cNvPr>
          <p:cNvGrpSpPr/>
          <p:nvPr/>
        </p:nvGrpSpPr>
        <p:grpSpPr>
          <a:xfrm>
            <a:off x="1692107" y="1342033"/>
            <a:ext cx="2044674" cy="1690414"/>
            <a:chOff x="1810675" y="1890038"/>
            <a:chExt cx="1737637" cy="1690414"/>
          </a:xfrm>
        </p:grpSpPr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5C13868D-1FD5-A10F-1DF3-30ACFC2CC744}"/>
                </a:ext>
              </a:extLst>
            </p:cNvPr>
            <p:cNvSpPr/>
            <p:nvPr/>
          </p:nvSpPr>
          <p:spPr>
            <a:xfrm>
              <a:off x="1810675" y="1902044"/>
              <a:ext cx="1101750" cy="167840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000" dirty="0">
                  <a:latin typeface="+mn-ea"/>
                </a:rPr>
                <a:t>- Outer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latin typeface="+mn-ea"/>
                </a:rPr>
                <a:t>└ </a:t>
              </a:r>
              <a:r>
                <a:rPr lang="en-US" altLang="ko-KR" sz="1000" dirty="0">
                  <a:latin typeface="+mn-ea"/>
                </a:rPr>
                <a:t>Jacket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latin typeface="+mn-ea"/>
                </a:rPr>
                <a:t>└</a:t>
              </a:r>
              <a:r>
                <a:rPr lang="en-US" altLang="ko-KR" sz="1000" dirty="0">
                  <a:latin typeface="+mn-ea"/>
                </a:rPr>
                <a:t> Cardigan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latin typeface="+mn-ea"/>
                </a:rPr>
                <a:t>- Top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latin typeface="+mn-ea"/>
                </a:rPr>
                <a:t>- Bottom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latin typeface="+mn-ea"/>
                </a:rPr>
                <a:t>- Skirt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latin typeface="+mn-ea"/>
                </a:rPr>
                <a:t>- Dress</a:t>
              </a:r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A5DE698C-435A-0DB0-05C8-40868BF8415A}"/>
                </a:ext>
              </a:extLst>
            </p:cNvPr>
            <p:cNvSpPr/>
            <p:nvPr/>
          </p:nvSpPr>
          <p:spPr>
            <a:xfrm>
              <a:off x="3046251" y="1890038"/>
              <a:ext cx="502061" cy="167840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▲ ▼</a:t>
              </a: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▲ ▼</a:t>
              </a: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▲ ▼</a:t>
              </a: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▲ ▼</a:t>
              </a: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▲ ▼</a:t>
              </a:r>
              <a:endPara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CB75D5A-D96C-2963-B0AE-529110246358}"/>
              </a:ext>
            </a:extLst>
          </p:cNvPr>
          <p:cNvSpPr txBox="1"/>
          <p:nvPr/>
        </p:nvSpPr>
        <p:spPr>
          <a:xfrm>
            <a:off x="1700985" y="1083681"/>
            <a:ext cx="11726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ko-KR" altLang="en-US" sz="1000" b="1" dirty="0">
                <a:latin typeface="+mn-ea"/>
              </a:rPr>
              <a:t>카테고리 명</a:t>
            </a:r>
            <a:endParaRPr lang="en-US" altLang="ko-KR" sz="1000" b="1" dirty="0">
              <a:latin typeface="+mn-ea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13B2C46F-A2EB-2590-C9DA-B6E4BD9FC5B1}"/>
              </a:ext>
            </a:extLst>
          </p:cNvPr>
          <p:cNvCxnSpPr>
            <a:cxnSpLocks/>
          </p:cNvCxnSpPr>
          <p:nvPr/>
        </p:nvCxnSpPr>
        <p:spPr>
          <a:xfrm>
            <a:off x="1727613" y="1382824"/>
            <a:ext cx="69281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모서리가 둥근 직사각형 35">
            <a:extLst>
              <a:ext uri="{FF2B5EF4-FFF2-40B4-BE49-F238E27FC236}">
                <a16:creationId xmlns:a16="http://schemas.microsoft.com/office/drawing/2014/main" id="{30B91492-7353-FE99-6DA2-6F7D95AB3751}"/>
              </a:ext>
            </a:extLst>
          </p:cNvPr>
          <p:cNvSpPr/>
          <p:nvPr/>
        </p:nvSpPr>
        <p:spPr>
          <a:xfrm>
            <a:off x="7971012" y="1116791"/>
            <a:ext cx="576000" cy="180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altLang="ko-KR" sz="900" dirty="0">
                <a:solidFill>
                  <a:schemeClr val="bg1"/>
                </a:solidFill>
                <a:latin typeface="+mn-ea"/>
              </a:rPr>
              <a:t>1</a:t>
            </a:r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차 생성</a:t>
            </a:r>
          </a:p>
        </p:txBody>
      </p:sp>
      <p:sp>
        <p:nvSpPr>
          <p:cNvPr id="30" name="모서리가 둥근 직사각형 35">
            <a:extLst>
              <a:ext uri="{FF2B5EF4-FFF2-40B4-BE49-F238E27FC236}">
                <a16:creationId xmlns:a16="http://schemas.microsoft.com/office/drawing/2014/main" id="{EF87C4CF-63C4-FD75-CEB9-C3E339631E46}"/>
              </a:ext>
            </a:extLst>
          </p:cNvPr>
          <p:cNvSpPr/>
          <p:nvPr/>
        </p:nvSpPr>
        <p:spPr>
          <a:xfrm>
            <a:off x="7968438" y="1488785"/>
            <a:ext cx="57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차 생성</a:t>
            </a:r>
          </a:p>
        </p:txBody>
      </p:sp>
      <p:sp>
        <p:nvSpPr>
          <p:cNvPr id="32" name="모서리가 둥근 직사각형 35">
            <a:extLst>
              <a:ext uri="{FF2B5EF4-FFF2-40B4-BE49-F238E27FC236}">
                <a16:creationId xmlns:a16="http://schemas.microsoft.com/office/drawing/2014/main" id="{797A70F5-9CF8-AA9E-92D0-0171BC06F886}"/>
              </a:ext>
            </a:extLst>
          </p:cNvPr>
          <p:cNvSpPr/>
          <p:nvPr/>
        </p:nvSpPr>
        <p:spPr>
          <a:xfrm>
            <a:off x="7975197" y="2119811"/>
            <a:ext cx="57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차 생성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6A4F955-CAD3-59B8-A9BE-386767BC1E96}"/>
              </a:ext>
            </a:extLst>
          </p:cNvPr>
          <p:cNvSpPr/>
          <p:nvPr/>
        </p:nvSpPr>
        <p:spPr>
          <a:xfrm>
            <a:off x="1636881" y="970034"/>
            <a:ext cx="7134257" cy="226143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endParaRPr lang="ko-KR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F6C1B60-0AA1-CE60-DFC3-7FE422E3CBFB}"/>
              </a:ext>
            </a:extLst>
          </p:cNvPr>
          <p:cNvSpPr/>
          <p:nvPr/>
        </p:nvSpPr>
        <p:spPr>
          <a:xfrm>
            <a:off x="4826034" y="1602966"/>
            <a:ext cx="590774" cy="5242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▲ ▼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▲ ▼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9FFFF-D7ED-E8A8-DBD6-C33B79028F28}"/>
              </a:ext>
            </a:extLst>
          </p:cNvPr>
          <p:cNvSpPr txBox="1"/>
          <p:nvPr/>
        </p:nvSpPr>
        <p:spPr>
          <a:xfrm>
            <a:off x="2658786" y="1086456"/>
            <a:ext cx="15543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altLang="ko-KR" sz="1000" b="1" dirty="0">
                <a:latin typeface="+mn-ea"/>
              </a:rPr>
              <a:t>1</a:t>
            </a:r>
            <a:r>
              <a:rPr lang="ko-KR" altLang="en-US" sz="1000" b="1" dirty="0">
                <a:latin typeface="+mn-ea"/>
              </a:rPr>
              <a:t>차 순서 변경</a:t>
            </a:r>
            <a:endParaRPr lang="en-US" altLang="ko-KR" sz="1000" b="1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F8EEDF-56FF-421A-3638-F42D392D9F1E}"/>
              </a:ext>
            </a:extLst>
          </p:cNvPr>
          <p:cNvSpPr txBox="1"/>
          <p:nvPr/>
        </p:nvSpPr>
        <p:spPr>
          <a:xfrm>
            <a:off x="4298783" y="1097695"/>
            <a:ext cx="15543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altLang="ko-KR" sz="1000" b="1" dirty="0">
                <a:latin typeface="+mn-ea"/>
              </a:rPr>
              <a:t>2</a:t>
            </a:r>
            <a:r>
              <a:rPr lang="ko-KR" altLang="en-US" sz="1000" b="1" dirty="0">
                <a:latin typeface="+mn-ea"/>
              </a:rPr>
              <a:t>차 순서 변경</a:t>
            </a:r>
            <a:endParaRPr lang="en-US" altLang="ko-KR" sz="1000" b="1" dirty="0">
              <a:latin typeface="+mn-ea"/>
            </a:endParaRPr>
          </a:p>
        </p:txBody>
      </p:sp>
      <p:sp>
        <p:nvSpPr>
          <p:cNvPr id="16" name="모서리가 둥근 직사각형 35">
            <a:extLst>
              <a:ext uri="{FF2B5EF4-FFF2-40B4-BE49-F238E27FC236}">
                <a16:creationId xmlns:a16="http://schemas.microsoft.com/office/drawing/2014/main" id="{B10A21DD-9EC8-A569-777F-2AC4616A0747}"/>
              </a:ext>
            </a:extLst>
          </p:cNvPr>
          <p:cNvSpPr/>
          <p:nvPr/>
        </p:nvSpPr>
        <p:spPr>
          <a:xfrm>
            <a:off x="3347774" y="5553142"/>
            <a:ext cx="57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삭제하기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FDD35-0A54-3B88-86E7-EF542DDADB7B}"/>
              </a:ext>
            </a:extLst>
          </p:cNvPr>
          <p:cNvSpPr txBox="1"/>
          <p:nvPr/>
        </p:nvSpPr>
        <p:spPr>
          <a:xfrm>
            <a:off x="3306019" y="5755314"/>
            <a:ext cx="523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※ 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카테고리를 삭제하면 카테고리에 연결된 상품의 카테고리가 </a:t>
            </a:r>
            <a:r>
              <a:rPr lang="ko-KR" altLang="en-US" sz="9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미지정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상태로 변경되어 상품이</a:t>
            </a:r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 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이용자 화면에 노출되지 않습니다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 </a:t>
            </a:r>
            <a:endParaRPr lang="ko-KR" altLang="en-US" sz="900" dirty="0"/>
          </a:p>
        </p:txBody>
      </p:sp>
      <p:sp>
        <p:nvSpPr>
          <p:cNvPr id="19" name="모서리가 둥근 직사각형 35">
            <a:extLst>
              <a:ext uri="{FF2B5EF4-FFF2-40B4-BE49-F238E27FC236}">
                <a16:creationId xmlns:a16="http://schemas.microsoft.com/office/drawing/2014/main" id="{5006AB61-E10C-FB45-37AD-FFAD185CA592}"/>
              </a:ext>
            </a:extLst>
          </p:cNvPr>
          <p:cNvSpPr/>
          <p:nvPr/>
        </p:nvSpPr>
        <p:spPr>
          <a:xfrm>
            <a:off x="7968438" y="2348856"/>
            <a:ext cx="57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차 생성</a:t>
            </a:r>
          </a:p>
        </p:txBody>
      </p:sp>
      <p:sp>
        <p:nvSpPr>
          <p:cNvPr id="21" name="모서리가 둥근 직사각형 35">
            <a:extLst>
              <a:ext uri="{FF2B5EF4-FFF2-40B4-BE49-F238E27FC236}">
                <a16:creationId xmlns:a16="http://schemas.microsoft.com/office/drawing/2014/main" id="{2A1DA321-5A27-B282-00A7-F461C5C7FFCB}"/>
              </a:ext>
            </a:extLst>
          </p:cNvPr>
          <p:cNvSpPr/>
          <p:nvPr/>
        </p:nvSpPr>
        <p:spPr>
          <a:xfrm>
            <a:off x="7969308" y="2581676"/>
            <a:ext cx="57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차 생성</a:t>
            </a:r>
          </a:p>
        </p:txBody>
      </p:sp>
      <p:sp>
        <p:nvSpPr>
          <p:cNvPr id="22" name="모서리가 둥근 직사각형 35">
            <a:extLst>
              <a:ext uri="{FF2B5EF4-FFF2-40B4-BE49-F238E27FC236}">
                <a16:creationId xmlns:a16="http://schemas.microsoft.com/office/drawing/2014/main" id="{5BE0B946-6631-B1E5-9E27-D718BCB1C492}"/>
              </a:ext>
            </a:extLst>
          </p:cNvPr>
          <p:cNvSpPr/>
          <p:nvPr/>
        </p:nvSpPr>
        <p:spPr>
          <a:xfrm>
            <a:off x="7968438" y="2822086"/>
            <a:ext cx="57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차 생성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D125FAAF-BE17-78A7-D0AA-DB114921A0E9}"/>
              </a:ext>
            </a:extLst>
          </p:cNvPr>
          <p:cNvSpPr/>
          <p:nvPr/>
        </p:nvSpPr>
        <p:spPr>
          <a:xfrm>
            <a:off x="6314331" y="4200426"/>
            <a:ext cx="7745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15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C19D616-B56F-DD74-0A0E-691D7BED8F0D}"/>
              </a:ext>
            </a:extLst>
          </p:cNvPr>
          <p:cNvSpPr/>
          <p:nvPr/>
        </p:nvSpPr>
        <p:spPr>
          <a:xfrm>
            <a:off x="6314587" y="4601650"/>
            <a:ext cx="7745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15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23" name="모서리가 둥근 직사각형 34">
            <a:extLst>
              <a:ext uri="{FF2B5EF4-FFF2-40B4-BE49-F238E27FC236}">
                <a16:creationId xmlns:a16="http://schemas.microsoft.com/office/drawing/2014/main" id="{67A39EC0-26BE-B61E-BD3A-E7B249F48E30}"/>
              </a:ext>
            </a:extLst>
          </p:cNvPr>
          <p:cNvSpPr/>
          <p:nvPr/>
        </p:nvSpPr>
        <p:spPr>
          <a:xfrm>
            <a:off x="7979" y="259107"/>
            <a:ext cx="9008160" cy="694800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endParaRPr lang="ko-KR" altLang="en-US" sz="9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모서리가 둥근 직사각형 34">
            <a:extLst>
              <a:ext uri="{FF2B5EF4-FFF2-40B4-BE49-F238E27FC236}">
                <a16:creationId xmlns:a16="http://schemas.microsoft.com/office/drawing/2014/main" id="{D197DBF9-1CD8-A158-F31D-AD01C5B1F1E3}"/>
              </a:ext>
            </a:extLst>
          </p:cNvPr>
          <p:cNvSpPr/>
          <p:nvPr/>
        </p:nvSpPr>
        <p:spPr>
          <a:xfrm>
            <a:off x="4213085" y="6491545"/>
            <a:ext cx="952967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저장</a:t>
            </a:r>
          </a:p>
        </p:txBody>
      </p:sp>
      <p:sp>
        <p:nvSpPr>
          <p:cNvPr id="25" name="모서리가 둥근 직사각형 35">
            <a:extLst>
              <a:ext uri="{FF2B5EF4-FFF2-40B4-BE49-F238E27FC236}">
                <a16:creationId xmlns:a16="http://schemas.microsoft.com/office/drawing/2014/main" id="{C5EDD3C5-4CFC-394F-B197-6AE634BC6EAD}"/>
              </a:ext>
            </a:extLst>
          </p:cNvPr>
          <p:cNvSpPr/>
          <p:nvPr/>
        </p:nvSpPr>
        <p:spPr>
          <a:xfrm>
            <a:off x="5384511" y="6491545"/>
            <a:ext cx="952967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4AC292AE-7019-8076-4FB7-558E8DB0A670}"/>
              </a:ext>
            </a:extLst>
          </p:cNvPr>
          <p:cNvSpPr/>
          <p:nvPr/>
        </p:nvSpPr>
        <p:spPr>
          <a:xfrm>
            <a:off x="4105085" y="639117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96D93097-06C7-E4D3-8C83-06DCB2F8C743}"/>
              </a:ext>
            </a:extLst>
          </p:cNvPr>
          <p:cNvSpPr/>
          <p:nvPr/>
        </p:nvSpPr>
        <p:spPr>
          <a:xfrm>
            <a:off x="5346174" y="640836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59E6EF3F-7CD9-BB68-301D-2D9E398B5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249072"/>
              </p:ext>
            </p:extLst>
          </p:nvPr>
        </p:nvGraphicFramePr>
        <p:xfrm>
          <a:off x="838210" y="2200969"/>
          <a:ext cx="7590407" cy="2124971"/>
        </p:xfrm>
        <a:graphic>
          <a:graphicData uri="http://schemas.openxmlformats.org/drawingml/2006/table">
            <a:tbl>
              <a:tblPr/>
              <a:tblGrid>
                <a:gridCol w="66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571">
                  <a:extLst>
                    <a:ext uri="{9D8B030D-6E8A-4147-A177-3AD203B41FA5}">
                      <a16:colId xmlns:a16="http://schemas.microsoft.com/office/drawing/2014/main" val="2067933522"/>
                    </a:ext>
                  </a:extLst>
                </a:gridCol>
                <a:gridCol w="2148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1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맑은 고딕"/>
                        </a:rPr>
                        <a:t>Button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맑은 고딕"/>
                        </a:rPr>
                        <a:t>등록 폼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맑은 고딕"/>
                        </a:rPr>
                        <a:t>예측 </a:t>
                      </a:r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맑은 고딕"/>
                        </a:rPr>
                        <a:t>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맑은 고딕"/>
                        </a:rPr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맑은 고딕"/>
                        </a:rPr>
                        <a:t>Message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15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맑은 고딕"/>
                        </a:rPr>
                        <a:t>저장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차 카테고리 등록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수정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차 카테고리명 입력하지 않음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Alert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차 카테고리 명을 입력해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차 카테고리 코드 입력하지 않음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Alert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차 카테고리 코드를 입력해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9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차 카테고리 코드 중복 코드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Alert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차 카테고리 코드의 중복확인을 해주세요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6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차 카테고리 등록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수정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차 카테고리명 입력하지 않음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Alert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차 카테고리 명을 입력해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6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차 카테고리 코드 입력하지 않음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Alert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차 카테고리 코드를 입력해 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15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차 카테고리 코드 중복 코드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Alert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차 카테고리 코드의 중복확인을 해주세요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" name="타원 34">
            <a:extLst>
              <a:ext uri="{FF2B5EF4-FFF2-40B4-BE49-F238E27FC236}">
                <a16:creationId xmlns:a16="http://schemas.microsoft.com/office/drawing/2014/main" id="{F44D50ED-F273-1668-4B98-7B1DD1E27893}"/>
              </a:ext>
            </a:extLst>
          </p:cNvPr>
          <p:cNvSpPr/>
          <p:nvPr/>
        </p:nvSpPr>
        <p:spPr>
          <a:xfrm>
            <a:off x="730210" y="213285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E6B0151-F63E-7959-DE4B-09895CE2BF68}"/>
              </a:ext>
            </a:extLst>
          </p:cNvPr>
          <p:cNvSpPr/>
          <p:nvPr/>
        </p:nvSpPr>
        <p:spPr>
          <a:xfrm>
            <a:off x="91268" y="1768186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9818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CE5518-CCAB-838C-92A4-81F8F62C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P-BE-OM-05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 dirty="0"/>
              <a:t>서브 화면 레이아웃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36B0CD7-A123-226D-8B66-4F5A7DD31E15}"/>
              </a:ext>
            </a:extLst>
          </p:cNvPr>
          <p:cNvGraphicFramePr>
            <a:graphicFrameLocks noGrp="1"/>
          </p:cNvGraphicFramePr>
          <p:nvPr/>
        </p:nvGraphicFramePr>
        <p:xfrm>
          <a:off x="9016139" y="243856"/>
          <a:ext cx="2508867" cy="695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59187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서브 메뉴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서브 메뉴 타이틀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Depth1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메뉴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서브 메뉴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Depth2, Depth3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메뉴 표기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37758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브레드크럼</a:t>
                      </a:r>
                      <a:endParaRPr lang="ko-KR" altLang="en-US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화면의 경로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37758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화면명</a:t>
                      </a:r>
                      <a:endParaRPr lang="ko-KR" altLang="en-US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기획안 각 화면의 기재된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화면명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표기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37758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본문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기획안 각 화면의 설계된 내용 참고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093704"/>
                  </a:ext>
                </a:extLst>
              </a:tr>
              <a:tr h="5230839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780787"/>
                  </a:ext>
                </a:extLst>
              </a:tr>
            </a:tbl>
          </a:graphicData>
        </a:graphic>
      </p:graphicFrame>
      <p:grpSp>
        <p:nvGrpSpPr>
          <p:cNvPr id="56" name="그룹 55">
            <a:extLst>
              <a:ext uri="{FF2B5EF4-FFF2-40B4-BE49-F238E27FC236}">
                <a16:creationId xmlns:a16="http://schemas.microsoft.com/office/drawing/2014/main" id="{59BF2CE9-FB3A-6392-AEBE-7F4CED71D7E6}"/>
              </a:ext>
            </a:extLst>
          </p:cNvPr>
          <p:cNvGrpSpPr/>
          <p:nvPr/>
        </p:nvGrpSpPr>
        <p:grpSpPr>
          <a:xfrm>
            <a:off x="1565686" y="1557772"/>
            <a:ext cx="7321139" cy="450944"/>
            <a:chOff x="1565686" y="332656"/>
            <a:chExt cx="7321139" cy="450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C2EA99-6C1B-9185-8580-2FFC672A69B8}"/>
                </a:ext>
              </a:extLst>
            </p:cNvPr>
            <p:cNvSpPr txBox="1"/>
            <p:nvPr/>
          </p:nvSpPr>
          <p:spPr>
            <a:xfrm>
              <a:off x="1565686" y="332656"/>
              <a:ext cx="17988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{Depth 1}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{Depth 2} &gt; {Depth 3}</a:t>
              </a:r>
              <a:endParaRPr lang="ko-KR" altLang="en-US" sz="8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EF3FA1-A515-D484-F44A-F0424C752CF1}"/>
                </a:ext>
              </a:extLst>
            </p:cNvPr>
            <p:cNvSpPr txBox="1"/>
            <p:nvPr/>
          </p:nvSpPr>
          <p:spPr>
            <a:xfrm>
              <a:off x="1565686" y="479698"/>
              <a:ext cx="6700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 spc="-60">
                  <a:latin typeface="+mn-ea"/>
                </a:defRPr>
              </a:lvl1pPr>
            </a:lstStyle>
            <a:p>
              <a:r>
                <a:rPr lang="ko-KR" altLang="en-US" dirty="0"/>
                <a:t>화면 명</a:t>
              </a:r>
            </a:p>
          </p:txBody>
        </p: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4EDC48B1-A745-0457-B8D0-CE23C441DDD4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표 44">
            <a:extLst>
              <a:ext uri="{FF2B5EF4-FFF2-40B4-BE49-F238E27FC236}">
                <a16:creationId xmlns:a16="http://schemas.microsoft.com/office/drawing/2014/main" id="{D3064FE4-1DB0-6CB1-136F-893517C69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799617"/>
              </p:ext>
            </p:extLst>
          </p:nvPr>
        </p:nvGraphicFramePr>
        <p:xfrm>
          <a:off x="106532" y="949905"/>
          <a:ext cx="8780015" cy="4364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65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64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주문관리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게시판 관리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회원관리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메인상품 관리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배너관리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상품관리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통계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기본정책 관리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직사각형 45">
            <a:extLst>
              <a:ext uri="{FF2B5EF4-FFF2-40B4-BE49-F238E27FC236}">
                <a16:creationId xmlns:a16="http://schemas.microsoft.com/office/drawing/2014/main" id="{5F105CE8-C326-B020-06DE-B350547F67C5}"/>
              </a:ext>
            </a:extLst>
          </p:cNvPr>
          <p:cNvSpPr/>
          <p:nvPr/>
        </p:nvSpPr>
        <p:spPr>
          <a:xfrm>
            <a:off x="317797" y="499967"/>
            <a:ext cx="1551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라라마켓</a:t>
            </a:r>
            <a:r>
              <a:rPr lang="en-US" altLang="ko-KR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11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관리자</a:t>
            </a:r>
            <a:endParaRPr lang="ko-KR" altLang="en-US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7" name="모서리가 둥근 직사각형 15">
            <a:extLst>
              <a:ext uri="{FF2B5EF4-FFF2-40B4-BE49-F238E27FC236}">
                <a16:creationId xmlns:a16="http://schemas.microsoft.com/office/drawing/2014/main" id="{819C636E-5DBA-5B5F-A054-A69941AA772F}"/>
              </a:ext>
            </a:extLst>
          </p:cNvPr>
          <p:cNvSpPr/>
          <p:nvPr/>
        </p:nvSpPr>
        <p:spPr>
          <a:xfrm>
            <a:off x="5827195" y="562313"/>
            <a:ext cx="1152000" cy="2476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이용자 화면 보기</a:t>
            </a:r>
          </a:p>
        </p:txBody>
      </p:sp>
      <p:sp>
        <p:nvSpPr>
          <p:cNvPr id="60" name="모서리가 둥근 직사각형 18">
            <a:extLst>
              <a:ext uri="{FF2B5EF4-FFF2-40B4-BE49-F238E27FC236}">
                <a16:creationId xmlns:a16="http://schemas.microsoft.com/office/drawing/2014/main" id="{AD8DD34E-9EA0-4BD8-29B4-8862770B8804}"/>
              </a:ext>
            </a:extLst>
          </p:cNvPr>
          <p:cNvSpPr/>
          <p:nvPr/>
        </p:nvSpPr>
        <p:spPr>
          <a:xfrm>
            <a:off x="7034905" y="562313"/>
            <a:ext cx="936000" cy="2476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사내 게시판</a:t>
            </a:r>
          </a:p>
        </p:txBody>
      </p:sp>
      <p:sp>
        <p:nvSpPr>
          <p:cNvPr id="62" name="모서리가 둥근 직사각형 22">
            <a:extLst>
              <a:ext uri="{FF2B5EF4-FFF2-40B4-BE49-F238E27FC236}">
                <a16:creationId xmlns:a16="http://schemas.microsoft.com/office/drawing/2014/main" id="{532C524E-DD13-29E0-6398-004B0DE445C9}"/>
              </a:ext>
            </a:extLst>
          </p:cNvPr>
          <p:cNvSpPr/>
          <p:nvPr/>
        </p:nvSpPr>
        <p:spPr>
          <a:xfrm>
            <a:off x="8026614" y="562313"/>
            <a:ext cx="792000" cy="2476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로그아웃</a:t>
            </a:r>
          </a:p>
        </p:txBody>
      </p: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3C121342-AE3D-0771-DB32-AD250E0139CC}"/>
              </a:ext>
            </a:extLst>
          </p:cNvPr>
          <p:cNvCxnSpPr>
            <a:cxnSpLocks/>
          </p:cNvCxnSpPr>
          <p:nvPr/>
        </p:nvCxnSpPr>
        <p:spPr>
          <a:xfrm>
            <a:off x="106532" y="949907"/>
            <a:ext cx="878001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03E59286-A023-5419-4411-9F4E656DECA5}"/>
              </a:ext>
            </a:extLst>
          </p:cNvPr>
          <p:cNvCxnSpPr>
            <a:cxnSpLocks/>
          </p:cNvCxnSpPr>
          <p:nvPr/>
        </p:nvCxnSpPr>
        <p:spPr>
          <a:xfrm>
            <a:off x="106532" y="1386392"/>
            <a:ext cx="878001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모서리가 둥근 직사각형 18">
            <a:extLst>
              <a:ext uri="{FF2B5EF4-FFF2-40B4-BE49-F238E27FC236}">
                <a16:creationId xmlns:a16="http://schemas.microsoft.com/office/drawing/2014/main" id="{5CF7B596-01B7-4026-A347-BF462497F3AA}"/>
              </a:ext>
            </a:extLst>
          </p:cNvPr>
          <p:cNvSpPr/>
          <p:nvPr userDrawn="1"/>
        </p:nvSpPr>
        <p:spPr>
          <a:xfrm>
            <a:off x="106532" y="2017030"/>
            <a:ext cx="1400747" cy="5040718"/>
          </a:xfrm>
          <a:prstGeom prst="roundRect">
            <a:avLst>
              <a:gd name="adj" fmla="val 11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000" defTabSz="999073" latinLnBrk="1">
              <a:lnSpc>
                <a:spcPct val="150000"/>
              </a:lnSpc>
            </a:pP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{Depth 2}</a:t>
            </a:r>
          </a:p>
          <a:p>
            <a:pPr marL="36000" defTabSz="999073" latinLnBrk="1"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 {Depth 3}</a:t>
            </a:r>
          </a:p>
        </p:txBody>
      </p:sp>
      <p:sp>
        <p:nvSpPr>
          <p:cNvPr id="70" name="모서리가 둥근 직사각형 20">
            <a:extLst>
              <a:ext uri="{FF2B5EF4-FFF2-40B4-BE49-F238E27FC236}">
                <a16:creationId xmlns:a16="http://schemas.microsoft.com/office/drawing/2014/main" id="{C677756F-29CC-6875-5666-3BFFE21C74FB}"/>
              </a:ext>
            </a:extLst>
          </p:cNvPr>
          <p:cNvSpPr/>
          <p:nvPr/>
        </p:nvSpPr>
        <p:spPr>
          <a:xfrm>
            <a:off x="106533" y="1571346"/>
            <a:ext cx="1400746" cy="444485"/>
          </a:xfrm>
          <a:prstGeom prst="roundRect">
            <a:avLst>
              <a:gd name="adj" fmla="val 111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ko-KR" sz="1050" b="1" dirty="0">
                <a:solidFill>
                  <a:schemeClr val="tx1"/>
                </a:solidFill>
                <a:latin typeface="+mn-ea"/>
              </a:rPr>
              <a:t>{Depth 1}</a:t>
            </a:r>
            <a:endParaRPr lang="ko-KR" altLang="en-US" sz="10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709DFA63-2FA6-4841-0BFA-D2543D20C095}"/>
              </a:ext>
            </a:extLst>
          </p:cNvPr>
          <p:cNvSpPr/>
          <p:nvPr/>
        </p:nvSpPr>
        <p:spPr>
          <a:xfrm>
            <a:off x="1695925" y="2181480"/>
            <a:ext cx="7101845" cy="48762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   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본문</a:t>
            </a:r>
          </a:p>
        </p:txBody>
      </p:sp>
      <p:sp>
        <p:nvSpPr>
          <p:cNvPr id="74" name="타원 73">
            <a:extLst>
              <a:ext uri="{FF2B5EF4-FFF2-40B4-BE49-F238E27FC236}">
                <a16:creationId xmlns:a16="http://schemas.microsoft.com/office/drawing/2014/main" id="{8D80EBBF-7976-E159-F28E-916CF6BCA918}"/>
              </a:ext>
            </a:extLst>
          </p:cNvPr>
          <p:cNvSpPr/>
          <p:nvPr/>
        </p:nvSpPr>
        <p:spPr>
          <a:xfrm>
            <a:off x="48126" y="148881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5" name="타원 74">
            <a:extLst>
              <a:ext uri="{FF2B5EF4-FFF2-40B4-BE49-F238E27FC236}">
                <a16:creationId xmlns:a16="http://schemas.microsoft.com/office/drawing/2014/main" id="{6B9DAA06-DDAE-5B58-2928-5AE87C3DF263}"/>
              </a:ext>
            </a:extLst>
          </p:cNvPr>
          <p:cNvSpPr/>
          <p:nvPr/>
        </p:nvSpPr>
        <p:spPr>
          <a:xfrm>
            <a:off x="1428483" y="152860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49D4400F-6231-FDAD-36AA-E0844B645806}"/>
              </a:ext>
            </a:extLst>
          </p:cNvPr>
          <p:cNvSpPr/>
          <p:nvPr/>
        </p:nvSpPr>
        <p:spPr>
          <a:xfrm>
            <a:off x="1428483" y="175159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8" name="타원 77">
            <a:extLst>
              <a:ext uri="{FF2B5EF4-FFF2-40B4-BE49-F238E27FC236}">
                <a16:creationId xmlns:a16="http://schemas.microsoft.com/office/drawing/2014/main" id="{1DA55B7C-0D1D-C56B-4FC8-D89521249354}"/>
              </a:ext>
            </a:extLst>
          </p:cNvPr>
          <p:cNvSpPr/>
          <p:nvPr/>
        </p:nvSpPr>
        <p:spPr>
          <a:xfrm>
            <a:off x="1617648" y="210931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55349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7CD10F6-FF6E-4057-BABE-49565A693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통계</a:t>
            </a:r>
            <a:endParaRPr lang="en-US" altLang="ko-KR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3C2FC9-76E5-4BD9-A232-E17063CAF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9390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F4820A6-5F27-E468-A0F8-A81B9421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P-BE-ST-00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통계 </a:t>
            </a:r>
            <a:r>
              <a:rPr lang="en-US" altLang="ko-KR" dirty="0"/>
              <a:t>&gt; </a:t>
            </a:r>
            <a:r>
              <a:rPr lang="ko-KR" altLang="en-US" dirty="0"/>
              <a:t>방문자 수</a:t>
            </a:r>
            <a:r>
              <a:rPr lang="en-US" altLang="ko-KR" dirty="0"/>
              <a:t>] </a:t>
            </a:r>
            <a:r>
              <a:rPr lang="ko-KR" altLang="en-US" dirty="0"/>
              <a:t>방문자 수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57C61A53-2B6E-A516-9C15-5FA9298B9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16693"/>
              </p:ext>
            </p:extLst>
          </p:nvPr>
        </p:nvGraphicFramePr>
        <p:xfrm>
          <a:off x="9016139" y="247305"/>
          <a:ext cx="2508867" cy="696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82971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현재의 연도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달력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단위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Year picker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레이어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연도 방문자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[2]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번 영역에 검색 결과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98132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결과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현재의 연도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검색된 방문자 수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방문자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Count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메인 화면 접속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Count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접속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IP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와 무관하게 재 방문자도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Count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665943"/>
                  </a:ext>
                </a:extLst>
              </a:tr>
              <a:tr h="37486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월별 방문자 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연도의 월별 방문자수 그래프 제공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401351"/>
                  </a:ext>
                </a:extLst>
              </a:tr>
              <a:tr h="52647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일별 방문자 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연도의 일별 방문자수 표 제공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가로 스크롤  제공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531177"/>
                  </a:ext>
                </a:extLst>
              </a:tr>
              <a:tr h="52647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다운로드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검색한 연도 일별 방문자 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Excel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다운로드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259950"/>
                  </a:ext>
                </a:extLst>
              </a:tr>
              <a:tr h="3708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5" name="그룹 4">
            <a:extLst>
              <a:ext uri="{FF2B5EF4-FFF2-40B4-BE49-F238E27FC236}">
                <a16:creationId xmlns:a16="http://schemas.microsoft.com/office/drawing/2014/main" id="{560DB061-9742-6219-F443-759A12436A99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57ACBA-831C-F833-414B-6033BFA9FFEE}"/>
                </a:ext>
              </a:extLst>
            </p:cNvPr>
            <p:cNvSpPr txBox="1"/>
            <p:nvPr/>
          </p:nvSpPr>
          <p:spPr>
            <a:xfrm>
              <a:off x="1565686" y="332656"/>
              <a:ext cx="9829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통계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방문자 수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3FB796-DF29-CEA3-5900-C31EEEF27D13}"/>
                </a:ext>
              </a:extLst>
            </p:cNvPr>
            <p:cNvSpPr txBox="1"/>
            <p:nvPr/>
          </p:nvSpPr>
          <p:spPr>
            <a:xfrm>
              <a:off x="1565686" y="479698"/>
              <a:ext cx="8162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spc="-60" dirty="0"/>
                <a:t>방문자 수</a:t>
              </a:r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38E8B052-CA58-C9AE-D485-209D9B78B37B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EE74002-3BC5-8054-7DD5-C575A0B936B3}"/>
              </a:ext>
            </a:extLst>
          </p:cNvPr>
          <p:cNvSpPr/>
          <p:nvPr/>
        </p:nvSpPr>
        <p:spPr bwMode="auto">
          <a:xfrm>
            <a:off x="1678560" y="1055266"/>
            <a:ext cx="1011374" cy="28378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r"/>
            <a:r>
              <a:rPr lang="en-US" altLang="ko-KR" sz="1000" dirty="0">
                <a:latin typeface="+mn-ea"/>
              </a:rPr>
              <a:t>2023</a:t>
            </a:r>
            <a:r>
              <a:rPr lang="ko-KR" altLang="en-US" sz="1000" dirty="0">
                <a:latin typeface="+mn-ea"/>
              </a:rPr>
              <a:t>년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0FC5502E-FE20-EFE2-6FF7-A0DBFBA5F57F}"/>
              </a:ext>
            </a:extLst>
          </p:cNvPr>
          <p:cNvSpPr/>
          <p:nvPr/>
        </p:nvSpPr>
        <p:spPr bwMode="auto">
          <a:xfrm>
            <a:off x="2786785" y="1062535"/>
            <a:ext cx="787408" cy="2837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653CDCD3-78FE-6A70-CFFE-A34D421CB16B}"/>
              </a:ext>
            </a:extLst>
          </p:cNvPr>
          <p:cNvSpPr/>
          <p:nvPr/>
        </p:nvSpPr>
        <p:spPr bwMode="auto">
          <a:xfrm>
            <a:off x="4494317" y="6726378"/>
            <a:ext cx="938097" cy="28378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다운로드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F22168-49C2-7648-0FC0-AF2C39A4BD13}"/>
              </a:ext>
            </a:extLst>
          </p:cNvPr>
          <p:cNvSpPr txBox="1"/>
          <p:nvPr/>
        </p:nvSpPr>
        <p:spPr>
          <a:xfrm>
            <a:off x="1594861" y="4298048"/>
            <a:ext cx="1477969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ko-KR" sz="1050" dirty="0"/>
              <a:t>2023</a:t>
            </a:r>
            <a:r>
              <a:rPr lang="ko-KR" altLang="en-US" sz="1050" dirty="0"/>
              <a:t>년 일별 방문자 수</a:t>
            </a:r>
          </a:p>
        </p:txBody>
      </p:sp>
      <p:sp>
        <p:nvSpPr>
          <p:cNvPr id="37" name="Calendar">
            <a:extLst>
              <a:ext uri="{FF2B5EF4-FFF2-40B4-BE49-F238E27FC236}">
                <a16:creationId xmlns:a16="http://schemas.microsoft.com/office/drawing/2014/main" id="{D55EB447-CD48-17C8-B44F-9BE1B1405D7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62587" y="1117765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E4F0F1-DBBD-FA31-1929-C9585D3999A9}"/>
              </a:ext>
            </a:extLst>
          </p:cNvPr>
          <p:cNvSpPr txBox="1"/>
          <p:nvPr/>
        </p:nvSpPr>
        <p:spPr>
          <a:xfrm>
            <a:off x="1638785" y="1617168"/>
            <a:ext cx="22627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latin typeface="+mn-ea"/>
              </a:defRPr>
            </a:lvl1pPr>
          </a:lstStyle>
          <a:p>
            <a:r>
              <a:rPr lang="en-US" altLang="ko-KR" sz="1300" spc="-60" dirty="0"/>
              <a:t>2023</a:t>
            </a:r>
            <a:r>
              <a:rPr lang="ko-KR" altLang="en-US" sz="1300" spc="-60" dirty="0"/>
              <a:t>년 방문자 수 </a:t>
            </a:r>
            <a:r>
              <a:rPr lang="en-US" altLang="ko-KR" sz="1300" spc="-60" dirty="0"/>
              <a:t>294,538 </a:t>
            </a:r>
            <a:r>
              <a:rPr lang="ko-KR" altLang="en-US" sz="1300" spc="-60" dirty="0"/>
              <a:t>명 </a:t>
            </a:r>
          </a:p>
        </p:txBody>
      </p:sp>
      <p:graphicFrame>
        <p:nvGraphicFramePr>
          <p:cNvPr id="40" name="표 39">
            <a:extLst>
              <a:ext uri="{FF2B5EF4-FFF2-40B4-BE49-F238E27FC236}">
                <a16:creationId xmlns:a16="http://schemas.microsoft.com/office/drawing/2014/main" id="{428C5CC9-BD24-A031-43E1-00486CFC0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34389"/>
              </p:ext>
            </p:extLst>
          </p:nvPr>
        </p:nvGraphicFramePr>
        <p:xfrm>
          <a:off x="1678560" y="4607194"/>
          <a:ext cx="6983663" cy="1669318"/>
        </p:xfrm>
        <a:graphic>
          <a:graphicData uri="http://schemas.openxmlformats.org/drawingml/2006/table">
            <a:tbl>
              <a:tblPr/>
              <a:tblGrid>
                <a:gridCol w="808127">
                  <a:extLst>
                    <a:ext uri="{9D8B030D-6E8A-4147-A177-3AD203B41FA5}">
                      <a16:colId xmlns:a16="http://schemas.microsoft.com/office/drawing/2014/main" val="1335361376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2768954572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3206377308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3925895737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2648199738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3169351456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185701116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2672053824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1748671415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31253211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322639284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553502305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3798683316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3355808743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1708884174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3711996691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2102991712"/>
                    </a:ext>
                  </a:extLst>
                </a:gridCol>
              </a:tblGrid>
              <a:tr h="23847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969154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248022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73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150894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41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027598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73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01643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82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700149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91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837074"/>
                  </a:ext>
                </a:extLst>
              </a:tr>
            </a:tbl>
          </a:graphicData>
        </a:graphic>
      </p:graphicFrame>
      <p:grpSp>
        <p:nvGrpSpPr>
          <p:cNvPr id="41" name="Google Shape;1067;p27">
            <a:extLst>
              <a:ext uri="{FF2B5EF4-FFF2-40B4-BE49-F238E27FC236}">
                <a16:creationId xmlns:a16="http://schemas.microsoft.com/office/drawing/2014/main" id="{DA16C287-22B4-7EDE-0674-8E7103AC4B05}"/>
              </a:ext>
            </a:extLst>
          </p:cNvPr>
          <p:cNvGrpSpPr/>
          <p:nvPr/>
        </p:nvGrpSpPr>
        <p:grpSpPr>
          <a:xfrm>
            <a:off x="1678634" y="5430262"/>
            <a:ext cx="7073904" cy="251450"/>
            <a:chOff x="454585" y="453468"/>
            <a:chExt cx="8868441" cy="502040"/>
          </a:xfrm>
        </p:grpSpPr>
        <p:sp>
          <p:nvSpPr>
            <p:cNvPr id="42" name="Google Shape;1068;p27">
              <a:extLst>
                <a:ext uri="{FF2B5EF4-FFF2-40B4-BE49-F238E27FC236}">
                  <a16:creationId xmlns:a16="http://schemas.microsoft.com/office/drawing/2014/main" id="{17410B9C-0D10-ADCE-2FF4-025CFAE84DD5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43" name="Google Shape;1069;p27">
              <a:extLst>
                <a:ext uri="{FF2B5EF4-FFF2-40B4-BE49-F238E27FC236}">
                  <a16:creationId xmlns:a16="http://schemas.microsoft.com/office/drawing/2014/main" id="{DC51D2E2-63BC-7316-EBFA-8085A6FA0D94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grpSp>
        <p:nvGrpSpPr>
          <p:cNvPr id="44" name="Google Shape;1067;p27">
            <a:extLst>
              <a:ext uri="{FF2B5EF4-FFF2-40B4-BE49-F238E27FC236}">
                <a16:creationId xmlns:a16="http://schemas.microsoft.com/office/drawing/2014/main" id="{4C56A717-E193-D232-9A58-7E7D034CEE58}"/>
              </a:ext>
            </a:extLst>
          </p:cNvPr>
          <p:cNvGrpSpPr/>
          <p:nvPr/>
        </p:nvGrpSpPr>
        <p:grpSpPr>
          <a:xfrm rot="5400000">
            <a:off x="7752772" y="5349422"/>
            <a:ext cx="1828249" cy="221480"/>
            <a:chOff x="454584" y="453468"/>
            <a:chExt cx="8868446" cy="502038"/>
          </a:xfrm>
        </p:grpSpPr>
        <p:sp>
          <p:nvSpPr>
            <p:cNvPr id="45" name="Google Shape;1068;p27">
              <a:extLst>
                <a:ext uri="{FF2B5EF4-FFF2-40B4-BE49-F238E27FC236}">
                  <a16:creationId xmlns:a16="http://schemas.microsoft.com/office/drawing/2014/main" id="{78D352AB-EF15-C4E0-3FB7-F59E2A958510}"/>
                </a:ext>
              </a:extLst>
            </p:cNvPr>
            <p:cNvSpPr/>
            <p:nvPr/>
          </p:nvSpPr>
          <p:spPr>
            <a:xfrm>
              <a:off x="454584" y="453468"/>
              <a:ext cx="8868446" cy="502038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46" name="Google Shape;1069;p27">
              <a:extLst>
                <a:ext uri="{FF2B5EF4-FFF2-40B4-BE49-F238E27FC236}">
                  <a16:creationId xmlns:a16="http://schemas.microsoft.com/office/drawing/2014/main" id="{AB43E286-8AE8-C823-9BC5-042A5EF727AB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4755D032-F595-0DD2-16C6-EECF9B720AA1}"/>
              </a:ext>
            </a:extLst>
          </p:cNvPr>
          <p:cNvSpPr/>
          <p:nvPr/>
        </p:nvSpPr>
        <p:spPr>
          <a:xfrm>
            <a:off x="1756975" y="6497671"/>
            <a:ext cx="1029810" cy="799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graphicFrame>
        <p:nvGraphicFramePr>
          <p:cNvPr id="49" name="차트 48">
            <a:extLst>
              <a:ext uri="{FF2B5EF4-FFF2-40B4-BE49-F238E27FC236}">
                <a16:creationId xmlns:a16="http://schemas.microsoft.com/office/drawing/2014/main" id="{0A6F80EE-0F4C-78AA-CF8E-B20B0403E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815035"/>
              </p:ext>
            </p:extLst>
          </p:nvPr>
        </p:nvGraphicFramePr>
        <p:xfrm>
          <a:off x="1594861" y="1935290"/>
          <a:ext cx="7157603" cy="2222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타원 1">
            <a:extLst>
              <a:ext uri="{FF2B5EF4-FFF2-40B4-BE49-F238E27FC236}">
                <a16:creationId xmlns:a16="http://schemas.microsoft.com/office/drawing/2014/main" id="{502AD8E4-71D7-814A-A35B-DD718BD91061}"/>
              </a:ext>
            </a:extLst>
          </p:cNvPr>
          <p:cNvSpPr/>
          <p:nvPr/>
        </p:nvSpPr>
        <p:spPr>
          <a:xfrm>
            <a:off x="1488136" y="108915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3633C73-3C45-E437-C20C-EB31441AF8DF}"/>
              </a:ext>
            </a:extLst>
          </p:cNvPr>
          <p:cNvSpPr/>
          <p:nvPr/>
        </p:nvSpPr>
        <p:spPr>
          <a:xfrm>
            <a:off x="1488136" y="165570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1A3B4E5-BA5D-F8DB-7934-CDFB862F8931}"/>
              </a:ext>
            </a:extLst>
          </p:cNvPr>
          <p:cNvSpPr/>
          <p:nvPr/>
        </p:nvSpPr>
        <p:spPr>
          <a:xfrm>
            <a:off x="1549049" y="298095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D5C96203-6ABD-C89E-39F9-A9564D603378}"/>
              </a:ext>
            </a:extLst>
          </p:cNvPr>
          <p:cNvSpPr/>
          <p:nvPr/>
        </p:nvSpPr>
        <p:spPr>
          <a:xfrm>
            <a:off x="4492847" y="676512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9EC0BFF-7C5C-B551-4A22-A369580A3BF6}"/>
              </a:ext>
            </a:extLst>
          </p:cNvPr>
          <p:cNvSpPr/>
          <p:nvPr/>
        </p:nvSpPr>
        <p:spPr>
          <a:xfrm>
            <a:off x="1441049" y="430620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2.2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52161EC-BD47-C7E0-878F-D4DFCCA2281B}"/>
              </a:ext>
            </a:extLst>
          </p:cNvPr>
          <p:cNvSpPr/>
          <p:nvPr/>
        </p:nvSpPr>
        <p:spPr>
          <a:xfrm>
            <a:off x="91268" y="729499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08202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ABA9C58-C1B3-8434-DFB1-BDBE446C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P-BE-ST-05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7DF75E1-9A4F-B5DA-1185-ED61B4CC78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통계 </a:t>
            </a:r>
            <a:r>
              <a:rPr lang="en-US" altLang="ko-KR" dirty="0"/>
              <a:t>&gt; </a:t>
            </a:r>
            <a:r>
              <a:rPr lang="ko-KR" altLang="en-US" dirty="0"/>
              <a:t>회원 수</a:t>
            </a:r>
            <a:r>
              <a:rPr lang="en-US" altLang="ko-KR" dirty="0"/>
              <a:t>] </a:t>
            </a:r>
            <a:r>
              <a:rPr lang="ko-KR" altLang="en-US" dirty="0"/>
              <a:t>회원 수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2F4AFABD-8D25-7F2A-94D3-9CE367288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620506"/>
              </p:ext>
            </p:extLst>
          </p:nvPr>
        </p:nvGraphicFramePr>
        <p:xfrm>
          <a:off x="9016139" y="243857"/>
          <a:ext cx="2508867" cy="69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수 통계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레벨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수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레벨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2’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회원 수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 가입 회원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레벨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회원수와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레벨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2’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현재의 연도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달력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단위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Year picker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연도 방문자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[4]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번 영역에 검색 결과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879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가입 회원 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탈퇴 회원 수 구분 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88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결과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현재의 연도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검색된 가입자 수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가입자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Count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기간에 가입된 가입자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Count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탈퇴 회원 수 제외하지 않음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월별 가입자 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연도의 월별 가입자 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레벨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1+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레벨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모두 합한 가입자 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그래프 제공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440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4.2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일별 방문자 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연도의 일별 월별 가입자 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레벨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1+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레벨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모두 합한 가입자 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표 제공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가로 스크롤  제공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328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다운로드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검색한 연도 일별 방문자 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Excel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다운로드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562049"/>
                  </a:ext>
                </a:extLst>
              </a:tr>
              <a:tr h="2196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82A4EAE5-C36F-BECD-A023-987944D118FB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C42AFF-9208-3503-C7A8-60FC76E5DBD6}"/>
                </a:ext>
              </a:extLst>
            </p:cNvPr>
            <p:cNvSpPr txBox="1"/>
            <p:nvPr/>
          </p:nvSpPr>
          <p:spPr>
            <a:xfrm>
              <a:off x="1565686" y="332656"/>
              <a:ext cx="88036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통계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회원 수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3D2727-B87E-0528-DAC4-DAC5CE5C1830}"/>
                </a:ext>
              </a:extLst>
            </p:cNvPr>
            <p:cNvSpPr txBox="1"/>
            <p:nvPr/>
          </p:nvSpPr>
          <p:spPr>
            <a:xfrm>
              <a:off x="1565686" y="479698"/>
              <a:ext cx="6700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spc="-60" dirty="0"/>
                <a:t>회원 수</a:t>
              </a: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EEAA073-6889-F3CF-822A-5607DD640250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0EFEC0B8-EEBF-FCD9-5EF0-5009036C1A6F}"/>
              </a:ext>
            </a:extLst>
          </p:cNvPr>
          <p:cNvSpPr/>
          <p:nvPr/>
        </p:nvSpPr>
        <p:spPr bwMode="auto">
          <a:xfrm>
            <a:off x="6940469" y="1042102"/>
            <a:ext cx="1561325" cy="5933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108000" tIns="36000" rIns="180000" bIns="36000" rtlCol="0" anchor="ctr"/>
          <a:lstStyle/>
          <a:p>
            <a:pPr marL="0" marR="0" lvl="0" indent="0" algn="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총 가입 회원</a:t>
            </a:r>
            <a:endParaRPr kumimoji="0" lang="en-US" altLang="ko-K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{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명수표기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}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명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F16E0411-9B32-AACD-ED79-2821F6ADFEF2}"/>
              </a:ext>
            </a:extLst>
          </p:cNvPr>
          <p:cNvSpPr/>
          <p:nvPr/>
        </p:nvSpPr>
        <p:spPr bwMode="auto">
          <a:xfrm>
            <a:off x="3762176" y="1042102"/>
            <a:ext cx="2512237" cy="5933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108000" tIns="36000" rIns="180000" bIns="36000" rtlCol="0" anchor="ctr"/>
          <a:lstStyle/>
          <a:p>
            <a:pPr marL="0" marR="0" lvl="0" indent="0" algn="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100" b="1" dirty="0">
                <a:solidFill>
                  <a:prstClr val="black"/>
                </a:solidFill>
                <a:latin typeface="+mn-ea"/>
              </a:rPr>
              <a:t>레벨</a:t>
            </a:r>
            <a:r>
              <a:rPr lang="en-US" altLang="ko-KR" sz="1100" b="1" dirty="0">
                <a:solidFill>
                  <a:prstClr val="black"/>
                </a:solidFill>
                <a:latin typeface="+mn-ea"/>
              </a:rPr>
              <a:t>2 </a:t>
            </a:r>
            <a:r>
              <a:rPr lang="ko-KR" altLang="en-US" sz="1100" b="1" dirty="0">
                <a:solidFill>
                  <a:prstClr val="black"/>
                </a:solidFill>
                <a:latin typeface="+mn-ea"/>
              </a:rPr>
              <a:t>회원</a:t>
            </a:r>
            <a:r>
              <a:rPr lang="en-US" altLang="ko-KR" sz="1100" b="1" dirty="0">
                <a:solidFill>
                  <a:prstClr val="black"/>
                </a:solidFill>
                <a:latin typeface="+mn-ea"/>
              </a:rPr>
              <a:t> (</a:t>
            </a:r>
            <a:r>
              <a:rPr lang="ko-KR" altLang="en-US" sz="1100" b="1" dirty="0">
                <a:solidFill>
                  <a:prstClr val="black"/>
                </a:solidFill>
                <a:latin typeface="+mn-ea"/>
              </a:rPr>
              <a:t>스타일 숍</a:t>
            </a:r>
            <a:r>
              <a:rPr lang="en-US" altLang="ko-KR" sz="1100" b="1" dirty="0">
                <a:solidFill>
                  <a:prstClr val="black"/>
                </a:solidFill>
                <a:latin typeface="+mn-ea"/>
              </a:rPr>
              <a:t>+</a:t>
            </a:r>
            <a:r>
              <a:rPr lang="ko-KR" altLang="en-US" sz="1100" b="1" dirty="0">
                <a:solidFill>
                  <a:prstClr val="black"/>
                </a:solidFill>
                <a:latin typeface="+mn-ea"/>
              </a:rPr>
              <a:t>오픈 숍</a:t>
            </a:r>
            <a:r>
              <a:rPr lang="en-US" altLang="ko-KR" sz="1100" b="1" dirty="0">
                <a:solidFill>
                  <a:prstClr val="black"/>
                </a:solidFill>
                <a:latin typeface="+mn-ea"/>
              </a:rPr>
              <a:t>)</a:t>
            </a:r>
            <a:endParaRPr kumimoji="0" lang="en-US" altLang="ko-K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{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명수표기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}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명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A2B05D4B-8BC0-41E5-499D-7127278BF1C7}"/>
              </a:ext>
            </a:extLst>
          </p:cNvPr>
          <p:cNvSpPr/>
          <p:nvPr/>
        </p:nvSpPr>
        <p:spPr bwMode="auto">
          <a:xfrm>
            <a:off x="1721276" y="1042102"/>
            <a:ext cx="1767803" cy="5933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108000" tIns="36000" rIns="180000" bIns="36000" rtlCol="0" anchor="ctr"/>
          <a:lstStyle/>
          <a:p>
            <a:pPr marL="0" marR="0" lvl="0" indent="0" algn="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100" b="1" dirty="0">
                <a:solidFill>
                  <a:prstClr val="black"/>
                </a:solidFill>
                <a:latin typeface="+mn-ea"/>
              </a:rPr>
              <a:t>레벨</a:t>
            </a:r>
            <a:r>
              <a:rPr lang="en-US" altLang="ko-KR" sz="1100" b="1" dirty="0">
                <a:solidFill>
                  <a:prstClr val="black"/>
                </a:solidFill>
                <a:latin typeface="+mn-ea"/>
              </a:rPr>
              <a:t>1 </a:t>
            </a:r>
            <a:r>
              <a:rPr lang="ko-KR" altLang="en-US" sz="1100" b="1" dirty="0">
                <a:solidFill>
                  <a:prstClr val="black"/>
                </a:solidFill>
                <a:latin typeface="+mn-ea"/>
              </a:rPr>
              <a:t>회원</a:t>
            </a:r>
            <a:r>
              <a:rPr lang="en-US" altLang="ko-KR" sz="1100" b="1" dirty="0">
                <a:solidFill>
                  <a:prstClr val="black"/>
                </a:solidFill>
                <a:latin typeface="+mn-ea"/>
              </a:rPr>
              <a:t>(</a:t>
            </a:r>
            <a:r>
              <a:rPr lang="ko-KR" altLang="en-US" sz="1100" b="1" dirty="0">
                <a:solidFill>
                  <a:prstClr val="black"/>
                </a:solidFill>
                <a:latin typeface="+mn-ea"/>
              </a:rPr>
              <a:t>스타일 숍</a:t>
            </a:r>
            <a:r>
              <a:rPr lang="en-US" altLang="ko-KR" sz="1100" b="1" dirty="0">
                <a:solidFill>
                  <a:prstClr val="black"/>
                </a:solidFill>
                <a:latin typeface="+mn-ea"/>
              </a:rPr>
              <a:t>)</a:t>
            </a:r>
            <a:endParaRPr kumimoji="0" lang="en-US" altLang="ko-K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{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명수표기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}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명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AD4EBF-D6A7-AC28-9FAD-31DD2E35F853}"/>
              </a:ext>
            </a:extLst>
          </p:cNvPr>
          <p:cNvSpPr txBox="1"/>
          <p:nvPr/>
        </p:nvSpPr>
        <p:spPr>
          <a:xfrm>
            <a:off x="3539980" y="1184865"/>
            <a:ext cx="1843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2000" b="1" dirty="0">
                <a:latin typeface="+mn-ea"/>
              </a:rPr>
              <a:t>+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FD30EB-C787-8F9A-40BF-D0A71C7DED92}"/>
              </a:ext>
            </a:extLst>
          </p:cNvPr>
          <p:cNvSpPr txBox="1"/>
          <p:nvPr/>
        </p:nvSpPr>
        <p:spPr>
          <a:xfrm>
            <a:off x="6483026" y="1184865"/>
            <a:ext cx="1843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2000" b="1" dirty="0">
                <a:latin typeface="+mn-ea"/>
              </a:rPr>
              <a:t>=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8FFECD35-699C-E407-7ED0-1E6935F3B2A4}"/>
              </a:ext>
            </a:extLst>
          </p:cNvPr>
          <p:cNvSpPr/>
          <p:nvPr/>
        </p:nvSpPr>
        <p:spPr>
          <a:xfrm>
            <a:off x="1565686" y="102491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2D09D0D-04BD-5933-AF99-5DF394B8BDEE}"/>
              </a:ext>
            </a:extLst>
          </p:cNvPr>
          <p:cNvSpPr/>
          <p:nvPr/>
        </p:nvSpPr>
        <p:spPr bwMode="auto">
          <a:xfrm>
            <a:off x="1596987" y="1893905"/>
            <a:ext cx="1011374" cy="28378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r"/>
            <a:r>
              <a:rPr lang="en-US" altLang="ko-KR" sz="1000" dirty="0">
                <a:latin typeface="+mn-ea"/>
              </a:rPr>
              <a:t>2023</a:t>
            </a:r>
            <a:r>
              <a:rPr lang="ko-KR" altLang="en-US" sz="1000" dirty="0">
                <a:latin typeface="+mn-ea"/>
              </a:rPr>
              <a:t>년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A72FC14-8475-CEF6-449C-3C19CF815230}"/>
              </a:ext>
            </a:extLst>
          </p:cNvPr>
          <p:cNvSpPr/>
          <p:nvPr/>
        </p:nvSpPr>
        <p:spPr bwMode="auto">
          <a:xfrm>
            <a:off x="2705212" y="1901174"/>
            <a:ext cx="787408" cy="2837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sp>
        <p:nvSpPr>
          <p:cNvPr id="7" name="Calendar">
            <a:extLst>
              <a:ext uri="{FF2B5EF4-FFF2-40B4-BE49-F238E27FC236}">
                <a16:creationId xmlns:a16="http://schemas.microsoft.com/office/drawing/2014/main" id="{72F8FF9D-2590-DB04-E14E-6F5336E3633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81014" y="1956404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EF2BE23-2FA1-2AA4-3CB9-D7237D469091}"/>
              </a:ext>
            </a:extLst>
          </p:cNvPr>
          <p:cNvSpPr/>
          <p:nvPr/>
        </p:nvSpPr>
        <p:spPr bwMode="auto">
          <a:xfrm>
            <a:off x="4494317" y="6753005"/>
            <a:ext cx="938097" cy="28378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다운로드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4793DD-CA5F-56E1-670E-B88E08BC9290}"/>
              </a:ext>
            </a:extLst>
          </p:cNvPr>
          <p:cNvSpPr txBox="1"/>
          <p:nvPr/>
        </p:nvSpPr>
        <p:spPr>
          <a:xfrm>
            <a:off x="1594861" y="5549796"/>
            <a:ext cx="1477969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ko-KR" sz="1050" dirty="0"/>
              <a:t>2023</a:t>
            </a:r>
            <a:r>
              <a:rPr lang="ko-KR" altLang="en-US" sz="1050" dirty="0"/>
              <a:t>년 일별 방문자 수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879E4-9A14-0892-1B06-34AB6E9811C1}"/>
              </a:ext>
            </a:extLst>
          </p:cNvPr>
          <p:cNvSpPr txBox="1"/>
          <p:nvPr/>
        </p:nvSpPr>
        <p:spPr>
          <a:xfrm>
            <a:off x="1638785" y="2806776"/>
            <a:ext cx="23897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latin typeface="+mn-ea"/>
              </a:defRPr>
            </a:lvl1pPr>
          </a:lstStyle>
          <a:p>
            <a:r>
              <a:rPr lang="en-US" altLang="ko-KR" sz="1300" spc="-60" dirty="0"/>
              <a:t>2023</a:t>
            </a:r>
            <a:r>
              <a:rPr lang="ko-KR" altLang="en-US" sz="1300" spc="-60" dirty="0"/>
              <a:t>년 가입 회원 수 </a:t>
            </a:r>
            <a:r>
              <a:rPr lang="en-US" altLang="ko-KR" sz="1300" spc="-60" dirty="0"/>
              <a:t>94,538 </a:t>
            </a:r>
            <a:r>
              <a:rPr lang="ko-KR" altLang="en-US" sz="1300" spc="-60" dirty="0"/>
              <a:t>명 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3D3BA479-1B1D-CE29-B14C-0E0042239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126033"/>
              </p:ext>
            </p:extLst>
          </p:nvPr>
        </p:nvGraphicFramePr>
        <p:xfrm>
          <a:off x="1678560" y="5858942"/>
          <a:ext cx="6983663" cy="715422"/>
        </p:xfrm>
        <a:graphic>
          <a:graphicData uri="http://schemas.openxmlformats.org/drawingml/2006/table">
            <a:tbl>
              <a:tblPr/>
              <a:tblGrid>
                <a:gridCol w="808127">
                  <a:extLst>
                    <a:ext uri="{9D8B030D-6E8A-4147-A177-3AD203B41FA5}">
                      <a16:colId xmlns:a16="http://schemas.microsoft.com/office/drawing/2014/main" val="1335361376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2768954572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3206377308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3925895737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2648199738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3169351456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185701116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2672053824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1748671415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31253211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322639284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553502305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3798683316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3355808743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1708884174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3711996691"/>
                    </a:ext>
                  </a:extLst>
                </a:gridCol>
                <a:gridCol w="385971">
                  <a:extLst>
                    <a:ext uri="{9D8B030D-6E8A-4147-A177-3AD203B41FA5}">
                      <a16:colId xmlns:a16="http://schemas.microsoft.com/office/drawing/2014/main" val="2102991712"/>
                    </a:ext>
                  </a:extLst>
                </a:gridCol>
              </a:tblGrid>
              <a:tr h="23847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969154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248022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91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130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8925" marR="8925" marT="8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837074"/>
                  </a:ext>
                </a:extLst>
              </a:tr>
            </a:tbl>
          </a:graphicData>
        </a:graphic>
      </p:graphicFrame>
      <p:grpSp>
        <p:nvGrpSpPr>
          <p:cNvPr id="21" name="Google Shape;1067;p27">
            <a:extLst>
              <a:ext uri="{FF2B5EF4-FFF2-40B4-BE49-F238E27FC236}">
                <a16:creationId xmlns:a16="http://schemas.microsoft.com/office/drawing/2014/main" id="{8DAF75F9-3046-B008-A27C-75325F4B034C}"/>
              </a:ext>
            </a:extLst>
          </p:cNvPr>
          <p:cNvGrpSpPr/>
          <p:nvPr/>
        </p:nvGrpSpPr>
        <p:grpSpPr>
          <a:xfrm>
            <a:off x="1678634" y="6202617"/>
            <a:ext cx="7073904" cy="251450"/>
            <a:chOff x="454585" y="453468"/>
            <a:chExt cx="8868441" cy="502040"/>
          </a:xfrm>
        </p:grpSpPr>
        <p:sp>
          <p:nvSpPr>
            <p:cNvPr id="22" name="Google Shape;1068;p27">
              <a:extLst>
                <a:ext uri="{FF2B5EF4-FFF2-40B4-BE49-F238E27FC236}">
                  <a16:creationId xmlns:a16="http://schemas.microsoft.com/office/drawing/2014/main" id="{ED68FB76-8E7B-8C2E-727A-2984424052FA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23" name="Google Shape;1069;p27">
              <a:extLst>
                <a:ext uri="{FF2B5EF4-FFF2-40B4-BE49-F238E27FC236}">
                  <a16:creationId xmlns:a16="http://schemas.microsoft.com/office/drawing/2014/main" id="{DABD3609-CAD4-AA2C-4D10-8913C3910987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grpSp>
        <p:nvGrpSpPr>
          <p:cNvPr id="24" name="Google Shape;1067;p27">
            <a:extLst>
              <a:ext uri="{FF2B5EF4-FFF2-40B4-BE49-F238E27FC236}">
                <a16:creationId xmlns:a16="http://schemas.microsoft.com/office/drawing/2014/main" id="{33A106A7-004C-3825-3E2D-E528ED48F41F}"/>
              </a:ext>
            </a:extLst>
          </p:cNvPr>
          <p:cNvGrpSpPr/>
          <p:nvPr/>
        </p:nvGrpSpPr>
        <p:grpSpPr>
          <a:xfrm rot="5400000">
            <a:off x="8278607" y="6113045"/>
            <a:ext cx="776580" cy="221480"/>
            <a:chOff x="454584" y="453468"/>
            <a:chExt cx="8868446" cy="502038"/>
          </a:xfrm>
        </p:grpSpPr>
        <p:sp>
          <p:nvSpPr>
            <p:cNvPr id="25" name="Google Shape;1068;p27">
              <a:extLst>
                <a:ext uri="{FF2B5EF4-FFF2-40B4-BE49-F238E27FC236}">
                  <a16:creationId xmlns:a16="http://schemas.microsoft.com/office/drawing/2014/main" id="{AC7F5822-6E6F-6B62-2950-575328DFA51A}"/>
                </a:ext>
              </a:extLst>
            </p:cNvPr>
            <p:cNvSpPr/>
            <p:nvPr/>
          </p:nvSpPr>
          <p:spPr>
            <a:xfrm>
              <a:off x="454584" y="453468"/>
              <a:ext cx="8868446" cy="502038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26" name="Google Shape;1069;p27">
              <a:extLst>
                <a:ext uri="{FF2B5EF4-FFF2-40B4-BE49-F238E27FC236}">
                  <a16:creationId xmlns:a16="http://schemas.microsoft.com/office/drawing/2014/main" id="{AF6BB4AE-ABDC-1013-5F8C-B410442286F6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ED759A40-4417-D8C1-94F8-4094B563E32E}"/>
              </a:ext>
            </a:extLst>
          </p:cNvPr>
          <p:cNvSpPr/>
          <p:nvPr/>
        </p:nvSpPr>
        <p:spPr>
          <a:xfrm>
            <a:off x="1756975" y="6675221"/>
            <a:ext cx="1029810" cy="799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graphicFrame>
        <p:nvGraphicFramePr>
          <p:cNvPr id="31" name="차트 30">
            <a:extLst>
              <a:ext uri="{FF2B5EF4-FFF2-40B4-BE49-F238E27FC236}">
                <a16:creationId xmlns:a16="http://schemas.microsoft.com/office/drawing/2014/main" id="{C417FE89-4468-8261-1C7C-4EA17239E9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187781"/>
              </p:ext>
            </p:extLst>
          </p:nvPr>
        </p:nvGraphicFramePr>
        <p:xfrm>
          <a:off x="1594861" y="3116020"/>
          <a:ext cx="7157603" cy="2222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타원 39">
            <a:extLst>
              <a:ext uri="{FF2B5EF4-FFF2-40B4-BE49-F238E27FC236}">
                <a16:creationId xmlns:a16="http://schemas.microsoft.com/office/drawing/2014/main" id="{88143127-0A7C-B653-6BEB-DDDEE3BCAEB9}"/>
              </a:ext>
            </a:extLst>
          </p:cNvPr>
          <p:cNvSpPr/>
          <p:nvPr/>
        </p:nvSpPr>
        <p:spPr>
          <a:xfrm>
            <a:off x="1488136" y="284531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6D9033B7-B4E4-805A-6497-1F24A86B4746}"/>
              </a:ext>
            </a:extLst>
          </p:cNvPr>
          <p:cNvSpPr/>
          <p:nvPr/>
        </p:nvSpPr>
        <p:spPr>
          <a:xfrm>
            <a:off x="1549049" y="425934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4.1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276588D9-473A-C417-AC90-C58B2A7C1EF8}"/>
              </a:ext>
            </a:extLst>
          </p:cNvPr>
          <p:cNvSpPr/>
          <p:nvPr/>
        </p:nvSpPr>
        <p:spPr>
          <a:xfrm>
            <a:off x="4492847" y="679175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E95B66A4-3D96-BA87-9C70-8C43375004CD}"/>
              </a:ext>
            </a:extLst>
          </p:cNvPr>
          <p:cNvSpPr/>
          <p:nvPr/>
        </p:nvSpPr>
        <p:spPr bwMode="auto">
          <a:xfrm>
            <a:off x="1594861" y="2332504"/>
            <a:ext cx="1080000" cy="3155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ko-KR" altLang="en-US" sz="900" b="1" dirty="0">
                <a:latin typeface="+mn-ea"/>
              </a:rPr>
              <a:t>가입 회원 수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82F243-73D0-A507-28B7-DC47D49B67D5}"/>
              </a:ext>
            </a:extLst>
          </p:cNvPr>
          <p:cNvSpPr/>
          <p:nvPr/>
        </p:nvSpPr>
        <p:spPr bwMode="auto">
          <a:xfrm>
            <a:off x="2644639" y="2332504"/>
            <a:ext cx="1080000" cy="31550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탈퇴 회원 수</a:t>
            </a:r>
          </a:p>
        </p:txBody>
      </p: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5704BA4B-345D-03EA-A01D-7DFFDF19938A}"/>
              </a:ext>
            </a:extLst>
          </p:cNvPr>
          <p:cNvCxnSpPr>
            <a:cxnSpLocks/>
          </p:cNvCxnSpPr>
          <p:nvPr/>
        </p:nvCxnSpPr>
        <p:spPr>
          <a:xfrm>
            <a:off x="1594861" y="2648009"/>
            <a:ext cx="716588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타원 53">
            <a:extLst>
              <a:ext uri="{FF2B5EF4-FFF2-40B4-BE49-F238E27FC236}">
                <a16:creationId xmlns:a16="http://schemas.microsoft.com/office/drawing/2014/main" id="{7A8547FE-873E-682F-8407-D15D9FAA32B7}"/>
              </a:ext>
            </a:extLst>
          </p:cNvPr>
          <p:cNvSpPr/>
          <p:nvPr/>
        </p:nvSpPr>
        <p:spPr>
          <a:xfrm>
            <a:off x="1428819" y="192292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DC05554B-F5D8-9F73-B33F-373B28CF5D81}"/>
              </a:ext>
            </a:extLst>
          </p:cNvPr>
          <p:cNvSpPr/>
          <p:nvPr/>
        </p:nvSpPr>
        <p:spPr>
          <a:xfrm>
            <a:off x="1428819" y="236662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2DD55F24-D6B6-5C25-BB16-3B9A46D8C091}"/>
              </a:ext>
            </a:extLst>
          </p:cNvPr>
          <p:cNvSpPr/>
          <p:nvPr/>
        </p:nvSpPr>
        <p:spPr>
          <a:xfrm>
            <a:off x="1463838" y="556536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4.2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D538821-1FE6-14C2-8F9E-083CBB991986}"/>
              </a:ext>
            </a:extLst>
          </p:cNvPr>
          <p:cNvSpPr/>
          <p:nvPr/>
        </p:nvSpPr>
        <p:spPr>
          <a:xfrm>
            <a:off x="91268" y="1146752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847650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B698D6B1-219E-9478-9147-086913DD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P-BE-ST-10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6332AB1-679B-4501-6168-301EE2FDF8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통계 </a:t>
            </a:r>
            <a:r>
              <a:rPr lang="en-US" altLang="ko-KR" dirty="0"/>
              <a:t>&gt; </a:t>
            </a:r>
            <a:r>
              <a:rPr lang="ko-KR" altLang="en-US" dirty="0"/>
              <a:t>상품 조회수</a:t>
            </a:r>
            <a:r>
              <a:rPr lang="en-US" altLang="ko-KR" dirty="0"/>
              <a:t>] </a:t>
            </a:r>
            <a:r>
              <a:rPr lang="ko-KR" altLang="en-US" dirty="0"/>
              <a:t>상품 조회 수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3BF9B33D-57F6-3D23-80F2-EBBA1F0D1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106891"/>
              </p:ext>
            </p:extLst>
          </p:nvPr>
        </p:nvGraphicFramePr>
        <p:xfrm>
          <a:off x="9016139" y="252735"/>
          <a:ext cx="2508867" cy="693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98722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현재일로부터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 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달력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Date Picker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레이어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년의 기간만 선택하도록 구성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기간 동안 상품별 클릭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[2]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번 영역에 검색 결과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83469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조회수 높은 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페이지당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상품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정보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연결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(Target : Blank) 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52794"/>
                  </a:ext>
                </a:extLst>
              </a:tr>
              <a:tr h="5116261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6E190F26-0FC7-5157-ACFD-FB4EB9B2172A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4123F7-49F8-34F3-F13A-9A7651A97E73}"/>
                </a:ext>
              </a:extLst>
            </p:cNvPr>
            <p:cNvSpPr txBox="1"/>
            <p:nvPr/>
          </p:nvSpPr>
          <p:spPr>
            <a:xfrm>
              <a:off x="1565686" y="332656"/>
              <a:ext cx="1085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통계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상품 조회수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220362-44CD-7F71-C6FD-C38FB4680DA6}"/>
                </a:ext>
              </a:extLst>
            </p:cNvPr>
            <p:cNvSpPr txBox="1"/>
            <p:nvPr/>
          </p:nvSpPr>
          <p:spPr>
            <a:xfrm>
              <a:off x="1565686" y="479698"/>
              <a:ext cx="96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spc="-60" dirty="0"/>
                <a:t>상품 조회수</a:t>
              </a: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8791320-9835-4E89-C42B-3AC44C662A3F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4D60F3CF-A87B-0F6A-53D3-702ED81C3330}"/>
              </a:ext>
            </a:extLst>
          </p:cNvPr>
          <p:cNvSpPr/>
          <p:nvPr/>
        </p:nvSpPr>
        <p:spPr bwMode="auto">
          <a:xfrm>
            <a:off x="4484804" y="897690"/>
            <a:ext cx="787408" cy="2837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BC9D40D6-3236-BBF4-3C8A-DDB4B3BF4466}"/>
              </a:ext>
            </a:extLst>
          </p:cNvPr>
          <p:cNvGrpSpPr/>
          <p:nvPr/>
        </p:nvGrpSpPr>
        <p:grpSpPr>
          <a:xfrm>
            <a:off x="1659087" y="884897"/>
            <a:ext cx="2716035" cy="307777"/>
            <a:chOff x="2851839" y="2464817"/>
            <a:chExt cx="2716035" cy="307777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EBDC9DB-7A4F-006F-0D42-37DB421D124D}"/>
                </a:ext>
              </a:extLst>
            </p:cNvPr>
            <p:cNvSpPr/>
            <p:nvPr/>
          </p:nvSpPr>
          <p:spPr>
            <a:xfrm>
              <a:off x="4058575" y="2464817"/>
              <a:ext cx="3097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~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8D28C179-CAA4-DF85-0D24-68A6702D3D2F}"/>
                </a:ext>
              </a:extLst>
            </p:cNvPr>
            <p:cNvGrpSpPr/>
            <p:nvPr/>
          </p:nvGrpSpPr>
          <p:grpSpPr>
            <a:xfrm>
              <a:off x="2851839" y="2489713"/>
              <a:ext cx="1220610" cy="253721"/>
              <a:chOff x="2851839" y="2489713"/>
              <a:chExt cx="1220610" cy="253721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5BF76814-11F8-C0D1-714D-7E088FA5F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839" y="2489713"/>
                <a:ext cx="1220610" cy="25372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dirty="0">
                    <a:latin typeface="+mn-ea"/>
                  </a:rPr>
                  <a:t>     2023-01-03</a:t>
                </a:r>
                <a:endParaRPr lang="ko-KR" altLang="en-US" sz="1000" dirty="0">
                  <a:latin typeface="+mn-ea"/>
                </a:endParaRPr>
              </a:p>
            </p:txBody>
          </p:sp>
          <p:sp>
            <p:nvSpPr>
              <p:cNvPr id="22" name="Calendar">
                <a:extLst>
                  <a:ext uri="{FF2B5EF4-FFF2-40B4-BE49-F238E27FC236}">
                    <a16:creationId xmlns:a16="http://schemas.microsoft.com/office/drawing/2014/main" id="{D5C5624B-7678-F4D4-A055-B7C2BC049BD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2902321" y="2547417"/>
                <a:ext cx="161925" cy="161925"/>
              </a:xfrm>
              <a:custGeom>
                <a:avLst/>
                <a:gdLst>
                  <a:gd name="T0" fmla="*/ 120 w 667"/>
                  <a:gd name="T1" fmla="*/ 27 h 667"/>
                  <a:gd name="T2" fmla="*/ 8 w 667"/>
                  <a:gd name="T3" fmla="*/ 61 h 667"/>
                  <a:gd name="T4" fmla="*/ 8 w 667"/>
                  <a:gd name="T5" fmla="*/ 659 h 667"/>
                  <a:gd name="T6" fmla="*/ 659 w 667"/>
                  <a:gd name="T7" fmla="*/ 659 h 667"/>
                  <a:gd name="T8" fmla="*/ 659 w 667"/>
                  <a:gd name="T9" fmla="*/ 61 h 667"/>
                  <a:gd name="T10" fmla="*/ 547 w 667"/>
                  <a:gd name="T11" fmla="*/ 27 h 667"/>
                  <a:gd name="T12" fmla="*/ 493 w 667"/>
                  <a:gd name="T13" fmla="*/ 0 h 667"/>
                  <a:gd name="T14" fmla="*/ 467 w 667"/>
                  <a:gd name="T15" fmla="*/ 54 h 667"/>
                  <a:gd name="T16" fmla="*/ 192 w 667"/>
                  <a:gd name="T17" fmla="*/ 8 h 667"/>
                  <a:gd name="T18" fmla="*/ 147 w 667"/>
                  <a:gd name="T19" fmla="*/ 27 h 667"/>
                  <a:gd name="T20" fmla="*/ 147 w 667"/>
                  <a:gd name="T21" fmla="*/ 107 h 667"/>
                  <a:gd name="T22" fmla="*/ 520 w 667"/>
                  <a:gd name="T23" fmla="*/ 27 h 667"/>
                  <a:gd name="T24" fmla="*/ 493 w 667"/>
                  <a:gd name="T25" fmla="*/ 27 h 667"/>
                  <a:gd name="T26" fmla="*/ 120 w 667"/>
                  <a:gd name="T27" fmla="*/ 107 h 667"/>
                  <a:gd name="T28" fmla="*/ 173 w 667"/>
                  <a:gd name="T29" fmla="*/ 134 h 667"/>
                  <a:gd name="T30" fmla="*/ 200 w 667"/>
                  <a:gd name="T31" fmla="*/ 80 h 667"/>
                  <a:gd name="T32" fmla="*/ 474 w 667"/>
                  <a:gd name="T33" fmla="*/ 126 h 667"/>
                  <a:gd name="T34" fmla="*/ 539 w 667"/>
                  <a:gd name="T35" fmla="*/ 126 h 667"/>
                  <a:gd name="T36" fmla="*/ 640 w 667"/>
                  <a:gd name="T37" fmla="*/ 80 h 667"/>
                  <a:gd name="T38" fmla="*/ 27 w 667"/>
                  <a:gd name="T39" fmla="*/ 80 h 667"/>
                  <a:gd name="T40" fmla="*/ 640 w 667"/>
                  <a:gd name="T41" fmla="*/ 640 h 667"/>
                  <a:gd name="T42" fmla="*/ 93 w 667"/>
                  <a:gd name="T43" fmla="*/ 280 h 667"/>
                  <a:gd name="T44" fmla="*/ 93 w 667"/>
                  <a:gd name="T45" fmla="*/ 587 h 667"/>
                  <a:gd name="T46" fmla="*/ 587 w 667"/>
                  <a:gd name="T47" fmla="*/ 574 h 667"/>
                  <a:gd name="T48" fmla="*/ 93 w 667"/>
                  <a:gd name="T49" fmla="*/ 280 h 667"/>
                  <a:gd name="T50" fmla="*/ 200 w 667"/>
                  <a:gd name="T51" fmla="*/ 374 h 667"/>
                  <a:gd name="T52" fmla="*/ 227 w 667"/>
                  <a:gd name="T53" fmla="*/ 307 h 667"/>
                  <a:gd name="T54" fmla="*/ 227 w 667"/>
                  <a:gd name="T55" fmla="*/ 374 h 667"/>
                  <a:gd name="T56" fmla="*/ 440 w 667"/>
                  <a:gd name="T57" fmla="*/ 307 h 667"/>
                  <a:gd name="T58" fmla="*/ 347 w 667"/>
                  <a:gd name="T59" fmla="*/ 307 h 667"/>
                  <a:gd name="T60" fmla="*/ 560 w 667"/>
                  <a:gd name="T61" fmla="*/ 374 h 667"/>
                  <a:gd name="T62" fmla="*/ 107 w 667"/>
                  <a:gd name="T63" fmla="*/ 400 h 667"/>
                  <a:gd name="T64" fmla="*/ 107 w 667"/>
                  <a:gd name="T65" fmla="*/ 467 h 667"/>
                  <a:gd name="T66" fmla="*/ 320 w 667"/>
                  <a:gd name="T67" fmla="*/ 400 h 667"/>
                  <a:gd name="T68" fmla="*/ 227 w 667"/>
                  <a:gd name="T69" fmla="*/ 400 h 667"/>
                  <a:gd name="T70" fmla="*/ 440 w 667"/>
                  <a:gd name="T71" fmla="*/ 467 h 667"/>
                  <a:gd name="T72" fmla="*/ 467 w 667"/>
                  <a:gd name="T73" fmla="*/ 400 h 667"/>
                  <a:gd name="T74" fmla="*/ 467 w 667"/>
                  <a:gd name="T75" fmla="*/ 467 h 667"/>
                  <a:gd name="T76" fmla="*/ 200 w 667"/>
                  <a:gd name="T77" fmla="*/ 494 h 667"/>
                  <a:gd name="T78" fmla="*/ 107 w 667"/>
                  <a:gd name="T79" fmla="*/ 494 h 667"/>
                  <a:gd name="T80" fmla="*/ 320 w 667"/>
                  <a:gd name="T81" fmla="*/ 560 h 667"/>
                  <a:gd name="T82" fmla="*/ 347 w 667"/>
                  <a:gd name="T83" fmla="*/ 494 h 667"/>
                  <a:gd name="T84" fmla="*/ 400 w 667"/>
                  <a:gd name="T85" fmla="*/ 560 h 667"/>
                  <a:gd name="T86" fmla="*/ 467 w 667"/>
                  <a:gd name="T87" fmla="*/ 494 h 667"/>
                  <a:gd name="T88" fmla="*/ 467 w 667"/>
                  <a:gd name="T89" fmla="*/ 56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7" h="667">
                    <a:moveTo>
                      <a:pt x="147" y="0"/>
                    </a:moveTo>
                    <a:cubicBezTo>
                      <a:pt x="140" y="0"/>
                      <a:pt x="133" y="3"/>
                      <a:pt x="128" y="8"/>
                    </a:cubicBezTo>
                    <a:cubicBezTo>
                      <a:pt x="123" y="13"/>
                      <a:pt x="120" y="20"/>
                      <a:pt x="120" y="27"/>
                    </a:cubicBezTo>
                    <a:lnTo>
                      <a:pt x="120" y="54"/>
                    </a:lnTo>
                    <a:lnTo>
                      <a:pt x="27" y="54"/>
                    </a:lnTo>
                    <a:cubicBezTo>
                      <a:pt x="20" y="54"/>
                      <a:pt x="13" y="56"/>
                      <a:pt x="8" y="61"/>
                    </a:cubicBezTo>
                    <a:cubicBezTo>
                      <a:pt x="3" y="66"/>
                      <a:pt x="0" y="73"/>
                      <a:pt x="0" y="80"/>
                    </a:cubicBezTo>
                    <a:lnTo>
                      <a:pt x="0" y="640"/>
                    </a:lnTo>
                    <a:cubicBezTo>
                      <a:pt x="0" y="647"/>
                      <a:pt x="3" y="654"/>
                      <a:pt x="8" y="659"/>
                    </a:cubicBezTo>
                    <a:cubicBezTo>
                      <a:pt x="13" y="664"/>
                      <a:pt x="20" y="667"/>
                      <a:pt x="27" y="667"/>
                    </a:cubicBezTo>
                    <a:lnTo>
                      <a:pt x="640" y="667"/>
                    </a:lnTo>
                    <a:cubicBezTo>
                      <a:pt x="647" y="667"/>
                      <a:pt x="654" y="664"/>
                      <a:pt x="659" y="659"/>
                    </a:cubicBezTo>
                    <a:cubicBezTo>
                      <a:pt x="664" y="654"/>
                      <a:pt x="667" y="647"/>
                      <a:pt x="667" y="640"/>
                    </a:cubicBezTo>
                    <a:lnTo>
                      <a:pt x="667" y="80"/>
                    </a:lnTo>
                    <a:cubicBezTo>
                      <a:pt x="667" y="73"/>
                      <a:pt x="664" y="66"/>
                      <a:pt x="659" y="61"/>
                    </a:cubicBezTo>
                    <a:cubicBezTo>
                      <a:pt x="654" y="56"/>
                      <a:pt x="647" y="54"/>
                      <a:pt x="640" y="54"/>
                    </a:cubicBezTo>
                    <a:lnTo>
                      <a:pt x="547" y="54"/>
                    </a:lnTo>
                    <a:lnTo>
                      <a:pt x="547" y="27"/>
                    </a:lnTo>
                    <a:cubicBezTo>
                      <a:pt x="547" y="20"/>
                      <a:pt x="544" y="13"/>
                      <a:pt x="539" y="8"/>
                    </a:cubicBezTo>
                    <a:cubicBezTo>
                      <a:pt x="534" y="3"/>
                      <a:pt x="527" y="0"/>
                      <a:pt x="520" y="0"/>
                    </a:cubicBezTo>
                    <a:lnTo>
                      <a:pt x="493" y="0"/>
                    </a:lnTo>
                    <a:cubicBezTo>
                      <a:pt x="486" y="0"/>
                      <a:pt x="479" y="3"/>
                      <a:pt x="474" y="8"/>
                    </a:cubicBezTo>
                    <a:cubicBezTo>
                      <a:pt x="469" y="13"/>
                      <a:pt x="467" y="20"/>
                      <a:pt x="467" y="27"/>
                    </a:cubicBezTo>
                    <a:lnTo>
                      <a:pt x="467" y="54"/>
                    </a:lnTo>
                    <a:lnTo>
                      <a:pt x="200" y="54"/>
                    </a:lnTo>
                    <a:lnTo>
                      <a:pt x="200" y="27"/>
                    </a:lnTo>
                    <a:cubicBezTo>
                      <a:pt x="200" y="20"/>
                      <a:pt x="197" y="13"/>
                      <a:pt x="192" y="8"/>
                    </a:cubicBezTo>
                    <a:cubicBezTo>
                      <a:pt x="187" y="3"/>
                      <a:pt x="180" y="0"/>
                      <a:pt x="173" y="0"/>
                    </a:cubicBezTo>
                    <a:lnTo>
                      <a:pt x="147" y="0"/>
                    </a:lnTo>
                    <a:close/>
                    <a:moveTo>
                      <a:pt x="147" y="27"/>
                    </a:moveTo>
                    <a:lnTo>
                      <a:pt x="173" y="27"/>
                    </a:lnTo>
                    <a:lnTo>
                      <a:pt x="173" y="107"/>
                    </a:lnTo>
                    <a:lnTo>
                      <a:pt x="147" y="107"/>
                    </a:lnTo>
                    <a:lnTo>
                      <a:pt x="147" y="27"/>
                    </a:lnTo>
                    <a:close/>
                    <a:moveTo>
                      <a:pt x="493" y="27"/>
                    </a:moveTo>
                    <a:lnTo>
                      <a:pt x="520" y="27"/>
                    </a:lnTo>
                    <a:lnTo>
                      <a:pt x="520" y="107"/>
                    </a:lnTo>
                    <a:lnTo>
                      <a:pt x="493" y="107"/>
                    </a:lnTo>
                    <a:lnTo>
                      <a:pt x="493" y="27"/>
                    </a:lnTo>
                    <a:close/>
                    <a:moveTo>
                      <a:pt x="27" y="80"/>
                    </a:moveTo>
                    <a:lnTo>
                      <a:pt x="120" y="80"/>
                    </a:lnTo>
                    <a:lnTo>
                      <a:pt x="120" y="107"/>
                    </a:lnTo>
                    <a:cubicBezTo>
                      <a:pt x="120" y="114"/>
                      <a:pt x="123" y="121"/>
                      <a:pt x="128" y="126"/>
                    </a:cubicBezTo>
                    <a:cubicBezTo>
                      <a:pt x="133" y="131"/>
                      <a:pt x="140" y="134"/>
                      <a:pt x="147" y="134"/>
                    </a:cubicBezTo>
                    <a:lnTo>
                      <a:pt x="173" y="134"/>
                    </a:lnTo>
                    <a:cubicBezTo>
                      <a:pt x="180" y="134"/>
                      <a:pt x="187" y="131"/>
                      <a:pt x="192" y="126"/>
                    </a:cubicBezTo>
                    <a:cubicBezTo>
                      <a:pt x="197" y="121"/>
                      <a:pt x="200" y="114"/>
                      <a:pt x="200" y="107"/>
                    </a:cubicBezTo>
                    <a:lnTo>
                      <a:pt x="200" y="80"/>
                    </a:lnTo>
                    <a:lnTo>
                      <a:pt x="467" y="80"/>
                    </a:lnTo>
                    <a:lnTo>
                      <a:pt x="467" y="107"/>
                    </a:lnTo>
                    <a:cubicBezTo>
                      <a:pt x="467" y="114"/>
                      <a:pt x="469" y="121"/>
                      <a:pt x="474" y="126"/>
                    </a:cubicBezTo>
                    <a:cubicBezTo>
                      <a:pt x="479" y="131"/>
                      <a:pt x="486" y="134"/>
                      <a:pt x="493" y="134"/>
                    </a:cubicBezTo>
                    <a:lnTo>
                      <a:pt x="520" y="134"/>
                    </a:lnTo>
                    <a:cubicBezTo>
                      <a:pt x="527" y="134"/>
                      <a:pt x="534" y="131"/>
                      <a:pt x="539" y="126"/>
                    </a:cubicBezTo>
                    <a:cubicBezTo>
                      <a:pt x="544" y="121"/>
                      <a:pt x="547" y="114"/>
                      <a:pt x="547" y="107"/>
                    </a:cubicBezTo>
                    <a:lnTo>
                      <a:pt x="547" y="80"/>
                    </a:lnTo>
                    <a:lnTo>
                      <a:pt x="640" y="80"/>
                    </a:lnTo>
                    <a:lnTo>
                      <a:pt x="640" y="187"/>
                    </a:lnTo>
                    <a:lnTo>
                      <a:pt x="27" y="187"/>
                    </a:lnTo>
                    <a:lnTo>
                      <a:pt x="27" y="80"/>
                    </a:lnTo>
                    <a:close/>
                    <a:moveTo>
                      <a:pt x="27" y="214"/>
                    </a:moveTo>
                    <a:lnTo>
                      <a:pt x="640" y="214"/>
                    </a:lnTo>
                    <a:lnTo>
                      <a:pt x="640" y="640"/>
                    </a:lnTo>
                    <a:lnTo>
                      <a:pt x="27" y="640"/>
                    </a:lnTo>
                    <a:lnTo>
                      <a:pt x="27" y="214"/>
                    </a:lnTo>
                    <a:close/>
                    <a:moveTo>
                      <a:pt x="93" y="280"/>
                    </a:moveTo>
                    <a:cubicBezTo>
                      <a:pt x="86" y="280"/>
                      <a:pt x="80" y="286"/>
                      <a:pt x="80" y="294"/>
                    </a:cubicBezTo>
                    <a:lnTo>
                      <a:pt x="80" y="574"/>
                    </a:lnTo>
                    <a:cubicBezTo>
                      <a:pt x="80" y="581"/>
                      <a:pt x="86" y="587"/>
                      <a:pt x="93" y="587"/>
                    </a:cubicBezTo>
                    <a:lnTo>
                      <a:pt x="400" y="587"/>
                    </a:lnTo>
                    <a:lnTo>
                      <a:pt x="573" y="587"/>
                    </a:lnTo>
                    <a:cubicBezTo>
                      <a:pt x="581" y="587"/>
                      <a:pt x="587" y="581"/>
                      <a:pt x="587" y="574"/>
                    </a:cubicBezTo>
                    <a:lnTo>
                      <a:pt x="587" y="294"/>
                    </a:lnTo>
                    <a:cubicBezTo>
                      <a:pt x="587" y="286"/>
                      <a:pt x="581" y="280"/>
                      <a:pt x="573" y="280"/>
                    </a:cubicBezTo>
                    <a:lnTo>
                      <a:pt x="93" y="280"/>
                    </a:lnTo>
                    <a:close/>
                    <a:moveTo>
                      <a:pt x="107" y="307"/>
                    </a:moveTo>
                    <a:lnTo>
                      <a:pt x="200" y="307"/>
                    </a:lnTo>
                    <a:lnTo>
                      <a:pt x="200" y="374"/>
                    </a:lnTo>
                    <a:lnTo>
                      <a:pt x="107" y="374"/>
                    </a:lnTo>
                    <a:lnTo>
                      <a:pt x="107" y="307"/>
                    </a:lnTo>
                    <a:close/>
                    <a:moveTo>
                      <a:pt x="227" y="307"/>
                    </a:moveTo>
                    <a:lnTo>
                      <a:pt x="320" y="307"/>
                    </a:lnTo>
                    <a:lnTo>
                      <a:pt x="320" y="374"/>
                    </a:lnTo>
                    <a:lnTo>
                      <a:pt x="227" y="374"/>
                    </a:lnTo>
                    <a:lnTo>
                      <a:pt x="227" y="307"/>
                    </a:lnTo>
                    <a:close/>
                    <a:moveTo>
                      <a:pt x="347" y="307"/>
                    </a:moveTo>
                    <a:lnTo>
                      <a:pt x="440" y="307"/>
                    </a:lnTo>
                    <a:lnTo>
                      <a:pt x="440" y="374"/>
                    </a:lnTo>
                    <a:lnTo>
                      <a:pt x="347" y="374"/>
                    </a:lnTo>
                    <a:lnTo>
                      <a:pt x="347" y="307"/>
                    </a:lnTo>
                    <a:close/>
                    <a:moveTo>
                      <a:pt x="467" y="307"/>
                    </a:moveTo>
                    <a:lnTo>
                      <a:pt x="560" y="307"/>
                    </a:lnTo>
                    <a:lnTo>
                      <a:pt x="560" y="374"/>
                    </a:lnTo>
                    <a:lnTo>
                      <a:pt x="467" y="374"/>
                    </a:lnTo>
                    <a:lnTo>
                      <a:pt x="467" y="307"/>
                    </a:lnTo>
                    <a:close/>
                    <a:moveTo>
                      <a:pt x="107" y="400"/>
                    </a:moveTo>
                    <a:lnTo>
                      <a:pt x="200" y="400"/>
                    </a:lnTo>
                    <a:lnTo>
                      <a:pt x="200" y="467"/>
                    </a:lnTo>
                    <a:lnTo>
                      <a:pt x="107" y="467"/>
                    </a:lnTo>
                    <a:lnTo>
                      <a:pt x="107" y="400"/>
                    </a:lnTo>
                    <a:close/>
                    <a:moveTo>
                      <a:pt x="227" y="400"/>
                    </a:moveTo>
                    <a:lnTo>
                      <a:pt x="320" y="400"/>
                    </a:lnTo>
                    <a:lnTo>
                      <a:pt x="320" y="467"/>
                    </a:lnTo>
                    <a:lnTo>
                      <a:pt x="227" y="467"/>
                    </a:lnTo>
                    <a:lnTo>
                      <a:pt x="227" y="400"/>
                    </a:lnTo>
                    <a:close/>
                    <a:moveTo>
                      <a:pt x="347" y="400"/>
                    </a:moveTo>
                    <a:lnTo>
                      <a:pt x="440" y="400"/>
                    </a:lnTo>
                    <a:lnTo>
                      <a:pt x="440" y="467"/>
                    </a:lnTo>
                    <a:lnTo>
                      <a:pt x="347" y="467"/>
                    </a:lnTo>
                    <a:lnTo>
                      <a:pt x="347" y="400"/>
                    </a:lnTo>
                    <a:close/>
                    <a:moveTo>
                      <a:pt x="467" y="400"/>
                    </a:moveTo>
                    <a:lnTo>
                      <a:pt x="560" y="400"/>
                    </a:lnTo>
                    <a:lnTo>
                      <a:pt x="560" y="467"/>
                    </a:lnTo>
                    <a:lnTo>
                      <a:pt x="467" y="467"/>
                    </a:lnTo>
                    <a:lnTo>
                      <a:pt x="467" y="400"/>
                    </a:lnTo>
                    <a:close/>
                    <a:moveTo>
                      <a:pt x="107" y="494"/>
                    </a:moveTo>
                    <a:lnTo>
                      <a:pt x="200" y="494"/>
                    </a:lnTo>
                    <a:lnTo>
                      <a:pt x="200" y="560"/>
                    </a:lnTo>
                    <a:lnTo>
                      <a:pt x="107" y="560"/>
                    </a:lnTo>
                    <a:lnTo>
                      <a:pt x="107" y="494"/>
                    </a:lnTo>
                    <a:close/>
                    <a:moveTo>
                      <a:pt x="227" y="494"/>
                    </a:moveTo>
                    <a:lnTo>
                      <a:pt x="320" y="494"/>
                    </a:lnTo>
                    <a:lnTo>
                      <a:pt x="320" y="560"/>
                    </a:lnTo>
                    <a:lnTo>
                      <a:pt x="227" y="560"/>
                    </a:lnTo>
                    <a:lnTo>
                      <a:pt x="227" y="494"/>
                    </a:lnTo>
                    <a:close/>
                    <a:moveTo>
                      <a:pt x="347" y="494"/>
                    </a:moveTo>
                    <a:lnTo>
                      <a:pt x="440" y="494"/>
                    </a:lnTo>
                    <a:lnTo>
                      <a:pt x="440" y="560"/>
                    </a:lnTo>
                    <a:lnTo>
                      <a:pt x="400" y="560"/>
                    </a:lnTo>
                    <a:lnTo>
                      <a:pt x="347" y="560"/>
                    </a:lnTo>
                    <a:lnTo>
                      <a:pt x="347" y="494"/>
                    </a:lnTo>
                    <a:close/>
                    <a:moveTo>
                      <a:pt x="467" y="494"/>
                    </a:moveTo>
                    <a:lnTo>
                      <a:pt x="560" y="494"/>
                    </a:lnTo>
                    <a:lnTo>
                      <a:pt x="560" y="560"/>
                    </a:lnTo>
                    <a:lnTo>
                      <a:pt x="467" y="560"/>
                    </a:lnTo>
                    <a:lnTo>
                      <a:pt x="467" y="49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latin typeface="+mn-ea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542F1547-7E48-B6B3-0D33-788617D6C73D}"/>
                </a:ext>
              </a:extLst>
            </p:cNvPr>
            <p:cNvGrpSpPr/>
            <p:nvPr/>
          </p:nvGrpSpPr>
          <p:grpSpPr>
            <a:xfrm>
              <a:off x="4347264" y="2489713"/>
              <a:ext cx="1220610" cy="253721"/>
              <a:chOff x="4347264" y="2489713"/>
              <a:chExt cx="1220610" cy="253721"/>
            </a:xfrm>
          </p:grpSpPr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A3FCD0B2-5522-20DC-12CC-3A50C5D18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7264" y="2489713"/>
                <a:ext cx="1220610" cy="25372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dirty="0">
                    <a:latin typeface="+mn-ea"/>
                  </a:rPr>
                  <a:t>     2023-01-10</a:t>
                </a:r>
                <a:endParaRPr lang="ko-KR" altLang="en-US" sz="1000" dirty="0">
                  <a:latin typeface="+mn-ea"/>
                </a:endParaRPr>
              </a:p>
            </p:txBody>
          </p:sp>
          <p:sp>
            <p:nvSpPr>
              <p:cNvPr id="23" name="Calendar">
                <a:extLst>
                  <a:ext uri="{FF2B5EF4-FFF2-40B4-BE49-F238E27FC236}">
                    <a16:creationId xmlns:a16="http://schemas.microsoft.com/office/drawing/2014/main" id="{6D5DE5F7-A8C7-21F4-037B-B7C964553F3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399176" y="2539629"/>
                <a:ext cx="161925" cy="161925"/>
              </a:xfrm>
              <a:custGeom>
                <a:avLst/>
                <a:gdLst>
                  <a:gd name="T0" fmla="*/ 120 w 667"/>
                  <a:gd name="T1" fmla="*/ 27 h 667"/>
                  <a:gd name="T2" fmla="*/ 8 w 667"/>
                  <a:gd name="T3" fmla="*/ 61 h 667"/>
                  <a:gd name="T4" fmla="*/ 8 w 667"/>
                  <a:gd name="T5" fmla="*/ 659 h 667"/>
                  <a:gd name="T6" fmla="*/ 659 w 667"/>
                  <a:gd name="T7" fmla="*/ 659 h 667"/>
                  <a:gd name="T8" fmla="*/ 659 w 667"/>
                  <a:gd name="T9" fmla="*/ 61 h 667"/>
                  <a:gd name="T10" fmla="*/ 547 w 667"/>
                  <a:gd name="T11" fmla="*/ 27 h 667"/>
                  <a:gd name="T12" fmla="*/ 493 w 667"/>
                  <a:gd name="T13" fmla="*/ 0 h 667"/>
                  <a:gd name="T14" fmla="*/ 467 w 667"/>
                  <a:gd name="T15" fmla="*/ 54 h 667"/>
                  <a:gd name="T16" fmla="*/ 192 w 667"/>
                  <a:gd name="T17" fmla="*/ 8 h 667"/>
                  <a:gd name="T18" fmla="*/ 147 w 667"/>
                  <a:gd name="T19" fmla="*/ 27 h 667"/>
                  <a:gd name="T20" fmla="*/ 147 w 667"/>
                  <a:gd name="T21" fmla="*/ 107 h 667"/>
                  <a:gd name="T22" fmla="*/ 520 w 667"/>
                  <a:gd name="T23" fmla="*/ 27 h 667"/>
                  <a:gd name="T24" fmla="*/ 493 w 667"/>
                  <a:gd name="T25" fmla="*/ 27 h 667"/>
                  <a:gd name="T26" fmla="*/ 120 w 667"/>
                  <a:gd name="T27" fmla="*/ 107 h 667"/>
                  <a:gd name="T28" fmla="*/ 173 w 667"/>
                  <a:gd name="T29" fmla="*/ 134 h 667"/>
                  <a:gd name="T30" fmla="*/ 200 w 667"/>
                  <a:gd name="T31" fmla="*/ 80 h 667"/>
                  <a:gd name="T32" fmla="*/ 474 w 667"/>
                  <a:gd name="T33" fmla="*/ 126 h 667"/>
                  <a:gd name="T34" fmla="*/ 539 w 667"/>
                  <a:gd name="T35" fmla="*/ 126 h 667"/>
                  <a:gd name="T36" fmla="*/ 640 w 667"/>
                  <a:gd name="T37" fmla="*/ 80 h 667"/>
                  <a:gd name="T38" fmla="*/ 27 w 667"/>
                  <a:gd name="T39" fmla="*/ 80 h 667"/>
                  <a:gd name="T40" fmla="*/ 640 w 667"/>
                  <a:gd name="T41" fmla="*/ 640 h 667"/>
                  <a:gd name="T42" fmla="*/ 93 w 667"/>
                  <a:gd name="T43" fmla="*/ 280 h 667"/>
                  <a:gd name="T44" fmla="*/ 93 w 667"/>
                  <a:gd name="T45" fmla="*/ 587 h 667"/>
                  <a:gd name="T46" fmla="*/ 587 w 667"/>
                  <a:gd name="T47" fmla="*/ 574 h 667"/>
                  <a:gd name="T48" fmla="*/ 93 w 667"/>
                  <a:gd name="T49" fmla="*/ 280 h 667"/>
                  <a:gd name="T50" fmla="*/ 200 w 667"/>
                  <a:gd name="T51" fmla="*/ 374 h 667"/>
                  <a:gd name="T52" fmla="*/ 227 w 667"/>
                  <a:gd name="T53" fmla="*/ 307 h 667"/>
                  <a:gd name="T54" fmla="*/ 227 w 667"/>
                  <a:gd name="T55" fmla="*/ 374 h 667"/>
                  <a:gd name="T56" fmla="*/ 440 w 667"/>
                  <a:gd name="T57" fmla="*/ 307 h 667"/>
                  <a:gd name="T58" fmla="*/ 347 w 667"/>
                  <a:gd name="T59" fmla="*/ 307 h 667"/>
                  <a:gd name="T60" fmla="*/ 560 w 667"/>
                  <a:gd name="T61" fmla="*/ 374 h 667"/>
                  <a:gd name="T62" fmla="*/ 107 w 667"/>
                  <a:gd name="T63" fmla="*/ 400 h 667"/>
                  <a:gd name="T64" fmla="*/ 107 w 667"/>
                  <a:gd name="T65" fmla="*/ 467 h 667"/>
                  <a:gd name="T66" fmla="*/ 320 w 667"/>
                  <a:gd name="T67" fmla="*/ 400 h 667"/>
                  <a:gd name="T68" fmla="*/ 227 w 667"/>
                  <a:gd name="T69" fmla="*/ 400 h 667"/>
                  <a:gd name="T70" fmla="*/ 440 w 667"/>
                  <a:gd name="T71" fmla="*/ 467 h 667"/>
                  <a:gd name="T72" fmla="*/ 467 w 667"/>
                  <a:gd name="T73" fmla="*/ 400 h 667"/>
                  <a:gd name="T74" fmla="*/ 467 w 667"/>
                  <a:gd name="T75" fmla="*/ 467 h 667"/>
                  <a:gd name="T76" fmla="*/ 200 w 667"/>
                  <a:gd name="T77" fmla="*/ 494 h 667"/>
                  <a:gd name="T78" fmla="*/ 107 w 667"/>
                  <a:gd name="T79" fmla="*/ 494 h 667"/>
                  <a:gd name="T80" fmla="*/ 320 w 667"/>
                  <a:gd name="T81" fmla="*/ 560 h 667"/>
                  <a:gd name="T82" fmla="*/ 347 w 667"/>
                  <a:gd name="T83" fmla="*/ 494 h 667"/>
                  <a:gd name="T84" fmla="*/ 400 w 667"/>
                  <a:gd name="T85" fmla="*/ 560 h 667"/>
                  <a:gd name="T86" fmla="*/ 467 w 667"/>
                  <a:gd name="T87" fmla="*/ 494 h 667"/>
                  <a:gd name="T88" fmla="*/ 467 w 667"/>
                  <a:gd name="T89" fmla="*/ 56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7" h="667">
                    <a:moveTo>
                      <a:pt x="147" y="0"/>
                    </a:moveTo>
                    <a:cubicBezTo>
                      <a:pt x="140" y="0"/>
                      <a:pt x="133" y="3"/>
                      <a:pt x="128" y="8"/>
                    </a:cubicBezTo>
                    <a:cubicBezTo>
                      <a:pt x="123" y="13"/>
                      <a:pt x="120" y="20"/>
                      <a:pt x="120" y="27"/>
                    </a:cubicBezTo>
                    <a:lnTo>
                      <a:pt x="120" y="54"/>
                    </a:lnTo>
                    <a:lnTo>
                      <a:pt x="27" y="54"/>
                    </a:lnTo>
                    <a:cubicBezTo>
                      <a:pt x="20" y="54"/>
                      <a:pt x="13" y="56"/>
                      <a:pt x="8" y="61"/>
                    </a:cubicBezTo>
                    <a:cubicBezTo>
                      <a:pt x="3" y="66"/>
                      <a:pt x="0" y="73"/>
                      <a:pt x="0" y="80"/>
                    </a:cubicBezTo>
                    <a:lnTo>
                      <a:pt x="0" y="640"/>
                    </a:lnTo>
                    <a:cubicBezTo>
                      <a:pt x="0" y="647"/>
                      <a:pt x="3" y="654"/>
                      <a:pt x="8" y="659"/>
                    </a:cubicBezTo>
                    <a:cubicBezTo>
                      <a:pt x="13" y="664"/>
                      <a:pt x="20" y="667"/>
                      <a:pt x="27" y="667"/>
                    </a:cubicBezTo>
                    <a:lnTo>
                      <a:pt x="640" y="667"/>
                    </a:lnTo>
                    <a:cubicBezTo>
                      <a:pt x="647" y="667"/>
                      <a:pt x="654" y="664"/>
                      <a:pt x="659" y="659"/>
                    </a:cubicBezTo>
                    <a:cubicBezTo>
                      <a:pt x="664" y="654"/>
                      <a:pt x="667" y="647"/>
                      <a:pt x="667" y="640"/>
                    </a:cubicBezTo>
                    <a:lnTo>
                      <a:pt x="667" y="80"/>
                    </a:lnTo>
                    <a:cubicBezTo>
                      <a:pt x="667" y="73"/>
                      <a:pt x="664" y="66"/>
                      <a:pt x="659" y="61"/>
                    </a:cubicBezTo>
                    <a:cubicBezTo>
                      <a:pt x="654" y="56"/>
                      <a:pt x="647" y="54"/>
                      <a:pt x="640" y="54"/>
                    </a:cubicBezTo>
                    <a:lnTo>
                      <a:pt x="547" y="54"/>
                    </a:lnTo>
                    <a:lnTo>
                      <a:pt x="547" y="27"/>
                    </a:lnTo>
                    <a:cubicBezTo>
                      <a:pt x="547" y="20"/>
                      <a:pt x="544" y="13"/>
                      <a:pt x="539" y="8"/>
                    </a:cubicBezTo>
                    <a:cubicBezTo>
                      <a:pt x="534" y="3"/>
                      <a:pt x="527" y="0"/>
                      <a:pt x="520" y="0"/>
                    </a:cubicBezTo>
                    <a:lnTo>
                      <a:pt x="493" y="0"/>
                    </a:lnTo>
                    <a:cubicBezTo>
                      <a:pt x="486" y="0"/>
                      <a:pt x="479" y="3"/>
                      <a:pt x="474" y="8"/>
                    </a:cubicBezTo>
                    <a:cubicBezTo>
                      <a:pt x="469" y="13"/>
                      <a:pt x="467" y="20"/>
                      <a:pt x="467" y="27"/>
                    </a:cubicBezTo>
                    <a:lnTo>
                      <a:pt x="467" y="54"/>
                    </a:lnTo>
                    <a:lnTo>
                      <a:pt x="200" y="54"/>
                    </a:lnTo>
                    <a:lnTo>
                      <a:pt x="200" y="27"/>
                    </a:lnTo>
                    <a:cubicBezTo>
                      <a:pt x="200" y="20"/>
                      <a:pt x="197" y="13"/>
                      <a:pt x="192" y="8"/>
                    </a:cubicBezTo>
                    <a:cubicBezTo>
                      <a:pt x="187" y="3"/>
                      <a:pt x="180" y="0"/>
                      <a:pt x="173" y="0"/>
                    </a:cubicBezTo>
                    <a:lnTo>
                      <a:pt x="147" y="0"/>
                    </a:lnTo>
                    <a:close/>
                    <a:moveTo>
                      <a:pt x="147" y="27"/>
                    </a:moveTo>
                    <a:lnTo>
                      <a:pt x="173" y="27"/>
                    </a:lnTo>
                    <a:lnTo>
                      <a:pt x="173" y="107"/>
                    </a:lnTo>
                    <a:lnTo>
                      <a:pt x="147" y="107"/>
                    </a:lnTo>
                    <a:lnTo>
                      <a:pt x="147" y="27"/>
                    </a:lnTo>
                    <a:close/>
                    <a:moveTo>
                      <a:pt x="493" y="27"/>
                    </a:moveTo>
                    <a:lnTo>
                      <a:pt x="520" y="27"/>
                    </a:lnTo>
                    <a:lnTo>
                      <a:pt x="520" y="107"/>
                    </a:lnTo>
                    <a:lnTo>
                      <a:pt x="493" y="107"/>
                    </a:lnTo>
                    <a:lnTo>
                      <a:pt x="493" y="27"/>
                    </a:lnTo>
                    <a:close/>
                    <a:moveTo>
                      <a:pt x="27" y="80"/>
                    </a:moveTo>
                    <a:lnTo>
                      <a:pt x="120" y="80"/>
                    </a:lnTo>
                    <a:lnTo>
                      <a:pt x="120" y="107"/>
                    </a:lnTo>
                    <a:cubicBezTo>
                      <a:pt x="120" y="114"/>
                      <a:pt x="123" y="121"/>
                      <a:pt x="128" y="126"/>
                    </a:cubicBezTo>
                    <a:cubicBezTo>
                      <a:pt x="133" y="131"/>
                      <a:pt x="140" y="134"/>
                      <a:pt x="147" y="134"/>
                    </a:cubicBezTo>
                    <a:lnTo>
                      <a:pt x="173" y="134"/>
                    </a:lnTo>
                    <a:cubicBezTo>
                      <a:pt x="180" y="134"/>
                      <a:pt x="187" y="131"/>
                      <a:pt x="192" y="126"/>
                    </a:cubicBezTo>
                    <a:cubicBezTo>
                      <a:pt x="197" y="121"/>
                      <a:pt x="200" y="114"/>
                      <a:pt x="200" y="107"/>
                    </a:cubicBezTo>
                    <a:lnTo>
                      <a:pt x="200" y="80"/>
                    </a:lnTo>
                    <a:lnTo>
                      <a:pt x="467" y="80"/>
                    </a:lnTo>
                    <a:lnTo>
                      <a:pt x="467" y="107"/>
                    </a:lnTo>
                    <a:cubicBezTo>
                      <a:pt x="467" y="114"/>
                      <a:pt x="469" y="121"/>
                      <a:pt x="474" y="126"/>
                    </a:cubicBezTo>
                    <a:cubicBezTo>
                      <a:pt x="479" y="131"/>
                      <a:pt x="486" y="134"/>
                      <a:pt x="493" y="134"/>
                    </a:cubicBezTo>
                    <a:lnTo>
                      <a:pt x="520" y="134"/>
                    </a:lnTo>
                    <a:cubicBezTo>
                      <a:pt x="527" y="134"/>
                      <a:pt x="534" y="131"/>
                      <a:pt x="539" y="126"/>
                    </a:cubicBezTo>
                    <a:cubicBezTo>
                      <a:pt x="544" y="121"/>
                      <a:pt x="547" y="114"/>
                      <a:pt x="547" y="107"/>
                    </a:cubicBezTo>
                    <a:lnTo>
                      <a:pt x="547" y="80"/>
                    </a:lnTo>
                    <a:lnTo>
                      <a:pt x="640" y="80"/>
                    </a:lnTo>
                    <a:lnTo>
                      <a:pt x="640" y="187"/>
                    </a:lnTo>
                    <a:lnTo>
                      <a:pt x="27" y="187"/>
                    </a:lnTo>
                    <a:lnTo>
                      <a:pt x="27" y="80"/>
                    </a:lnTo>
                    <a:close/>
                    <a:moveTo>
                      <a:pt x="27" y="214"/>
                    </a:moveTo>
                    <a:lnTo>
                      <a:pt x="640" y="214"/>
                    </a:lnTo>
                    <a:lnTo>
                      <a:pt x="640" y="640"/>
                    </a:lnTo>
                    <a:lnTo>
                      <a:pt x="27" y="640"/>
                    </a:lnTo>
                    <a:lnTo>
                      <a:pt x="27" y="214"/>
                    </a:lnTo>
                    <a:close/>
                    <a:moveTo>
                      <a:pt x="93" y="280"/>
                    </a:moveTo>
                    <a:cubicBezTo>
                      <a:pt x="86" y="280"/>
                      <a:pt x="80" y="286"/>
                      <a:pt x="80" y="294"/>
                    </a:cubicBezTo>
                    <a:lnTo>
                      <a:pt x="80" y="574"/>
                    </a:lnTo>
                    <a:cubicBezTo>
                      <a:pt x="80" y="581"/>
                      <a:pt x="86" y="587"/>
                      <a:pt x="93" y="587"/>
                    </a:cubicBezTo>
                    <a:lnTo>
                      <a:pt x="400" y="587"/>
                    </a:lnTo>
                    <a:lnTo>
                      <a:pt x="573" y="587"/>
                    </a:lnTo>
                    <a:cubicBezTo>
                      <a:pt x="581" y="587"/>
                      <a:pt x="587" y="581"/>
                      <a:pt x="587" y="574"/>
                    </a:cubicBezTo>
                    <a:lnTo>
                      <a:pt x="587" y="294"/>
                    </a:lnTo>
                    <a:cubicBezTo>
                      <a:pt x="587" y="286"/>
                      <a:pt x="581" y="280"/>
                      <a:pt x="573" y="280"/>
                    </a:cubicBezTo>
                    <a:lnTo>
                      <a:pt x="93" y="280"/>
                    </a:lnTo>
                    <a:close/>
                    <a:moveTo>
                      <a:pt x="107" y="307"/>
                    </a:moveTo>
                    <a:lnTo>
                      <a:pt x="200" y="307"/>
                    </a:lnTo>
                    <a:lnTo>
                      <a:pt x="200" y="374"/>
                    </a:lnTo>
                    <a:lnTo>
                      <a:pt x="107" y="374"/>
                    </a:lnTo>
                    <a:lnTo>
                      <a:pt x="107" y="307"/>
                    </a:lnTo>
                    <a:close/>
                    <a:moveTo>
                      <a:pt x="227" y="307"/>
                    </a:moveTo>
                    <a:lnTo>
                      <a:pt x="320" y="307"/>
                    </a:lnTo>
                    <a:lnTo>
                      <a:pt x="320" y="374"/>
                    </a:lnTo>
                    <a:lnTo>
                      <a:pt x="227" y="374"/>
                    </a:lnTo>
                    <a:lnTo>
                      <a:pt x="227" y="307"/>
                    </a:lnTo>
                    <a:close/>
                    <a:moveTo>
                      <a:pt x="347" y="307"/>
                    </a:moveTo>
                    <a:lnTo>
                      <a:pt x="440" y="307"/>
                    </a:lnTo>
                    <a:lnTo>
                      <a:pt x="440" y="374"/>
                    </a:lnTo>
                    <a:lnTo>
                      <a:pt x="347" y="374"/>
                    </a:lnTo>
                    <a:lnTo>
                      <a:pt x="347" y="307"/>
                    </a:lnTo>
                    <a:close/>
                    <a:moveTo>
                      <a:pt x="467" y="307"/>
                    </a:moveTo>
                    <a:lnTo>
                      <a:pt x="560" y="307"/>
                    </a:lnTo>
                    <a:lnTo>
                      <a:pt x="560" y="374"/>
                    </a:lnTo>
                    <a:lnTo>
                      <a:pt x="467" y="374"/>
                    </a:lnTo>
                    <a:lnTo>
                      <a:pt x="467" y="307"/>
                    </a:lnTo>
                    <a:close/>
                    <a:moveTo>
                      <a:pt x="107" y="400"/>
                    </a:moveTo>
                    <a:lnTo>
                      <a:pt x="200" y="400"/>
                    </a:lnTo>
                    <a:lnTo>
                      <a:pt x="200" y="467"/>
                    </a:lnTo>
                    <a:lnTo>
                      <a:pt x="107" y="467"/>
                    </a:lnTo>
                    <a:lnTo>
                      <a:pt x="107" y="400"/>
                    </a:lnTo>
                    <a:close/>
                    <a:moveTo>
                      <a:pt x="227" y="400"/>
                    </a:moveTo>
                    <a:lnTo>
                      <a:pt x="320" y="400"/>
                    </a:lnTo>
                    <a:lnTo>
                      <a:pt x="320" y="467"/>
                    </a:lnTo>
                    <a:lnTo>
                      <a:pt x="227" y="467"/>
                    </a:lnTo>
                    <a:lnTo>
                      <a:pt x="227" y="400"/>
                    </a:lnTo>
                    <a:close/>
                    <a:moveTo>
                      <a:pt x="347" y="400"/>
                    </a:moveTo>
                    <a:lnTo>
                      <a:pt x="440" y="400"/>
                    </a:lnTo>
                    <a:lnTo>
                      <a:pt x="440" y="467"/>
                    </a:lnTo>
                    <a:lnTo>
                      <a:pt x="347" y="467"/>
                    </a:lnTo>
                    <a:lnTo>
                      <a:pt x="347" y="400"/>
                    </a:lnTo>
                    <a:close/>
                    <a:moveTo>
                      <a:pt x="467" y="400"/>
                    </a:moveTo>
                    <a:lnTo>
                      <a:pt x="560" y="400"/>
                    </a:lnTo>
                    <a:lnTo>
                      <a:pt x="560" y="467"/>
                    </a:lnTo>
                    <a:lnTo>
                      <a:pt x="467" y="467"/>
                    </a:lnTo>
                    <a:lnTo>
                      <a:pt x="467" y="400"/>
                    </a:lnTo>
                    <a:close/>
                    <a:moveTo>
                      <a:pt x="107" y="494"/>
                    </a:moveTo>
                    <a:lnTo>
                      <a:pt x="200" y="494"/>
                    </a:lnTo>
                    <a:lnTo>
                      <a:pt x="200" y="560"/>
                    </a:lnTo>
                    <a:lnTo>
                      <a:pt x="107" y="560"/>
                    </a:lnTo>
                    <a:lnTo>
                      <a:pt x="107" y="494"/>
                    </a:lnTo>
                    <a:close/>
                    <a:moveTo>
                      <a:pt x="227" y="494"/>
                    </a:moveTo>
                    <a:lnTo>
                      <a:pt x="320" y="494"/>
                    </a:lnTo>
                    <a:lnTo>
                      <a:pt x="320" y="560"/>
                    </a:lnTo>
                    <a:lnTo>
                      <a:pt x="227" y="560"/>
                    </a:lnTo>
                    <a:lnTo>
                      <a:pt x="227" y="494"/>
                    </a:lnTo>
                    <a:close/>
                    <a:moveTo>
                      <a:pt x="347" y="494"/>
                    </a:moveTo>
                    <a:lnTo>
                      <a:pt x="440" y="494"/>
                    </a:lnTo>
                    <a:lnTo>
                      <a:pt x="440" y="560"/>
                    </a:lnTo>
                    <a:lnTo>
                      <a:pt x="400" y="560"/>
                    </a:lnTo>
                    <a:lnTo>
                      <a:pt x="347" y="560"/>
                    </a:lnTo>
                    <a:lnTo>
                      <a:pt x="347" y="494"/>
                    </a:lnTo>
                    <a:close/>
                    <a:moveTo>
                      <a:pt x="467" y="494"/>
                    </a:moveTo>
                    <a:lnTo>
                      <a:pt x="560" y="494"/>
                    </a:lnTo>
                    <a:lnTo>
                      <a:pt x="560" y="560"/>
                    </a:lnTo>
                    <a:lnTo>
                      <a:pt x="467" y="560"/>
                    </a:lnTo>
                    <a:lnTo>
                      <a:pt x="467" y="49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B18838B-4FAE-11CA-A391-A7E5BFD33C91}"/>
              </a:ext>
            </a:extLst>
          </p:cNvPr>
          <p:cNvSpPr/>
          <p:nvPr/>
        </p:nvSpPr>
        <p:spPr>
          <a:xfrm>
            <a:off x="3429129" y="6696697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latin typeface="+mn-ea"/>
              </a:rPr>
              <a:t>|</a:t>
            </a:r>
            <a:r>
              <a:rPr lang="ko-KR" altLang="en-US" sz="1000" dirty="0">
                <a:latin typeface="+mn-ea"/>
              </a:rPr>
              <a:t>처음</a:t>
            </a:r>
            <a:r>
              <a:rPr lang="en-US" altLang="ko-KR" sz="1000" dirty="0">
                <a:latin typeface="+mn-ea"/>
              </a:rPr>
              <a:t>|  &lt;</a:t>
            </a:r>
            <a:r>
              <a:rPr lang="ko-KR" altLang="en-US" sz="1000" dirty="0">
                <a:latin typeface="+mn-ea"/>
              </a:rPr>
              <a:t>이전</a:t>
            </a:r>
            <a:r>
              <a:rPr lang="en-US" altLang="ko-KR" sz="1000" dirty="0">
                <a:latin typeface="+mn-ea"/>
              </a:rPr>
              <a:t> | [1] [2] </a:t>
            </a:r>
            <a:r>
              <a:rPr lang="en-US" altLang="ko-KR" sz="1200" b="1" dirty="0">
                <a:latin typeface="+mn-ea"/>
              </a:rPr>
              <a:t>[3]</a:t>
            </a:r>
            <a:r>
              <a:rPr lang="en-US" altLang="ko-KR" sz="1000" dirty="0">
                <a:latin typeface="+mn-ea"/>
              </a:rPr>
              <a:t> [4] [5] | </a:t>
            </a:r>
            <a:r>
              <a:rPr lang="ko-KR" altLang="en-US" sz="1000" dirty="0">
                <a:latin typeface="+mn-ea"/>
              </a:rPr>
              <a:t>다음</a:t>
            </a:r>
            <a:r>
              <a:rPr lang="en-US" altLang="ko-KR" sz="1000" dirty="0">
                <a:latin typeface="+mn-ea"/>
              </a:rPr>
              <a:t>&gt;  |</a:t>
            </a:r>
            <a:r>
              <a:rPr lang="ko-KR" altLang="en-US" sz="1000" dirty="0">
                <a:latin typeface="+mn-ea"/>
              </a:rPr>
              <a:t>마지막</a:t>
            </a:r>
            <a:r>
              <a:rPr lang="en-US" altLang="ko-KR" sz="1000" dirty="0">
                <a:latin typeface="+mn-ea"/>
              </a:rPr>
              <a:t>|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61" name="표 60">
            <a:extLst>
              <a:ext uri="{FF2B5EF4-FFF2-40B4-BE49-F238E27FC236}">
                <a16:creationId xmlns:a16="http://schemas.microsoft.com/office/drawing/2014/main" id="{3D14F5EB-AFF7-7082-C5CA-E109B0F86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22891"/>
              </p:ext>
            </p:extLst>
          </p:nvPr>
        </p:nvGraphicFramePr>
        <p:xfrm>
          <a:off x="1634710" y="1354489"/>
          <a:ext cx="7080810" cy="49098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0608">
                  <a:extLst>
                    <a:ext uri="{9D8B030D-6E8A-4147-A177-3AD203B41FA5}">
                      <a16:colId xmlns:a16="http://schemas.microsoft.com/office/drawing/2014/main" val="2693454732"/>
                    </a:ext>
                  </a:extLst>
                </a:gridCol>
                <a:gridCol w="4732454">
                  <a:extLst>
                    <a:ext uri="{9D8B030D-6E8A-4147-A177-3AD203B41FA5}">
                      <a16:colId xmlns:a16="http://schemas.microsoft.com/office/drawing/2014/main" val="1465198450"/>
                    </a:ext>
                  </a:extLst>
                </a:gridCol>
                <a:gridCol w="1327748">
                  <a:extLst>
                    <a:ext uri="{9D8B030D-6E8A-4147-A177-3AD203B41FA5}">
                      <a16:colId xmlns:a16="http://schemas.microsoft.com/office/drawing/2014/main" val="171845794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순위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카테고리</a:t>
                      </a:r>
                      <a: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상품명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조회수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[{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카테고리 명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상품명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521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5520179"/>
                  </a:ext>
                </a:extLst>
              </a:tr>
              <a:tr h="454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[Outer]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아크릴 자켓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4710757"/>
                  </a:ext>
                </a:extLst>
              </a:tr>
              <a:tr h="454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[Top]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카라 </a:t>
                      </a:r>
                      <a:r>
                        <a:rPr lang="ko-KR" alt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브라우스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7168432"/>
                  </a:ext>
                </a:extLst>
              </a:tr>
              <a:tr h="454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[Bottom]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허리 </a:t>
                      </a:r>
                      <a:r>
                        <a:rPr lang="ko-KR" alt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벤딩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청바지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404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281324"/>
                  </a:ext>
                </a:extLst>
              </a:tr>
              <a:tr h="454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[Skirt]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치마바지 스커트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384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2600579"/>
                  </a:ext>
                </a:extLst>
              </a:tr>
              <a:tr h="454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[Dress]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벨트 롱 원피스 핑크</a:t>
                      </a:r>
                      <a:endParaRPr lang="en-US" altLang="ko-KR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312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[Outer]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아크릴 자켓 </a:t>
                      </a:r>
                      <a:r>
                        <a:rPr lang="ko-KR" alt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세블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[Top]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핑크베리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브라우스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[Top]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웨딩 </a:t>
                      </a:r>
                      <a:r>
                        <a:rPr lang="ko-KR" alt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브라우스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9499405"/>
                  </a:ext>
                </a:extLst>
              </a:tr>
              <a:tr h="454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[Bottom]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블랙 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5697883"/>
                  </a:ext>
                </a:extLst>
              </a:tr>
            </a:tbl>
          </a:graphicData>
        </a:graphic>
      </p:graphicFrame>
      <p:sp>
        <p:nvSpPr>
          <p:cNvPr id="63" name="타원 62">
            <a:extLst>
              <a:ext uri="{FF2B5EF4-FFF2-40B4-BE49-F238E27FC236}">
                <a16:creationId xmlns:a16="http://schemas.microsoft.com/office/drawing/2014/main" id="{8D44DC24-6F15-A4C1-14AC-F59B84E2498C}"/>
              </a:ext>
            </a:extLst>
          </p:cNvPr>
          <p:cNvSpPr/>
          <p:nvPr/>
        </p:nvSpPr>
        <p:spPr>
          <a:xfrm>
            <a:off x="1475483" y="92738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23E4198E-56C5-CF73-B7DD-97DF21688AB4}"/>
              </a:ext>
            </a:extLst>
          </p:cNvPr>
          <p:cNvSpPr/>
          <p:nvPr/>
        </p:nvSpPr>
        <p:spPr>
          <a:xfrm>
            <a:off x="1496785" y="143480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" name="Google Shape;1067;p27">
            <a:extLst>
              <a:ext uri="{FF2B5EF4-FFF2-40B4-BE49-F238E27FC236}">
                <a16:creationId xmlns:a16="http://schemas.microsoft.com/office/drawing/2014/main" id="{B909C81D-C4E3-13D1-8B8D-085F025F66AB}"/>
              </a:ext>
            </a:extLst>
          </p:cNvPr>
          <p:cNvGrpSpPr/>
          <p:nvPr/>
        </p:nvGrpSpPr>
        <p:grpSpPr>
          <a:xfrm>
            <a:off x="1638785" y="6131965"/>
            <a:ext cx="7160606" cy="251450"/>
            <a:chOff x="454585" y="453468"/>
            <a:chExt cx="8868441" cy="502040"/>
          </a:xfrm>
        </p:grpSpPr>
        <p:sp>
          <p:nvSpPr>
            <p:cNvPr id="3" name="Google Shape;1068;p27">
              <a:extLst>
                <a:ext uri="{FF2B5EF4-FFF2-40B4-BE49-F238E27FC236}">
                  <a16:creationId xmlns:a16="http://schemas.microsoft.com/office/drawing/2014/main" id="{8AF060CF-C7EA-45F9-A845-C9278C531EAA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7" name="Google Shape;1069;p27">
              <a:extLst>
                <a:ext uri="{FF2B5EF4-FFF2-40B4-BE49-F238E27FC236}">
                  <a16:creationId xmlns:a16="http://schemas.microsoft.com/office/drawing/2014/main" id="{556859E7-CE2F-8D86-5F78-F70DB6A425F0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4E6E099-A405-628D-6A3B-C1896BBD8574}"/>
              </a:ext>
            </a:extLst>
          </p:cNvPr>
          <p:cNvSpPr/>
          <p:nvPr/>
        </p:nvSpPr>
        <p:spPr>
          <a:xfrm>
            <a:off x="91268" y="1342063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60861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FF08494-8D1A-D7CE-15D9-76A84A17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P-BE-ST-15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BAE2B1B-A50A-BECB-37D9-88ACC163C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통계 </a:t>
            </a:r>
            <a:r>
              <a:rPr lang="en-US" altLang="ko-KR" dirty="0"/>
              <a:t>&gt; </a:t>
            </a:r>
            <a:r>
              <a:rPr lang="ko-KR" altLang="en-US" dirty="0"/>
              <a:t>카테고리 조회수</a:t>
            </a:r>
            <a:r>
              <a:rPr lang="en-US" altLang="ko-KR" dirty="0"/>
              <a:t>] </a:t>
            </a:r>
            <a:r>
              <a:rPr lang="ko-KR" altLang="en-US" dirty="0"/>
              <a:t>카테고리 조회수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6EBBD4EA-B18C-9CD0-1DBE-EA8F010A1A9A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EE7283-A077-CF9E-BF3D-9F8BA845BA5F}"/>
                </a:ext>
              </a:extLst>
            </p:cNvPr>
            <p:cNvSpPr txBox="1"/>
            <p:nvPr/>
          </p:nvSpPr>
          <p:spPr>
            <a:xfrm>
              <a:off x="1565686" y="332656"/>
              <a:ext cx="12907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통계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카테고리 조회수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00EC02-3BE2-DAF6-3F81-E33A9F907D99}"/>
                </a:ext>
              </a:extLst>
            </p:cNvPr>
            <p:cNvSpPr txBox="1"/>
            <p:nvPr/>
          </p:nvSpPr>
          <p:spPr>
            <a:xfrm>
              <a:off x="1565686" y="479698"/>
              <a:ext cx="12548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spc="-60" dirty="0"/>
                <a:t>카테고리 조회수</a:t>
              </a: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B41C94CC-7122-544E-6069-718AB8408789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1C1C9776-7055-1CD7-F273-F1501B242F63}"/>
              </a:ext>
            </a:extLst>
          </p:cNvPr>
          <p:cNvSpPr/>
          <p:nvPr/>
        </p:nvSpPr>
        <p:spPr bwMode="auto">
          <a:xfrm>
            <a:off x="4465800" y="904977"/>
            <a:ext cx="787408" cy="2837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9F46C37-AC71-876D-B9BA-ADBB2CF9398F}"/>
              </a:ext>
            </a:extLst>
          </p:cNvPr>
          <p:cNvGrpSpPr/>
          <p:nvPr/>
        </p:nvGrpSpPr>
        <p:grpSpPr>
          <a:xfrm>
            <a:off x="1646297" y="909940"/>
            <a:ext cx="2716035" cy="307777"/>
            <a:chOff x="2851839" y="2482573"/>
            <a:chExt cx="2716035" cy="307777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7FFFB066-741F-F371-E4C7-1F168DFD3054}"/>
                </a:ext>
              </a:extLst>
            </p:cNvPr>
            <p:cNvSpPr/>
            <p:nvPr/>
          </p:nvSpPr>
          <p:spPr>
            <a:xfrm>
              <a:off x="4067453" y="2482573"/>
              <a:ext cx="3097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~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00EEC3A0-5E60-4836-9AA1-2215A0B5AA6C}"/>
                </a:ext>
              </a:extLst>
            </p:cNvPr>
            <p:cNvGrpSpPr/>
            <p:nvPr/>
          </p:nvGrpSpPr>
          <p:grpSpPr>
            <a:xfrm>
              <a:off x="2851839" y="2489713"/>
              <a:ext cx="1220610" cy="253721"/>
              <a:chOff x="2851839" y="2489713"/>
              <a:chExt cx="1220610" cy="253721"/>
            </a:xfrm>
          </p:grpSpPr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17B27398-FC1A-8CEC-BBC1-AEFEF9523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839" y="2489713"/>
                <a:ext cx="1220610" cy="25372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dirty="0">
                    <a:latin typeface="+mn-ea"/>
                  </a:rPr>
                  <a:t>     2023-01-03</a:t>
                </a:r>
                <a:endParaRPr lang="ko-KR" altLang="en-US" sz="1000" dirty="0">
                  <a:latin typeface="+mn-ea"/>
                </a:endParaRPr>
              </a:p>
            </p:txBody>
          </p:sp>
          <p:sp>
            <p:nvSpPr>
              <p:cNvPr id="23" name="Calendar">
                <a:extLst>
                  <a:ext uri="{FF2B5EF4-FFF2-40B4-BE49-F238E27FC236}">
                    <a16:creationId xmlns:a16="http://schemas.microsoft.com/office/drawing/2014/main" id="{0B308B5C-4687-43A0-C775-3AAFEC71DD6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2902321" y="2547417"/>
                <a:ext cx="161925" cy="161925"/>
              </a:xfrm>
              <a:custGeom>
                <a:avLst/>
                <a:gdLst>
                  <a:gd name="T0" fmla="*/ 120 w 667"/>
                  <a:gd name="T1" fmla="*/ 27 h 667"/>
                  <a:gd name="T2" fmla="*/ 8 w 667"/>
                  <a:gd name="T3" fmla="*/ 61 h 667"/>
                  <a:gd name="T4" fmla="*/ 8 w 667"/>
                  <a:gd name="T5" fmla="*/ 659 h 667"/>
                  <a:gd name="T6" fmla="*/ 659 w 667"/>
                  <a:gd name="T7" fmla="*/ 659 h 667"/>
                  <a:gd name="T8" fmla="*/ 659 w 667"/>
                  <a:gd name="T9" fmla="*/ 61 h 667"/>
                  <a:gd name="T10" fmla="*/ 547 w 667"/>
                  <a:gd name="T11" fmla="*/ 27 h 667"/>
                  <a:gd name="T12" fmla="*/ 493 w 667"/>
                  <a:gd name="T13" fmla="*/ 0 h 667"/>
                  <a:gd name="T14" fmla="*/ 467 w 667"/>
                  <a:gd name="T15" fmla="*/ 54 h 667"/>
                  <a:gd name="T16" fmla="*/ 192 w 667"/>
                  <a:gd name="T17" fmla="*/ 8 h 667"/>
                  <a:gd name="T18" fmla="*/ 147 w 667"/>
                  <a:gd name="T19" fmla="*/ 27 h 667"/>
                  <a:gd name="T20" fmla="*/ 147 w 667"/>
                  <a:gd name="T21" fmla="*/ 107 h 667"/>
                  <a:gd name="T22" fmla="*/ 520 w 667"/>
                  <a:gd name="T23" fmla="*/ 27 h 667"/>
                  <a:gd name="T24" fmla="*/ 493 w 667"/>
                  <a:gd name="T25" fmla="*/ 27 h 667"/>
                  <a:gd name="T26" fmla="*/ 120 w 667"/>
                  <a:gd name="T27" fmla="*/ 107 h 667"/>
                  <a:gd name="T28" fmla="*/ 173 w 667"/>
                  <a:gd name="T29" fmla="*/ 134 h 667"/>
                  <a:gd name="T30" fmla="*/ 200 w 667"/>
                  <a:gd name="T31" fmla="*/ 80 h 667"/>
                  <a:gd name="T32" fmla="*/ 474 w 667"/>
                  <a:gd name="T33" fmla="*/ 126 h 667"/>
                  <a:gd name="T34" fmla="*/ 539 w 667"/>
                  <a:gd name="T35" fmla="*/ 126 h 667"/>
                  <a:gd name="T36" fmla="*/ 640 w 667"/>
                  <a:gd name="T37" fmla="*/ 80 h 667"/>
                  <a:gd name="T38" fmla="*/ 27 w 667"/>
                  <a:gd name="T39" fmla="*/ 80 h 667"/>
                  <a:gd name="T40" fmla="*/ 640 w 667"/>
                  <a:gd name="T41" fmla="*/ 640 h 667"/>
                  <a:gd name="T42" fmla="*/ 93 w 667"/>
                  <a:gd name="T43" fmla="*/ 280 h 667"/>
                  <a:gd name="T44" fmla="*/ 93 w 667"/>
                  <a:gd name="T45" fmla="*/ 587 h 667"/>
                  <a:gd name="T46" fmla="*/ 587 w 667"/>
                  <a:gd name="T47" fmla="*/ 574 h 667"/>
                  <a:gd name="T48" fmla="*/ 93 w 667"/>
                  <a:gd name="T49" fmla="*/ 280 h 667"/>
                  <a:gd name="T50" fmla="*/ 200 w 667"/>
                  <a:gd name="T51" fmla="*/ 374 h 667"/>
                  <a:gd name="T52" fmla="*/ 227 w 667"/>
                  <a:gd name="T53" fmla="*/ 307 h 667"/>
                  <a:gd name="T54" fmla="*/ 227 w 667"/>
                  <a:gd name="T55" fmla="*/ 374 h 667"/>
                  <a:gd name="T56" fmla="*/ 440 w 667"/>
                  <a:gd name="T57" fmla="*/ 307 h 667"/>
                  <a:gd name="T58" fmla="*/ 347 w 667"/>
                  <a:gd name="T59" fmla="*/ 307 h 667"/>
                  <a:gd name="T60" fmla="*/ 560 w 667"/>
                  <a:gd name="T61" fmla="*/ 374 h 667"/>
                  <a:gd name="T62" fmla="*/ 107 w 667"/>
                  <a:gd name="T63" fmla="*/ 400 h 667"/>
                  <a:gd name="T64" fmla="*/ 107 w 667"/>
                  <a:gd name="T65" fmla="*/ 467 h 667"/>
                  <a:gd name="T66" fmla="*/ 320 w 667"/>
                  <a:gd name="T67" fmla="*/ 400 h 667"/>
                  <a:gd name="T68" fmla="*/ 227 w 667"/>
                  <a:gd name="T69" fmla="*/ 400 h 667"/>
                  <a:gd name="T70" fmla="*/ 440 w 667"/>
                  <a:gd name="T71" fmla="*/ 467 h 667"/>
                  <a:gd name="T72" fmla="*/ 467 w 667"/>
                  <a:gd name="T73" fmla="*/ 400 h 667"/>
                  <a:gd name="T74" fmla="*/ 467 w 667"/>
                  <a:gd name="T75" fmla="*/ 467 h 667"/>
                  <a:gd name="T76" fmla="*/ 200 w 667"/>
                  <a:gd name="T77" fmla="*/ 494 h 667"/>
                  <a:gd name="T78" fmla="*/ 107 w 667"/>
                  <a:gd name="T79" fmla="*/ 494 h 667"/>
                  <a:gd name="T80" fmla="*/ 320 w 667"/>
                  <a:gd name="T81" fmla="*/ 560 h 667"/>
                  <a:gd name="T82" fmla="*/ 347 w 667"/>
                  <a:gd name="T83" fmla="*/ 494 h 667"/>
                  <a:gd name="T84" fmla="*/ 400 w 667"/>
                  <a:gd name="T85" fmla="*/ 560 h 667"/>
                  <a:gd name="T86" fmla="*/ 467 w 667"/>
                  <a:gd name="T87" fmla="*/ 494 h 667"/>
                  <a:gd name="T88" fmla="*/ 467 w 667"/>
                  <a:gd name="T89" fmla="*/ 56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7" h="667">
                    <a:moveTo>
                      <a:pt x="147" y="0"/>
                    </a:moveTo>
                    <a:cubicBezTo>
                      <a:pt x="140" y="0"/>
                      <a:pt x="133" y="3"/>
                      <a:pt x="128" y="8"/>
                    </a:cubicBezTo>
                    <a:cubicBezTo>
                      <a:pt x="123" y="13"/>
                      <a:pt x="120" y="20"/>
                      <a:pt x="120" y="27"/>
                    </a:cubicBezTo>
                    <a:lnTo>
                      <a:pt x="120" y="54"/>
                    </a:lnTo>
                    <a:lnTo>
                      <a:pt x="27" y="54"/>
                    </a:lnTo>
                    <a:cubicBezTo>
                      <a:pt x="20" y="54"/>
                      <a:pt x="13" y="56"/>
                      <a:pt x="8" y="61"/>
                    </a:cubicBezTo>
                    <a:cubicBezTo>
                      <a:pt x="3" y="66"/>
                      <a:pt x="0" y="73"/>
                      <a:pt x="0" y="80"/>
                    </a:cubicBezTo>
                    <a:lnTo>
                      <a:pt x="0" y="640"/>
                    </a:lnTo>
                    <a:cubicBezTo>
                      <a:pt x="0" y="647"/>
                      <a:pt x="3" y="654"/>
                      <a:pt x="8" y="659"/>
                    </a:cubicBezTo>
                    <a:cubicBezTo>
                      <a:pt x="13" y="664"/>
                      <a:pt x="20" y="667"/>
                      <a:pt x="27" y="667"/>
                    </a:cubicBezTo>
                    <a:lnTo>
                      <a:pt x="640" y="667"/>
                    </a:lnTo>
                    <a:cubicBezTo>
                      <a:pt x="647" y="667"/>
                      <a:pt x="654" y="664"/>
                      <a:pt x="659" y="659"/>
                    </a:cubicBezTo>
                    <a:cubicBezTo>
                      <a:pt x="664" y="654"/>
                      <a:pt x="667" y="647"/>
                      <a:pt x="667" y="640"/>
                    </a:cubicBezTo>
                    <a:lnTo>
                      <a:pt x="667" y="80"/>
                    </a:lnTo>
                    <a:cubicBezTo>
                      <a:pt x="667" y="73"/>
                      <a:pt x="664" y="66"/>
                      <a:pt x="659" y="61"/>
                    </a:cubicBezTo>
                    <a:cubicBezTo>
                      <a:pt x="654" y="56"/>
                      <a:pt x="647" y="54"/>
                      <a:pt x="640" y="54"/>
                    </a:cubicBezTo>
                    <a:lnTo>
                      <a:pt x="547" y="54"/>
                    </a:lnTo>
                    <a:lnTo>
                      <a:pt x="547" y="27"/>
                    </a:lnTo>
                    <a:cubicBezTo>
                      <a:pt x="547" y="20"/>
                      <a:pt x="544" y="13"/>
                      <a:pt x="539" y="8"/>
                    </a:cubicBezTo>
                    <a:cubicBezTo>
                      <a:pt x="534" y="3"/>
                      <a:pt x="527" y="0"/>
                      <a:pt x="520" y="0"/>
                    </a:cubicBezTo>
                    <a:lnTo>
                      <a:pt x="493" y="0"/>
                    </a:lnTo>
                    <a:cubicBezTo>
                      <a:pt x="486" y="0"/>
                      <a:pt x="479" y="3"/>
                      <a:pt x="474" y="8"/>
                    </a:cubicBezTo>
                    <a:cubicBezTo>
                      <a:pt x="469" y="13"/>
                      <a:pt x="467" y="20"/>
                      <a:pt x="467" y="27"/>
                    </a:cubicBezTo>
                    <a:lnTo>
                      <a:pt x="467" y="54"/>
                    </a:lnTo>
                    <a:lnTo>
                      <a:pt x="200" y="54"/>
                    </a:lnTo>
                    <a:lnTo>
                      <a:pt x="200" y="27"/>
                    </a:lnTo>
                    <a:cubicBezTo>
                      <a:pt x="200" y="20"/>
                      <a:pt x="197" y="13"/>
                      <a:pt x="192" y="8"/>
                    </a:cubicBezTo>
                    <a:cubicBezTo>
                      <a:pt x="187" y="3"/>
                      <a:pt x="180" y="0"/>
                      <a:pt x="173" y="0"/>
                    </a:cubicBezTo>
                    <a:lnTo>
                      <a:pt x="147" y="0"/>
                    </a:lnTo>
                    <a:close/>
                    <a:moveTo>
                      <a:pt x="147" y="27"/>
                    </a:moveTo>
                    <a:lnTo>
                      <a:pt x="173" y="27"/>
                    </a:lnTo>
                    <a:lnTo>
                      <a:pt x="173" y="107"/>
                    </a:lnTo>
                    <a:lnTo>
                      <a:pt x="147" y="107"/>
                    </a:lnTo>
                    <a:lnTo>
                      <a:pt x="147" y="27"/>
                    </a:lnTo>
                    <a:close/>
                    <a:moveTo>
                      <a:pt x="493" y="27"/>
                    </a:moveTo>
                    <a:lnTo>
                      <a:pt x="520" y="27"/>
                    </a:lnTo>
                    <a:lnTo>
                      <a:pt x="520" y="107"/>
                    </a:lnTo>
                    <a:lnTo>
                      <a:pt x="493" y="107"/>
                    </a:lnTo>
                    <a:lnTo>
                      <a:pt x="493" y="27"/>
                    </a:lnTo>
                    <a:close/>
                    <a:moveTo>
                      <a:pt x="27" y="80"/>
                    </a:moveTo>
                    <a:lnTo>
                      <a:pt x="120" y="80"/>
                    </a:lnTo>
                    <a:lnTo>
                      <a:pt x="120" y="107"/>
                    </a:lnTo>
                    <a:cubicBezTo>
                      <a:pt x="120" y="114"/>
                      <a:pt x="123" y="121"/>
                      <a:pt x="128" y="126"/>
                    </a:cubicBezTo>
                    <a:cubicBezTo>
                      <a:pt x="133" y="131"/>
                      <a:pt x="140" y="134"/>
                      <a:pt x="147" y="134"/>
                    </a:cubicBezTo>
                    <a:lnTo>
                      <a:pt x="173" y="134"/>
                    </a:lnTo>
                    <a:cubicBezTo>
                      <a:pt x="180" y="134"/>
                      <a:pt x="187" y="131"/>
                      <a:pt x="192" y="126"/>
                    </a:cubicBezTo>
                    <a:cubicBezTo>
                      <a:pt x="197" y="121"/>
                      <a:pt x="200" y="114"/>
                      <a:pt x="200" y="107"/>
                    </a:cubicBezTo>
                    <a:lnTo>
                      <a:pt x="200" y="80"/>
                    </a:lnTo>
                    <a:lnTo>
                      <a:pt x="467" y="80"/>
                    </a:lnTo>
                    <a:lnTo>
                      <a:pt x="467" y="107"/>
                    </a:lnTo>
                    <a:cubicBezTo>
                      <a:pt x="467" y="114"/>
                      <a:pt x="469" y="121"/>
                      <a:pt x="474" y="126"/>
                    </a:cubicBezTo>
                    <a:cubicBezTo>
                      <a:pt x="479" y="131"/>
                      <a:pt x="486" y="134"/>
                      <a:pt x="493" y="134"/>
                    </a:cubicBezTo>
                    <a:lnTo>
                      <a:pt x="520" y="134"/>
                    </a:lnTo>
                    <a:cubicBezTo>
                      <a:pt x="527" y="134"/>
                      <a:pt x="534" y="131"/>
                      <a:pt x="539" y="126"/>
                    </a:cubicBezTo>
                    <a:cubicBezTo>
                      <a:pt x="544" y="121"/>
                      <a:pt x="547" y="114"/>
                      <a:pt x="547" y="107"/>
                    </a:cubicBezTo>
                    <a:lnTo>
                      <a:pt x="547" y="80"/>
                    </a:lnTo>
                    <a:lnTo>
                      <a:pt x="640" y="80"/>
                    </a:lnTo>
                    <a:lnTo>
                      <a:pt x="640" y="187"/>
                    </a:lnTo>
                    <a:lnTo>
                      <a:pt x="27" y="187"/>
                    </a:lnTo>
                    <a:lnTo>
                      <a:pt x="27" y="80"/>
                    </a:lnTo>
                    <a:close/>
                    <a:moveTo>
                      <a:pt x="27" y="214"/>
                    </a:moveTo>
                    <a:lnTo>
                      <a:pt x="640" y="214"/>
                    </a:lnTo>
                    <a:lnTo>
                      <a:pt x="640" y="640"/>
                    </a:lnTo>
                    <a:lnTo>
                      <a:pt x="27" y="640"/>
                    </a:lnTo>
                    <a:lnTo>
                      <a:pt x="27" y="214"/>
                    </a:lnTo>
                    <a:close/>
                    <a:moveTo>
                      <a:pt x="93" y="280"/>
                    </a:moveTo>
                    <a:cubicBezTo>
                      <a:pt x="86" y="280"/>
                      <a:pt x="80" y="286"/>
                      <a:pt x="80" y="294"/>
                    </a:cubicBezTo>
                    <a:lnTo>
                      <a:pt x="80" y="574"/>
                    </a:lnTo>
                    <a:cubicBezTo>
                      <a:pt x="80" y="581"/>
                      <a:pt x="86" y="587"/>
                      <a:pt x="93" y="587"/>
                    </a:cubicBezTo>
                    <a:lnTo>
                      <a:pt x="400" y="587"/>
                    </a:lnTo>
                    <a:lnTo>
                      <a:pt x="573" y="587"/>
                    </a:lnTo>
                    <a:cubicBezTo>
                      <a:pt x="581" y="587"/>
                      <a:pt x="587" y="581"/>
                      <a:pt x="587" y="574"/>
                    </a:cubicBezTo>
                    <a:lnTo>
                      <a:pt x="587" y="294"/>
                    </a:lnTo>
                    <a:cubicBezTo>
                      <a:pt x="587" y="286"/>
                      <a:pt x="581" y="280"/>
                      <a:pt x="573" y="280"/>
                    </a:cubicBezTo>
                    <a:lnTo>
                      <a:pt x="93" y="280"/>
                    </a:lnTo>
                    <a:close/>
                    <a:moveTo>
                      <a:pt x="107" y="307"/>
                    </a:moveTo>
                    <a:lnTo>
                      <a:pt x="200" y="307"/>
                    </a:lnTo>
                    <a:lnTo>
                      <a:pt x="200" y="374"/>
                    </a:lnTo>
                    <a:lnTo>
                      <a:pt x="107" y="374"/>
                    </a:lnTo>
                    <a:lnTo>
                      <a:pt x="107" y="307"/>
                    </a:lnTo>
                    <a:close/>
                    <a:moveTo>
                      <a:pt x="227" y="307"/>
                    </a:moveTo>
                    <a:lnTo>
                      <a:pt x="320" y="307"/>
                    </a:lnTo>
                    <a:lnTo>
                      <a:pt x="320" y="374"/>
                    </a:lnTo>
                    <a:lnTo>
                      <a:pt x="227" y="374"/>
                    </a:lnTo>
                    <a:lnTo>
                      <a:pt x="227" y="307"/>
                    </a:lnTo>
                    <a:close/>
                    <a:moveTo>
                      <a:pt x="347" y="307"/>
                    </a:moveTo>
                    <a:lnTo>
                      <a:pt x="440" y="307"/>
                    </a:lnTo>
                    <a:lnTo>
                      <a:pt x="440" y="374"/>
                    </a:lnTo>
                    <a:lnTo>
                      <a:pt x="347" y="374"/>
                    </a:lnTo>
                    <a:lnTo>
                      <a:pt x="347" y="307"/>
                    </a:lnTo>
                    <a:close/>
                    <a:moveTo>
                      <a:pt x="467" y="307"/>
                    </a:moveTo>
                    <a:lnTo>
                      <a:pt x="560" y="307"/>
                    </a:lnTo>
                    <a:lnTo>
                      <a:pt x="560" y="374"/>
                    </a:lnTo>
                    <a:lnTo>
                      <a:pt x="467" y="374"/>
                    </a:lnTo>
                    <a:lnTo>
                      <a:pt x="467" y="307"/>
                    </a:lnTo>
                    <a:close/>
                    <a:moveTo>
                      <a:pt x="107" y="400"/>
                    </a:moveTo>
                    <a:lnTo>
                      <a:pt x="200" y="400"/>
                    </a:lnTo>
                    <a:lnTo>
                      <a:pt x="200" y="467"/>
                    </a:lnTo>
                    <a:lnTo>
                      <a:pt x="107" y="467"/>
                    </a:lnTo>
                    <a:lnTo>
                      <a:pt x="107" y="400"/>
                    </a:lnTo>
                    <a:close/>
                    <a:moveTo>
                      <a:pt x="227" y="400"/>
                    </a:moveTo>
                    <a:lnTo>
                      <a:pt x="320" y="400"/>
                    </a:lnTo>
                    <a:lnTo>
                      <a:pt x="320" y="467"/>
                    </a:lnTo>
                    <a:lnTo>
                      <a:pt x="227" y="467"/>
                    </a:lnTo>
                    <a:lnTo>
                      <a:pt x="227" y="400"/>
                    </a:lnTo>
                    <a:close/>
                    <a:moveTo>
                      <a:pt x="347" y="400"/>
                    </a:moveTo>
                    <a:lnTo>
                      <a:pt x="440" y="400"/>
                    </a:lnTo>
                    <a:lnTo>
                      <a:pt x="440" y="467"/>
                    </a:lnTo>
                    <a:lnTo>
                      <a:pt x="347" y="467"/>
                    </a:lnTo>
                    <a:lnTo>
                      <a:pt x="347" y="400"/>
                    </a:lnTo>
                    <a:close/>
                    <a:moveTo>
                      <a:pt x="467" y="400"/>
                    </a:moveTo>
                    <a:lnTo>
                      <a:pt x="560" y="400"/>
                    </a:lnTo>
                    <a:lnTo>
                      <a:pt x="560" y="467"/>
                    </a:lnTo>
                    <a:lnTo>
                      <a:pt x="467" y="467"/>
                    </a:lnTo>
                    <a:lnTo>
                      <a:pt x="467" y="400"/>
                    </a:lnTo>
                    <a:close/>
                    <a:moveTo>
                      <a:pt x="107" y="494"/>
                    </a:moveTo>
                    <a:lnTo>
                      <a:pt x="200" y="494"/>
                    </a:lnTo>
                    <a:lnTo>
                      <a:pt x="200" y="560"/>
                    </a:lnTo>
                    <a:lnTo>
                      <a:pt x="107" y="560"/>
                    </a:lnTo>
                    <a:lnTo>
                      <a:pt x="107" y="494"/>
                    </a:lnTo>
                    <a:close/>
                    <a:moveTo>
                      <a:pt x="227" y="494"/>
                    </a:moveTo>
                    <a:lnTo>
                      <a:pt x="320" y="494"/>
                    </a:lnTo>
                    <a:lnTo>
                      <a:pt x="320" y="560"/>
                    </a:lnTo>
                    <a:lnTo>
                      <a:pt x="227" y="560"/>
                    </a:lnTo>
                    <a:lnTo>
                      <a:pt x="227" y="494"/>
                    </a:lnTo>
                    <a:close/>
                    <a:moveTo>
                      <a:pt x="347" y="494"/>
                    </a:moveTo>
                    <a:lnTo>
                      <a:pt x="440" y="494"/>
                    </a:lnTo>
                    <a:lnTo>
                      <a:pt x="440" y="560"/>
                    </a:lnTo>
                    <a:lnTo>
                      <a:pt x="400" y="560"/>
                    </a:lnTo>
                    <a:lnTo>
                      <a:pt x="347" y="560"/>
                    </a:lnTo>
                    <a:lnTo>
                      <a:pt x="347" y="494"/>
                    </a:lnTo>
                    <a:close/>
                    <a:moveTo>
                      <a:pt x="467" y="494"/>
                    </a:moveTo>
                    <a:lnTo>
                      <a:pt x="560" y="494"/>
                    </a:lnTo>
                    <a:lnTo>
                      <a:pt x="560" y="560"/>
                    </a:lnTo>
                    <a:lnTo>
                      <a:pt x="467" y="560"/>
                    </a:lnTo>
                    <a:lnTo>
                      <a:pt x="467" y="49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latin typeface="+mn-ea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CFF993A-674E-D7DB-325B-A94BA931BC35}"/>
                </a:ext>
              </a:extLst>
            </p:cNvPr>
            <p:cNvGrpSpPr/>
            <p:nvPr/>
          </p:nvGrpSpPr>
          <p:grpSpPr>
            <a:xfrm>
              <a:off x="4347264" y="2489713"/>
              <a:ext cx="1220610" cy="253721"/>
              <a:chOff x="4347264" y="2489713"/>
              <a:chExt cx="1220610" cy="253721"/>
            </a:xfrm>
          </p:grpSpPr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8CEDB497-9FF1-7C11-106C-A18B00922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7264" y="2489713"/>
                <a:ext cx="1220610" cy="25372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dirty="0">
                    <a:latin typeface="+mn-ea"/>
                  </a:rPr>
                  <a:t>     2023-01-10</a:t>
                </a:r>
                <a:endParaRPr lang="ko-KR" altLang="en-US" sz="1000" dirty="0">
                  <a:latin typeface="+mn-ea"/>
                </a:endParaRPr>
              </a:p>
            </p:txBody>
          </p:sp>
          <p:sp>
            <p:nvSpPr>
              <p:cNvPr id="21" name="Calendar">
                <a:extLst>
                  <a:ext uri="{FF2B5EF4-FFF2-40B4-BE49-F238E27FC236}">
                    <a16:creationId xmlns:a16="http://schemas.microsoft.com/office/drawing/2014/main" id="{3640FA33-BE57-F2CB-EB83-745B27E51E0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399176" y="2539629"/>
                <a:ext cx="161925" cy="161925"/>
              </a:xfrm>
              <a:custGeom>
                <a:avLst/>
                <a:gdLst>
                  <a:gd name="T0" fmla="*/ 120 w 667"/>
                  <a:gd name="T1" fmla="*/ 27 h 667"/>
                  <a:gd name="T2" fmla="*/ 8 w 667"/>
                  <a:gd name="T3" fmla="*/ 61 h 667"/>
                  <a:gd name="T4" fmla="*/ 8 w 667"/>
                  <a:gd name="T5" fmla="*/ 659 h 667"/>
                  <a:gd name="T6" fmla="*/ 659 w 667"/>
                  <a:gd name="T7" fmla="*/ 659 h 667"/>
                  <a:gd name="T8" fmla="*/ 659 w 667"/>
                  <a:gd name="T9" fmla="*/ 61 h 667"/>
                  <a:gd name="T10" fmla="*/ 547 w 667"/>
                  <a:gd name="T11" fmla="*/ 27 h 667"/>
                  <a:gd name="T12" fmla="*/ 493 w 667"/>
                  <a:gd name="T13" fmla="*/ 0 h 667"/>
                  <a:gd name="T14" fmla="*/ 467 w 667"/>
                  <a:gd name="T15" fmla="*/ 54 h 667"/>
                  <a:gd name="T16" fmla="*/ 192 w 667"/>
                  <a:gd name="T17" fmla="*/ 8 h 667"/>
                  <a:gd name="T18" fmla="*/ 147 w 667"/>
                  <a:gd name="T19" fmla="*/ 27 h 667"/>
                  <a:gd name="T20" fmla="*/ 147 w 667"/>
                  <a:gd name="T21" fmla="*/ 107 h 667"/>
                  <a:gd name="T22" fmla="*/ 520 w 667"/>
                  <a:gd name="T23" fmla="*/ 27 h 667"/>
                  <a:gd name="T24" fmla="*/ 493 w 667"/>
                  <a:gd name="T25" fmla="*/ 27 h 667"/>
                  <a:gd name="T26" fmla="*/ 120 w 667"/>
                  <a:gd name="T27" fmla="*/ 107 h 667"/>
                  <a:gd name="T28" fmla="*/ 173 w 667"/>
                  <a:gd name="T29" fmla="*/ 134 h 667"/>
                  <a:gd name="T30" fmla="*/ 200 w 667"/>
                  <a:gd name="T31" fmla="*/ 80 h 667"/>
                  <a:gd name="T32" fmla="*/ 474 w 667"/>
                  <a:gd name="T33" fmla="*/ 126 h 667"/>
                  <a:gd name="T34" fmla="*/ 539 w 667"/>
                  <a:gd name="T35" fmla="*/ 126 h 667"/>
                  <a:gd name="T36" fmla="*/ 640 w 667"/>
                  <a:gd name="T37" fmla="*/ 80 h 667"/>
                  <a:gd name="T38" fmla="*/ 27 w 667"/>
                  <a:gd name="T39" fmla="*/ 80 h 667"/>
                  <a:gd name="T40" fmla="*/ 640 w 667"/>
                  <a:gd name="T41" fmla="*/ 640 h 667"/>
                  <a:gd name="T42" fmla="*/ 93 w 667"/>
                  <a:gd name="T43" fmla="*/ 280 h 667"/>
                  <a:gd name="T44" fmla="*/ 93 w 667"/>
                  <a:gd name="T45" fmla="*/ 587 h 667"/>
                  <a:gd name="T46" fmla="*/ 587 w 667"/>
                  <a:gd name="T47" fmla="*/ 574 h 667"/>
                  <a:gd name="T48" fmla="*/ 93 w 667"/>
                  <a:gd name="T49" fmla="*/ 280 h 667"/>
                  <a:gd name="T50" fmla="*/ 200 w 667"/>
                  <a:gd name="T51" fmla="*/ 374 h 667"/>
                  <a:gd name="T52" fmla="*/ 227 w 667"/>
                  <a:gd name="T53" fmla="*/ 307 h 667"/>
                  <a:gd name="T54" fmla="*/ 227 w 667"/>
                  <a:gd name="T55" fmla="*/ 374 h 667"/>
                  <a:gd name="T56" fmla="*/ 440 w 667"/>
                  <a:gd name="T57" fmla="*/ 307 h 667"/>
                  <a:gd name="T58" fmla="*/ 347 w 667"/>
                  <a:gd name="T59" fmla="*/ 307 h 667"/>
                  <a:gd name="T60" fmla="*/ 560 w 667"/>
                  <a:gd name="T61" fmla="*/ 374 h 667"/>
                  <a:gd name="T62" fmla="*/ 107 w 667"/>
                  <a:gd name="T63" fmla="*/ 400 h 667"/>
                  <a:gd name="T64" fmla="*/ 107 w 667"/>
                  <a:gd name="T65" fmla="*/ 467 h 667"/>
                  <a:gd name="T66" fmla="*/ 320 w 667"/>
                  <a:gd name="T67" fmla="*/ 400 h 667"/>
                  <a:gd name="T68" fmla="*/ 227 w 667"/>
                  <a:gd name="T69" fmla="*/ 400 h 667"/>
                  <a:gd name="T70" fmla="*/ 440 w 667"/>
                  <a:gd name="T71" fmla="*/ 467 h 667"/>
                  <a:gd name="T72" fmla="*/ 467 w 667"/>
                  <a:gd name="T73" fmla="*/ 400 h 667"/>
                  <a:gd name="T74" fmla="*/ 467 w 667"/>
                  <a:gd name="T75" fmla="*/ 467 h 667"/>
                  <a:gd name="T76" fmla="*/ 200 w 667"/>
                  <a:gd name="T77" fmla="*/ 494 h 667"/>
                  <a:gd name="T78" fmla="*/ 107 w 667"/>
                  <a:gd name="T79" fmla="*/ 494 h 667"/>
                  <a:gd name="T80" fmla="*/ 320 w 667"/>
                  <a:gd name="T81" fmla="*/ 560 h 667"/>
                  <a:gd name="T82" fmla="*/ 347 w 667"/>
                  <a:gd name="T83" fmla="*/ 494 h 667"/>
                  <a:gd name="T84" fmla="*/ 400 w 667"/>
                  <a:gd name="T85" fmla="*/ 560 h 667"/>
                  <a:gd name="T86" fmla="*/ 467 w 667"/>
                  <a:gd name="T87" fmla="*/ 494 h 667"/>
                  <a:gd name="T88" fmla="*/ 467 w 667"/>
                  <a:gd name="T89" fmla="*/ 56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7" h="667">
                    <a:moveTo>
                      <a:pt x="147" y="0"/>
                    </a:moveTo>
                    <a:cubicBezTo>
                      <a:pt x="140" y="0"/>
                      <a:pt x="133" y="3"/>
                      <a:pt x="128" y="8"/>
                    </a:cubicBezTo>
                    <a:cubicBezTo>
                      <a:pt x="123" y="13"/>
                      <a:pt x="120" y="20"/>
                      <a:pt x="120" y="27"/>
                    </a:cubicBezTo>
                    <a:lnTo>
                      <a:pt x="120" y="54"/>
                    </a:lnTo>
                    <a:lnTo>
                      <a:pt x="27" y="54"/>
                    </a:lnTo>
                    <a:cubicBezTo>
                      <a:pt x="20" y="54"/>
                      <a:pt x="13" y="56"/>
                      <a:pt x="8" y="61"/>
                    </a:cubicBezTo>
                    <a:cubicBezTo>
                      <a:pt x="3" y="66"/>
                      <a:pt x="0" y="73"/>
                      <a:pt x="0" y="80"/>
                    </a:cubicBezTo>
                    <a:lnTo>
                      <a:pt x="0" y="640"/>
                    </a:lnTo>
                    <a:cubicBezTo>
                      <a:pt x="0" y="647"/>
                      <a:pt x="3" y="654"/>
                      <a:pt x="8" y="659"/>
                    </a:cubicBezTo>
                    <a:cubicBezTo>
                      <a:pt x="13" y="664"/>
                      <a:pt x="20" y="667"/>
                      <a:pt x="27" y="667"/>
                    </a:cubicBezTo>
                    <a:lnTo>
                      <a:pt x="640" y="667"/>
                    </a:lnTo>
                    <a:cubicBezTo>
                      <a:pt x="647" y="667"/>
                      <a:pt x="654" y="664"/>
                      <a:pt x="659" y="659"/>
                    </a:cubicBezTo>
                    <a:cubicBezTo>
                      <a:pt x="664" y="654"/>
                      <a:pt x="667" y="647"/>
                      <a:pt x="667" y="640"/>
                    </a:cubicBezTo>
                    <a:lnTo>
                      <a:pt x="667" y="80"/>
                    </a:lnTo>
                    <a:cubicBezTo>
                      <a:pt x="667" y="73"/>
                      <a:pt x="664" y="66"/>
                      <a:pt x="659" y="61"/>
                    </a:cubicBezTo>
                    <a:cubicBezTo>
                      <a:pt x="654" y="56"/>
                      <a:pt x="647" y="54"/>
                      <a:pt x="640" y="54"/>
                    </a:cubicBezTo>
                    <a:lnTo>
                      <a:pt x="547" y="54"/>
                    </a:lnTo>
                    <a:lnTo>
                      <a:pt x="547" y="27"/>
                    </a:lnTo>
                    <a:cubicBezTo>
                      <a:pt x="547" y="20"/>
                      <a:pt x="544" y="13"/>
                      <a:pt x="539" y="8"/>
                    </a:cubicBezTo>
                    <a:cubicBezTo>
                      <a:pt x="534" y="3"/>
                      <a:pt x="527" y="0"/>
                      <a:pt x="520" y="0"/>
                    </a:cubicBezTo>
                    <a:lnTo>
                      <a:pt x="493" y="0"/>
                    </a:lnTo>
                    <a:cubicBezTo>
                      <a:pt x="486" y="0"/>
                      <a:pt x="479" y="3"/>
                      <a:pt x="474" y="8"/>
                    </a:cubicBezTo>
                    <a:cubicBezTo>
                      <a:pt x="469" y="13"/>
                      <a:pt x="467" y="20"/>
                      <a:pt x="467" y="27"/>
                    </a:cubicBezTo>
                    <a:lnTo>
                      <a:pt x="467" y="54"/>
                    </a:lnTo>
                    <a:lnTo>
                      <a:pt x="200" y="54"/>
                    </a:lnTo>
                    <a:lnTo>
                      <a:pt x="200" y="27"/>
                    </a:lnTo>
                    <a:cubicBezTo>
                      <a:pt x="200" y="20"/>
                      <a:pt x="197" y="13"/>
                      <a:pt x="192" y="8"/>
                    </a:cubicBezTo>
                    <a:cubicBezTo>
                      <a:pt x="187" y="3"/>
                      <a:pt x="180" y="0"/>
                      <a:pt x="173" y="0"/>
                    </a:cubicBezTo>
                    <a:lnTo>
                      <a:pt x="147" y="0"/>
                    </a:lnTo>
                    <a:close/>
                    <a:moveTo>
                      <a:pt x="147" y="27"/>
                    </a:moveTo>
                    <a:lnTo>
                      <a:pt x="173" y="27"/>
                    </a:lnTo>
                    <a:lnTo>
                      <a:pt x="173" y="107"/>
                    </a:lnTo>
                    <a:lnTo>
                      <a:pt x="147" y="107"/>
                    </a:lnTo>
                    <a:lnTo>
                      <a:pt x="147" y="27"/>
                    </a:lnTo>
                    <a:close/>
                    <a:moveTo>
                      <a:pt x="493" y="27"/>
                    </a:moveTo>
                    <a:lnTo>
                      <a:pt x="520" y="27"/>
                    </a:lnTo>
                    <a:lnTo>
                      <a:pt x="520" y="107"/>
                    </a:lnTo>
                    <a:lnTo>
                      <a:pt x="493" y="107"/>
                    </a:lnTo>
                    <a:lnTo>
                      <a:pt x="493" y="27"/>
                    </a:lnTo>
                    <a:close/>
                    <a:moveTo>
                      <a:pt x="27" y="80"/>
                    </a:moveTo>
                    <a:lnTo>
                      <a:pt x="120" y="80"/>
                    </a:lnTo>
                    <a:lnTo>
                      <a:pt x="120" y="107"/>
                    </a:lnTo>
                    <a:cubicBezTo>
                      <a:pt x="120" y="114"/>
                      <a:pt x="123" y="121"/>
                      <a:pt x="128" y="126"/>
                    </a:cubicBezTo>
                    <a:cubicBezTo>
                      <a:pt x="133" y="131"/>
                      <a:pt x="140" y="134"/>
                      <a:pt x="147" y="134"/>
                    </a:cubicBezTo>
                    <a:lnTo>
                      <a:pt x="173" y="134"/>
                    </a:lnTo>
                    <a:cubicBezTo>
                      <a:pt x="180" y="134"/>
                      <a:pt x="187" y="131"/>
                      <a:pt x="192" y="126"/>
                    </a:cubicBezTo>
                    <a:cubicBezTo>
                      <a:pt x="197" y="121"/>
                      <a:pt x="200" y="114"/>
                      <a:pt x="200" y="107"/>
                    </a:cubicBezTo>
                    <a:lnTo>
                      <a:pt x="200" y="80"/>
                    </a:lnTo>
                    <a:lnTo>
                      <a:pt x="467" y="80"/>
                    </a:lnTo>
                    <a:lnTo>
                      <a:pt x="467" y="107"/>
                    </a:lnTo>
                    <a:cubicBezTo>
                      <a:pt x="467" y="114"/>
                      <a:pt x="469" y="121"/>
                      <a:pt x="474" y="126"/>
                    </a:cubicBezTo>
                    <a:cubicBezTo>
                      <a:pt x="479" y="131"/>
                      <a:pt x="486" y="134"/>
                      <a:pt x="493" y="134"/>
                    </a:cubicBezTo>
                    <a:lnTo>
                      <a:pt x="520" y="134"/>
                    </a:lnTo>
                    <a:cubicBezTo>
                      <a:pt x="527" y="134"/>
                      <a:pt x="534" y="131"/>
                      <a:pt x="539" y="126"/>
                    </a:cubicBezTo>
                    <a:cubicBezTo>
                      <a:pt x="544" y="121"/>
                      <a:pt x="547" y="114"/>
                      <a:pt x="547" y="107"/>
                    </a:cubicBezTo>
                    <a:lnTo>
                      <a:pt x="547" y="80"/>
                    </a:lnTo>
                    <a:lnTo>
                      <a:pt x="640" y="80"/>
                    </a:lnTo>
                    <a:lnTo>
                      <a:pt x="640" y="187"/>
                    </a:lnTo>
                    <a:lnTo>
                      <a:pt x="27" y="187"/>
                    </a:lnTo>
                    <a:lnTo>
                      <a:pt x="27" y="80"/>
                    </a:lnTo>
                    <a:close/>
                    <a:moveTo>
                      <a:pt x="27" y="214"/>
                    </a:moveTo>
                    <a:lnTo>
                      <a:pt x="640" y="214"/>
                    </a:lnTo>
                    <a:lnTo>
                      <a:pt x="640" y="640"/>
                    </a:lnTo>
                    <a:lnTo>
                      <a:pt x="27" y="640"/>
                    </a:lnTo>
                    <a:lnTo>
                      <a:pt x="27" y="214"/>
                    </a:lnTo>
                    <a:close/>
                    <a:moveTo>
                      <a:pt x="93" y="280"/>
                    </a:moveTo>
                    <a:cubicBezTo>
                      <a:pt x="86" y="280"/>
                      <a:pt x="80" y="286"/>
                      <a:pt x="80" y="294"/>
                    </a:cubicBezTo>
                    <a:lnTo>
                      <a:pt x="80" y="574"/>
                    </a:lnTo>
                    <a:cubicBezTo>
                      <a:pt x="80" y="581"/>
                      <a:pt x="86" y="587"/>
                      <a:pt x="93" y="587"/>
                    </a:cubicBezTo>
                    <a:lnTo>
                      <a:pt x="400" y="587"/>
                    </a:lnTo>
                    <a:lnTo>
                      <a:pt x="573" y="587"/>
                    </a:lnTo>
                    <a:cubicBezTo>
                      <a:pt x="581" y="587"/>
                      <a:pt x="587" y="581"/>
                      <a:pt x="587" y="574"/>
                    </a:cubicBezTo>
                    <a:lnTo>
                      <a:pt x="587" y="294"/>
                    </a:lnTo>
                    <a:cubicBezTo>
                      <a:pt x="587" y="286"/>
                      <a:pt x="581" y="280"/>
                      <a:pt x="573" y="280"/>
                    </a:cubicBezTo>
                    <a:lnTo>
                      <a:pt x="93" y="280"/>
                    </a:lnTo>
                    <a:close/>
                    <a:moveTo>
                      <a:pt x="107" y="307"/>
                    </a:moveTo>
                    <a:lnTo>
                      <a:pt x="200" y="307"/>
                    </a:lnTo>
                    <a:lnTo>
                      <a:pt x="200" y="374"/>
                    </a:lnTo>
                    <a:lnTo>
                      <a:pt x="107" y="374"/>
                    </a:lnTo>
                    <a:lnTo>
                      <a:pt x="107" y="307"/>
                    </a:lnTo>
                    <a:close/>
                    <a:moveTo>
                      <a:pt x="227" y="307"/>
                    </a:moveTo>
                    <a:lnTo>
                      <a:pt x="320" y="307"/>
                    </a:lnTo>
                    <a:lnTo>
                      <a:pt x="320" y="374"/>
                    </a:lnTo>
                    <a:lnTo>
                      <a:pt x="227" y="374"/>
                    </a:lnTo>
                    <a:lnTo>
                      <a:pt x="227" y="307"/>
                    </a:lnTo>
                    <a:close/>
                    <a:moveTo>
                      <a:pt x="347" y="307"/>
                    </a:moveTo>
                    <a:lnTo>
                      <a:pt x="440" y="307"/>
                    </a:lnTo>
                    <a:lnTo>
                      <a:pt x="440" y="374"/>
                    </a:lnTo>
                    <a:lnTo>
                      <a:pt x="347" y="374"/>
                    </a:lnTo>
                    <a:lnTo>
                      <a:pt x="347" y="307"/>
                    </a:lnTo>
                    <a:close/>
                    <a:moveTo>
                      <a:pt x="467" y="307"/>
                    </a:moveTo>
                    <a:lnTo>
                      <a:pt x="560" y="307"/>
                    </a:lnTo>
                    <a:lnTo>
                      <a:pt x="560" y="374"/>
                    </a:lnTo>
                    <a:lnTo>
                      <a:pt x="467" y="374"/>
                    </a:lnTo>
                    <a:lnTo>
                      <a:pt x="467" y="307"/>
                    </a:lnTo>
                    <a:close/>
                    <a:moveTo>
                      <a:pt x="107" y="400"/>
                    </a:moveTo>
                    <a:lnTo>
                      <a:pt x="200" y="400"/>
                    </a:lnTo>
                    <a:lnTo>
                      <a:pt x="200" y="467"/>
                    </a:lnTo>
                    <a:lnTo>
                      <a:pt x="107" y="467"/>
                    </a:lnTo>
                    <a:lnTo>
                      <a:pt x="107" y="400"/>
                    </a:lnTo>
                    <a:close/>
                    <a:moveTo>
                      <a:pt x="227" y="400"/>
                    </a:moveTo>
                    <a:lnTo>
                      <a:pt x="320" y="400"/>
                    </a:lnTo>
                    <a:lnTo>
                      <a:pt x="320" y="467"/>
                    </a:lnTo>
                    <a:lnTo>
                      <a:pt x="227" y="467"/>
                    </a:lnTo>
                    <a:lnTo>
                      <a:pt x="227" y="400"/>
                    </a:lnTo>
                    <a:close/>
                    <a:moveTo>
                      <a:pt x="347" y="400"/>
                    </a:moveTo>
                    <a:lnTo>
                      <a:pt x="440" y="400"/>
                    </a:lnTo>
                    <a:lnTo>
                      <a:pt x="440" y="467"/>
                    </a:lnTo>
                    <a:lnTo>
                      <a:pt x="347" y="467"/>
                    </a:lnTo>
                    <a:lnTo>
                      <a:pt x="347" y="400"/>
                    </a:lnTo>
                    <a:close/>
                    <a:moveTo>
                      <a:pt x="467" y="400"/>
                    </a:moveTo>
                    <a:lnTo>
                      <a:pt x="560" y="400"/>
                    </a:lnTo>
                    <a:lnTo>
                      <a:pt x="560" y="467"/>
                    </a:lnTo>
                    <a:lnTo>
                      <a:pt x="467" y="467"/>
                    </a:lnTo>
                    <a:lnTo>
                      <a:pt x="467" y="400"/>
                    </a:lnTo>
                    <a:close/>
                    <a:moveTo>
                      <a:pt x="107" y="494"/>
                    </a:moveTo>
                    <a:lnTo>
                      <a:pt x="200" y="494"/>
                    </a:lnTo>
                    <a:lnTo>
                      <a:pt x="200" y="560"/>
                    </a:lnTo>
                    <a:lnTo>
                      <a:pt x="107" y="560"/>
                    </a:lnTo>
                    <a:lnTo>
                      <a:pt x="107" y="494"/>
                    </a:lnTo>
                    <a:close/>
                    <a:moveTo>
                      <a:pt x="227" y="494"/>
                    </a:moveTo>
                    <a:lnTo>
                      <a:pt x="320" y="494"/>
                    </a:lnTo>
                    <a:lnTo>
                      <a:pt x="320" y="560"/>
                    </a:lnTo>
                    <a:lnTo>
                      <a:pt x="227" y="560"/>
                    </a:lnTo>
                    <a:lnTo>
                      <a:pt x="227" y="494"/>
                    </a:lnTo>
                    <a:close/>
                    <a:moveTo>
                      <a:pt x="347" y="494"/>
                    </a:moveTo>
                    <a:lnTo>
                      <a:pt x="440" y="494"/>
                    </a:lnTo>
                    <a:lnTo>
                      <a:pt x="440" y="560"/>
                    </a:lnTo>
                    <a:lnTo>
                      <a:pt x="400" y="560"/>
                    </a:lnTo>
                    <a:lnTo>
                      <a:pt x="347" y="560"/>
                    </a:lnTo>
                    <a:lnTo>
                      <a:pt x="347" y="494"/>
                    </a:lnTo>
                    <a:close/>
                    <a:moveTo>
                      <a:pt x="467" y="494"/>
                    </a:moveTo>
                    <a:lnTo>
                      <a:pt x="560" y="494"/>
                    </a:lnTo>
                    <a:lnTo>
                      <a:pt x="560" y="560"/>
                    </a:lnTo>
                    <a:lnTo>
                      <a:pt x="467" y="560"/>
                    </a:lnTo>
                    <a:lnTo>
                      <a:pt x="467" y="49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E7AC7153-BA5F-E072-7ECA-A00DDF14F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306648"/>
              </p:ext>
            </p:extLst>
          </p:nvPr>
        </p:nvGraphicFramePr>
        <p:xfrm>
          <a:off x="1646297" y="1333440"/>
          <a:ext cx="7080810" cy="277593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0608">
                  <a:extLst>
                    <a:ext uri="{9D8B030D-6E8A-4147-A177-3AD203B41FA5}">
                      <a16:colId xmlns:a16="http://schemas.microsoft.com/office/drawing/2014/main" val="2693454732"/>
                    </a:ext>
                  </a:extLst>
                </a:gridCol>
                <a:gridCol w="4732454">
                  <a:extLst>
                    <a:ext uri="{9D8B030D-6E8A-4147-A177-3AD203B41FA5}">
                      <a16:colId xmlns:a16="http://schemas.microsoft.com/office/drawing/2014/main" val="1465198450"/>
                    </a:ext>
                  </a:extLst>
                </a:gridCol>
                <a:gridCol w="1327748">
                  <a:extLst>
                    <a:ext uri="{9D8B030D-6E8A-4147-A177-3AD203B41FA5}">
                      <a16:colId xmlns:a16="http://schemas.microsoft.com/office/drawing/2014/main" val="171845794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순위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카테고리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조회수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카테고리 명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521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5520179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Outer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4710757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Top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7168432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Bottom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404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281324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Skirt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384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2600579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Dress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312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1D14A3CC-0B4E-E773-BFC8-1852182AC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878228"/>
              </p:ext>
            </p:extLst>
          </p:nvPr>
        </p:nvGraphicFramePr>
        <p:xfrm>
          <a:off x="9016139" y="252735"/>
          <a:ext cx="2508867" cy="69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현재일로부터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 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달력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Date Picker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레이어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년의 기간만 선택하도록 구성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기간 동안 카테고리 내의 상품별 조회수의 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[2]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번 영역에 검색 결과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조회수 높은 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연결 링크 없음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52794"/>
                  </a:ext>
                </a:extLst>
              </a:tr>
              <a:tr h="5292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sp>
        <p:nvSpPr>
          <p:cNvPr id="2" name="타원 1">
            <a:extLst>
              <a:ext uri="{FF2B5EF4-FFF2-40B4-BE49-F238E27FC236}">
                <a16:creationId xmlns:a16="http://schemas.microsoft.com/office/drawing/2014/main" id="{29CFB6DE-B3C9-B022-5F1F-3126FF5BFC98}"/>
              </a:ext>
            </a:extLst>
          </p:cNvPr>
          <p:cNvSpPr/>
          <p:nvPr/>
        </p:nvSpPr>
        <p:spPr>
          <a:xfrm>
            <a:off x="1475483" y="92738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0EEC4029-08C6-DFB7-9932-55508C3EECA5}"/>
              </a:ext>
            </a:extLst>
          </p:cNvPr>
          <p:cNvSpPr/>
          <p:nvPr/>
        </p:nvSpPr>
        <p:spPr>
          <a:xfrm>
            <a:off x="1522302" y="141467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56B489E-CD6A-C1FA-8AF2-358C4AA03E0E}"/>
              </a:ext>
            </a:extLst>
          </p:cNvPr>
          <p:cNvSpPr/>
          <p:nvPr/>
        </p:nvSpPr>
        <p:spPr>
          <a:xfrm>
            <a:off x="91268" y="1546252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19606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583C98BE-ADA8-7C7B-7175-15808818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P-BE-ST-20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B806C93-2BBE-78CC-5CAC-E01BC812C3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통계 </a:t>
            </a:r>
            <a:r>
              <a:rPr lang="en-US" altLang="ko-KR" dirty="0"/>
              <a:t>&gt; </a:t>
            </a:r>
            <a:r>
              <a:rPr lang="ko-KR" altLang="en-US" dirty="0"/>
              <a:t>상품 판매 순위</a:t>
            </a:r>
            <a:r>
              <a:rPr lang="en-US" altLang="ko-KR" dirty="0"/>
              <a:t>] </a:t>
            </a:r>
            <a:r>
              <a:rPr lang="ko-KR" altLang="en-US" dirty="0"/>
              <a:t>상품 판매 순위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CDB98E4-F35C-ACD0-5E51-56A9BD165677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95D03B-07B9-D7B0-FBFC-40B358A2658E}"/>
                </a:ext>
              </a:extLst>
            </p:cNvPr>
            <p:cNvSpPr txBox="1"/>
            <p:nvPr/>
          </p:nvSpPr>
          <p:spPr>
            <a:xfrm>
              <a:off x="1565686" y="332656"/>
              <a:ext cx="12250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통계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상품 판매 순위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5C5C2D-AE35-19B0-C649-E553B9ED16E4}"/>
                </a:ext>
              </a:extLst>
            </p:cNvPr>
            <p:cNvSpPr txBox="1"/>
            <p:nvPr/>
          </p:nvSpPr>
          <p:spPr>
            <a:xfrm>
              <a:off x="1565686" y="479698"/>
              <a:ext cx="1217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dirty="0"/>
                <a:t>상품 판매 순위</a:t>
              </a: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8435B567-7FC1-5BEF-6E6C-03A486C9457C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69353A8-E66D-2B9D-186F-77D5FE006AE8}"/>
              </a:ext>
            </a:extLst>
          </p:cNvPr>
          <p:cNvSpPr/>
          <p:nvPr/>
        </p:nvSpPr>
        <p:spPr>
          <a:xfrm>
            <a:off x="3534718" y="6475832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latin typeface="+mn-ea"/>
              </a:rPr>
              <a:t>|</a:t>
            </a:r>
            <a:r>
              <a:rPr lang="ko-KR" altLang="en-US" sz="1000" dirty="0">
                <a:latin typeface="+mn-ea"/>
              </a:rPr>
              <a:t>처음</a:t>
            </a:r>
            <a:r>
              <a:rPr lang="en-US" altLang="ko-KR" sz="1000" dirty="0">
                <a:latin typeface="+mn-ea"/>
              </a:rPr>
              <a:t>|  &lt;</a:t>
            </a:r>
            <a:r>
              <a:rPr lang="ko-KR" altLang="en-US" sz="1000" dirty="0">
                <a:latin typeface="+mn-ea"/>
              </a:rPr>
              <a:t>이전</a:t>
            </a:r>
            <a:r>
              <a:rPr lang="en-US" altLang="ko-KR" sz="1000" dirty="0">
                <a:latin typeface="+mn-ea"/>
              </a:rPr>
              <a:t> | [1] [2] </a:t>
            </a:r>
            <a:r>
              <a:rPr lang="en-US" altLang="ko-KR" sz="1200" b="1" dirty="0">
                <a:latin typeface="+mn-ea"/>
              </a:rPr>
              <a:t>[3]</a:t>
            </a:r>
            <a:r>
              <a:rPr lang="en-US" altLang="ko-KR" sz="1000" dirty="0">
                <a:latin typeface="+mn-ea"/>
              </a:rPr>
              <a:t> [4] [5] | </a:t>
            </a:r>
            <a:r>
              <a:rPr lang="ko-KR" altLang="en-US" sz="1000" dirty="0">
                <a:latin typeface="+mn-ea"/>
              </a:rPr>
              <a:t>다음</a:t>
            </a:r>
            <a:r>
              <a:rPr lang="en-US" altLang="ko-KR" sz="1000" dirty="0">
                <a:latin typeface="+mn-ea"/>
              </a:rPr>
              <a:t>&gt;  |</a:t>
            </a:r>
            <a:r>
              <a:rPr lang="ko-KR" altLang="en-US" sz="1000" dirty="0">
                <a:latin typeface="+mn-ea"/>
              </a:rPr>
              <a:t>마지막</a:t>
            </a:r>
            <a:r>
              <a:rPr lang="en-US" altLang="ko-KR" sz="1000" dirty="0">
                <a:latin typeface="+mn-ea"/>
              </a:rPr>
              <a:t>|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D276AE15-11BA-8E9A-177C-327A7322D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664482"/>
              </p:ext>
            </p:extLst>
          </p:nvPr>
        </p:nvGraphicFramePr>
        <p:xfrm>
          <a:off x="1638785" y="1317422"/>
          <a:ext cx="7080810" cy="464371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0608">
                  <a:extLst>
                    <a:ext uri="{9D8B030D-6E8A-4147-A177-3AD203B41FA5}">
                      <a16:colId xmlns:a16="http://schemas.microsoft.com/office/drawing/2014/main" val="2693454732"/>
                    </a:ext>
                  </a:extLst>
                </a:gridCol>
                <a:gridCol w="4732454">
                  <a:extLst>
                    <a:ext uri="{9D8B030D-6E8A-4147-A177-3AD203B41FA5}">
                      <a16:colId xmlns:a16="http://schemas.microsoft.com/office/drawing/2014/main" val="1465198450"/>
                    </a:ext>
                  </a:extLst>
                </a:gridCol>
                <a:gridCol w="1327748">
                  <a:extLst>
                    <a:ext uri="{9D8B030D-6E8A-4147-A177-3AD203B41FA5}">
                      <a16:colId xmlns:a16="http://schemas.microsoft.com/office/drawing/2014/main" val="171845794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순위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카테고리</a:t>
                      </a:r>
                      <a: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상품명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판매수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[{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카테고리 명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상품명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521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5520179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[Outer]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아크릴 자켓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4710757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[Top]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카라 </a:t>
                      </a:r>
                      <a:r>
                        <a:rPr lang="ko-KR" alt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브라우스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7168432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[Bottom]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허리 </a:t>
                      </a:r>
                      <a:r>
                        <a:rPr lang="ko-KR" alt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벤딩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청바지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404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281324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[Skirt]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치마바지 스커트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384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2600579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[Dress]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벨트 롱 원피스 핑크</a:t>
                      </a:r>
                      <a:endParaRPr lang="en-US" altLang="ko-KR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312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[Outer]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아크릴 자켓 </a:t>
                      </a:r>
                      <a:r>
                        <a:rPr lang="ko-KR" alt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세블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[Top]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핑크베리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브라우스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[Top]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웨딩 </a:t>
                      </a:r>
                      <a:r>
                        <a:rPr lang="ko-KR" alt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브라우스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9499405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[Bottom]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블랙 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5697883"/>
                  </a:ext>
                </a:extLst>
              </a:tr>
            </a:tbl>
          </a:graphicData>
        </a:graphic>
      </p:graphicFrame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7A5F82E-6AD9-738E-BB10-EA7D7DFE1FAC}"/>
              </a:ext>
            </a:extLst>
          </p:cNvPr>
          <p:cNvSpPr/>
          <p:nvPr/>
        </p:nvSpPr>
        <p:spPr bwMode="auto">
          <a:xfrm>
            <a:off x="4465801" y="904977"/>
            <a:ext cx="787408" cy="2837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BD3E69C-CDD6-B803-F802-0E12340BA0D4}"/>
              </a:ext>
            </a:extLst>
          </p:cNvPr>
          <p:cNvGrpSpPr/>
          <p:nvPr/>
        </p:nvGrpSpPr>
        <p:grpSpPr>
          <a:xfrm>
            <a:off x="1646297" y="909940"/>
            <a:ext cx="2716035" cy="307777"/>
            <a:chOff x="2851839" y="2482573"/>
            <a:chExt cx="2716035" cy="307777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8942ACCE-D15A-999E-CEF1-F8CB980E30C3}"/>
                </a:ext>
              </a:extLst>
            </p:cNvPr>
            <p:cNvSpPr/>
            <p:nvPr/>
          </p:nvSpPr>
          <p:spPr>
            <a:xfrm>
              <a:off x="4067453" y="2482573"/>
              <a:ext cx="3097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~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7AD11AEA-032B-81DC-EB4E-63A86DAD9A25}"/>
                </a:ext>
              </a:extLst>
            </p:cNvPr>
            <p:cNvGrpSpPr/>
            <p:nvPr/>
          </p:nvGrpSpPr>
          <p:grpSpPr>
            <a:xfrm>
              <a:off x="2851839" y="2489713"/>
              <a:ext cx="1220610" cy="253721"/>
              <a:chOff x="2851839" y="2489713"/>
              <a:chExt cx="1220610" cy="253721"/>
            </a:xfrm>
          </p:grpSpPr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6DCDC629-D577-C299-534E-8316C2F0F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839" y="2489713"/>
                <a:ext cx="1220610" cy="25372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dirty="0">
                    <a:latin typeface="+mn-ea"/>
                  </a:rPr>
                  <a:t>     2023-01-03</a:t>
                </a:r>
                <a:endParaRPr lang="ko-KR" altLang="en-US" sz="1000" dirty="0">
                  <a:latin typeface="+mn-ea"/>
                </a:endParaRPr>
              </a:p>
            </p:txBody>
          </p:sp>
          <p:sp>
            <p:nvSpPr>
              <p:cNvPr id="33" name="Calendar">
                <a:extLst>
                  <a:ext uri="{FF2B5EF4-FFF2-40B4-BE49-F238E27FC236}">
                    <a16:creationId xmlns:a16="http://schemas.microsoft.com/office/drawing/2014/main" id="{5498C779-7D44-7DEC-81AF-D78ABFE3740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2902321" y="2547417"/>
                <a:ext cx="161925" cy="161925"/>
              </a:xfrm>
              <a:custGeom>
                <a:avLst/>
                <a:gdLst>
                  <a:gd name="T0" fmla="*/ 120 w 667"/>
                  <a:gd name="T1" fmla="*/ 27 h 667"/>
                  <a:gd name="T2" fmla="*/ 8 w 667"/>
                  <a:gd name="T3" fmla="*/ 61 h 667"/>
                  <a:gd name="T4" fmla="*/ 8 w 667"/>
                  <a:gd name="T5" fmla="*/ 659 h 667"/>
                  <a:gd name="T6" fmla="*/ 659 w 667"/>
                  <a:gd name="T7" fmla="*/ 659 h 667"/>
                  <a:gd name="T8" fmla="*/ 659 w 667"/>
                  <a:gd name="T9" fmla="*/ 61 h 667"/>
                  <a:gd name="T10" fmla="*/ 547 w 667"/>
                  <a:gd name="T11" fmla="*/ 27 h 667"/>
                  <a:gd name="T12" fmla="*/ 493 w 667"/>
                  <a:gd name="T13" fmla="*/ 0 h 667"/>
                  <a:gd name="T14" fmla="*/ 467 w 667"/>
                  <a:gd name="T15" fmla="*/ 54 h 667"/>
                  <a:gd name="T16" fmla="*/ 192 w 667"/>
                  <a:gd name="T17" fmla="*/ 8 h 667"/>
                  <a:gd name="T18" fmla="*/ 147 w 667"/>
                  <a:gd name="T19" fmla="*/ 27 h 667"/>
                  <a:gd name="T20" fmla="*/ 147 w 667"/>
                  <a:gd name="T21" fmla="*/ 107 h 667"/>
                  <a:gd name="T22" fmla="*/ 520 w 667"/>
                  <a:gd name="T23" fmla="*/ 27 h 667"/>
                  <a:gd name="T24" fmla="*/ 493 w 667"/>
                  <a:gd name="T25" fmla="*/ 27 h 667"/>
                  <a:gd name="T26" fmla="*/ 120 w 667"/>
                  <a:gd name="T27" fmla="*/ 107 h 667"/>
                  <a:gd name="T28" fmla="*/ 173 w 667"/>
                  <a:gd name="T29" fmla="*/ 134 h 667"/>
                  <a:gd name="T30" fmla="*/ 200 w 667"/>
                  <a:gd name="T31" fmla="*/ 80 h 667"/>
                  <a:gd name="T32" fmla="*/ 474 w 667"/>
                  <a:gd name="T33" fmla="*/ 126 h 667"/>
                  <a:gd name="T34" fmla="*/ 539 w 667"/>
                  <a:gd name="T35" fmla="*/ 126 h 667"/>
                  <a:gd name="T36" fmla="*/ 640 w 667"/>
                  <a:gd name="T37" fmla="*/ 80 h 667"/>
                  <a:gd name="T38" fmla="*/ 27 w 667"/>
                  <a:gd name="T39" fmla="*/ 80 h 667"/>
                  <a:gd name="T40" fmla="*/ 640 w 667"/>
                  <a:gd name="T41" fmla="*/ 640 h 667"/>
                  <a:gd name="T42" fmla="*/ 93 w 667"/>
                  <a:gd name="T43" fmla="*/ 280 h 667"/>
                  <a:gd name="T44" fmla="*/ 93 w 667"/>
                  <a:gd name="T45" fmla="*/ 587 h 667"/>
                  <a:gd name="T46" fmla="*/ 587 w 667"/>
                  <a:gd name="T47" fmla="*/ 574 h 667"/>
                  <a:gd name="T48" fmla="*/ 93 w 667"/>
                  <a:gd name="T49" fmla="*/ 280 h 667"/>
                  <a:gd name="T50" fmla="*/ 200 w 667"/>
                  <a:gd name="T51" fmla="*/ 374 h 667"/>
                  <a:gd name="T52" fmla="*/ 227 w 667"/>
                  <a:gd name="T53" fmla="*/ 307 h 667"/>
                  <a:gd name="T54" fmla="*/ 227 w 667"/>
                  <a:gd name="T55" fmla="*/ 374 h 667"/>
                  <a:gd name="T56" fmla="*/ 440 w 667"/>
                  <a:gd name="T57" fmla="*/ 307 h 667"/>
                  <a:gd name="T58" fmla="*/ 347 w 667"/>
                  <a:gd name="T59" fmla="*/ 307 h 667"/>
                  <a:gd name="T60" fmla="*/ 560 w 667"/>
                  <a:gd name="T61" fmla="*/ 374 h 667"/>
                  <a:gd name="T62" fmla="*/ 107 w 667"/>
                  <a:gd name="T63" fmla="*/ 400 h 667"/>
                  <a:gd name="T64" fmla="*/ 107 w 667"/>
                  <a:gd name="T65" fmla="*/ 467 h 667"/>
                  <a:gd name="T66" fmla="*/ 320 w 667"/>
                  <a:gd name="T67" fmla="*/ 400 h 667"/>
                  <a:gd name="T68" fmla="*/ 227 w 667"/>
                  <a:gd name="T69" fmla="*/ 400 h 667"/>
                  <a:gd name="T70" fmla="*/ 440 w 667"/>
                  <a:gd name="T71" fmla="*/ 467 h 667"/>
                  <a:gd name="T72" fmla="*/ 467 w 667"/>
                  <a:gd name="T73" fmla="*/ 400 h 667"/>
                  <a:gd name="T74" fmla="*/ 467 w 667"/>
                  <a:gd name="T75" fmla="*/ 467 h 667"/>
                  <a:gd name="T76" fmla="*/ 200 w 667"/>
                  <a:gd name="T77" fmla="*/ 494 h 667"/>
                  <a:gd name="T78" fmla="*/ 107 w 667"/>
                  <a:gd name="T79" fmla="*/ 494 h 667"/>
                  <a:gd name="T80" fmla="*/ 320 w 667"/>
                  <a:gd name="T81" fmla="*/ 560 h 667"/>
                  <a:gd name="T82" fmla="*/ 347 w 667"/>
                  <a:gd name="T83" fmla="*/ 494 h 667"/>
                  <a:gd name="T84" fmla="*/ 400 w 667"/>
                  <a:gd name="T85" fmla="*/ 560 h 667"/>
                  <a:gd name="T86" fmla="*/ 467 w 667"/>
                  <a:gd name="T87" fmla="*/ 494 h 667"/>
                  <a:gd name="T88" fmla="*/ 467 w 667"/>
                  <a:gd name="T89" fmla="*/ 56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7" h="667">
                    <a:moveTo>
                      <a:pt x="147" y="0"/>
                    </a:moveTo>
                    <a:cubicBezTo>
                      <a:pt x="140" y="0"/>
                      <a:pt x="133" y="3"/>
                      <a:pt x="128" y="8"/>
                    </a:cubicBezTo>
                    <a:cubicBezTo>
                      <a:pt x="123" y="13"/>
                      <a:pt x="120" y="20"/>
                      <a:pt x="120" y="27"/>
                    </a:cubicBezTo>
                    <a:lnTo>
                      <a:pt x="120" y="54"/>
                    </a:lnTo>
                    <a:lnTo>
                      <a:pt x="27" y="54"/>
                    </a:lnTo>
                    <a:cubicBezTo>
                      <a:pt x="20" y="54"/>
                      <a:pt x="13" y="56"/>
                      <a:pt x="8" y="61"/>
                    </a:cubicBezTo>
                    <a:cubicBezTo>
                      <a:pt x="3" y="66"/>
                      <a:pt x="0" y="73"/>
                      <a:pt x="0" y="80"/>
                    </a:cubicBezTo>
                    <a:lnTo>
                      <a:pt x="0" y="640"/>
                    </a:lnTo>
                    <a:cubicBezTo>
                      <a:pt x="0" y="647"/>
                      <a:pt x="3" y="654"/>
                      <a:pt x="8" y="659"/>
                    </a:cubicBezTo>
                    <a:cubicBezTo>
                      <a:pt x="13" y="664"/>
                      <a:pt x="20" y="667"/>
                      <a:pt x="27" y="667"/>
                    </a:cubicBezTo>
                    <a:lnTo>
                      <a:pt x="640" y="667"/>
                    </a:lnTo>
                    <a:cubicBezTo>
                      <a:pt x="647" y="667"/>
                      <a:pt x="654" y="664"/>
                      <a:pt x="659" y="659"/>
                    </a:cubicBezTo>
                    <a:cubicBezTo>
                      <a:pt x="664" y="654"/>
                      <a:pt x="667" y="647"/>
                      <a:pt x="667" y="640"/>
                    </a:cubicBezTo>
                    <a:lnTo>
                      <a:pt x="667" y="80"/>
                    </a:lnTo>
                    <a:cubicBezTo>
                      <a:pt x="667" y="73"/>
                      <a:pt x="664" y="66"/>
                      <a:pt x="659" y="61"/>
                    </a:cubicBezTo>
                    <a:cubicBezTo>
                      <a:pt x="654" y="56"/>
                      <a:pt x="647" y="54"/>
                      <a:pt x="640" y="54"/>
                    </a:cubicBezTo>
                    <a:lnTo>
                      <a:pt x="547" y="54"/>
                    </a:lnTo>
                    <a:lnTo>
                      <a:pt x="547" y="27"/>
                    </a:lnTo>
                    <a:cubicBezTo>
                      <a:pt x="547" y="20"/>
                      <a:pt x="544" y="13"/>
                      <a:pt x="539" y="8"/>
                    </a:cubicBezTo>
                    <a:cubicBezTo>
                      <a:pt x="534" y="3"/>
                      <a:pt x="527" y="0"/>
                      <a:pt x="520" y="0"/>
                    </a:cubicBezTo>
                    <a:lnTo>
                      <a:pt x="493" y="0"/>
                    </a:lnTo>
                    <a:cubicBezTo>
                      <a:pt x="486" y="0"/>
                      <a:pt x="479" y="3"/>
                      <a:pt x="474" y="8"/>
                    </a:cubicBezTo>
                    <a:cubicBezTo>
                      <a:pt x="469" y="13"/>
                      <a:pt x="467" y="20"/>
                      <a:pt x="467" y="27"/>
                    </a:cubicBezTo>
                    <a:lnTo>
                      <a:pt x="467" y="54"/>
                    </a:lnTo>
                    <a:lnTo>
                      <a:pt x="200" y="54"/>
                    </a:lnTo>
                    <a:lnTo>
                      <a:pt x="200" y="27"/>
                    </a:lnTo>
                    <a:cubicBezTo>
                      <a:pt x="200" y="20"/>
                      <a:pt x="197" y="13"/>
                      <a:pt x="192" y="8"/>
                    </a:cubicBezTo>
                    <a:cubicBezTo>
                      <a:pt x="187" y="3"/>
                      <a:pt x="180" y="0"/>
                      <a:pt x="173" y="0"/>
                    </a:cubicBezTo>
                    <a:lnTo>
                      <a:pt x="147" y="0"/>
                    </a:lnTo>
                    <a:close/>
                    <a:moveTo>
                      <a:pt x="147" y="27"/>
                    </a:moveTo>
                    <a:lnTo>
                      <a:pt x="173" y="27"/>
                    </a:lnTo>
                    <a:lnTo>
                      <a:pt x="173" y="107"/>
                    </a:lnTo>
                    <a:lnTo>
                      <a:pt x="147" y="107"/>
                    </a:lnTo>
                    <a:lnTo>
                      <a:pt x="147" y="27"/>
                    </a:lnTo>
                    <a:close/>
                    <a:moveTo>
                      <a:pt x="493" y="27"/>
                    </a:moveTo>
                    <a:lnTo>
                      <a:pt x="520" y="27"/>
                    </a:lnTo>
                    <a:lnTo>
                      <a:pt x="520" y="107"/>
                    </a:lnTo>
                    <a:lnTo>
                      <a:pt x="493" y="107"/>
                    </a:lnTo>
                    <a:lnTo>
                      <a:pt x="493" y="27"/>
                    </a:lnTo>
                    <a:close/>
                    <a:moveTo>
                      <a:pt x="27" y="80"/>
                    </a:moveTo>
                    <a:lnTo>
                      <a:pt x="120" y="80"/>
                    </a:lnTo>
                    <a:lnTo>
                      <a:pt x="120" y="107"/>
                    </a:lnTo>
                    <a:cubicBezTo>
                      <a:pt x="120" y="114"/>
                      <a:pt x="123" y="121"/>
                      <a:pt x="128" y="126"/>
                    </a:cubicBezTo>
                    <a:cubicBezTo>
                      <a:pt x="133" y="131"/>
                      <a:pt x="140" y="134"/>
                      <a:pt x="147" y="134"/>
                    </a:cubicBezTo>
                    <a:lnTo>
                      <a:pt x="173" y="134"/>
                    </a:lnTo>
                    <a:cubicBezTo>
                      <a:pt x="180" y="134"/>
                      <a:pt x="187" y="131"/>
                      <a:pt x="192" y="126"/>
                    </a:cubicBezTo>
                    <a:cubicBezTo>
                      <a:pt x="197" y="121"/>
                      <a:pt x="200" y="114"/>
                      <a:pt x="200" y="107"/>
                    </a:cubicBezTo>
                    <a:lnTo>
                      <a:pt x="200" y="80"/>
                    </a:lnTo>
                    <a:lnTo>
                      <a:pt x="467" y="80"/>
                    </a:lnTo>
                    <a:lnTo>
                      <a:pt x="467" y="107"/>
                    </a:lnTo>
                    <a:cubicBezTo>
                      <a:pt x="467" y="114"/>
                      <a:pt x="469" y="121"/>
                      <a:pt x="474" y="126"/>
                    </a:cubicBezTo>
                    <a:cubicBezTo>
                      <a:pt x="479" y="131"/>
                      <a:pt x="486" y="134"/>
                      <a:pt x="493" y="134"/>
                    </a:cubicBezTo>
                    <a:lnTo>
                      <a:pt x="520" y="134"/>
                    </a:lnTo>
                    <a:cubicBezTo>
                      <a:pt x="527" y="134"/>
                      <a:pt x="534" y="131"/>
                      <a:pt x="539" y="126"/>
                    </a:cubicBezTo>
                    <a:cubicBezTo>
                      <a:pt x="544" y="121"/>
                      <a:pt x="547" y="114"/>
                      <a:pt x="547" y="107"/>
                    </a:cubicBezTo>
                    <a:lnTo>
                      <a:pt x="547" y="80"/>
                    </a:lnTo>
                    <a:lnTo>
                      <a:pt x="640" y="80"/>
                    </a:lnTo>
                    <a:lnTo>
                      <a:pt x="640" y="187"/>
                    </a:lnTo>
                    <a:lnTo>
                      <a:pt x="27" y="187"/>
                    </a:lnTo>
                    <a:lnTo>
                      <a:pt x="27" y="80"/>
                    </a:lnTo>
                    <a:close/>
                    <a:moveTo>
                      <a:pt x="27" y="214"/>
                    </a:moveTo>
                    <a:lnTo>
                      <a:pt x="640" y="214"/>
                    </a:lnTo>
                    <a:lnTo>
                      <a:pt x="640" y="640"/>
                    </a:lnTo>
                    <a:lnTo>
                      <a:pt x="27" y="640"/>
                    </a:lnTo>
                    <a:lnTo>
                      <a:pt x="27" y="214"/>
                    </a:lnTo>
                    <a:close/>
                    <a:moveTo>
                      <a:pt x="93" y="280"/>
                    </a:moveTo>
                    <a:cubicBezTo>
                      <a:pt x="86" y="280"/>
                      <a:pt x="80" y="286"/>
                      <a:pt x="80" y="294"/>
                    </a:cubicBezTo>
                    <a:lnTo>
                      <a:pt x="80" y="574"/>
                    </a:lnTo>
                    <a:cubicBezTo>
                      <a:pt x="80" y="581"/>
                      <a:pt x="86" y="587"/>
                      <a:pt x="93" y="587"/>
                    </a:cubicBezTo>
                    <a:lnTo>
                      <a:pt x="400" y="587"/>
                    </a:lnTo>
                    <a:lnTo>
                      <a:pt x="573" y="587"/>
                    </a:lnTo>
                    <a:cubicBezTo>
                      <a:pt x="581" y="587"/>
                      <a:pt x="587" y="581"/>
                      <a:pt x="587" y="574"/>
                    </a:cubicBezTo>
                    <a:lnTo>
                      <a:pt x="587" y="294"/>
                    </a:lnTo>
                    <a:cubicBezTo>
                      <a:pt x="587" y="286"/>
                      <a:pt x="581" y="280"/>
                      <a:pt x="573" y="280"/>
                    </a:cubicBezTo>
                    <a:lnTo>
                      <a:pt x="93" y="280"/>
                    </a:lnTo>
                    <a:close/>
                    <a:moveTo>
                      <a:pt x="107" y="307"/>
                    </a:moveTo>
                    <a:lnTo>
                      <a:pt x="200" y="307"/>
                    </a:lnTo>
                    <a:lnTo>
                      <a:pt x="200" y="374"/>
                    </a:lnTo>
                    <a:lnTo>
                      <a:pt x="107" y="374"/>
                    </a:lnTo>
                    <a:lnTo>
                      <a:pt x="107" y="307"/>
                    </a:lnTo>
                    <a:close/>
                    <a:moveTo>
                      <a:pt x="227" y="307"/>
                    </a:moveTo>
                    <a:lnTo>
                      <a:pt x="320" y="307"/>
                    </a:lnTo>
                    <a:lnTo>
                      <a:pt x="320" y="374"/>
                    </a:lnTo>
                    <a:lnTo>
                      <a:pt x="227" y="374"/>
                    </a:lnTo>
                    <a:lnTo>
                      <a:pt x="227" y="307"/>
                    </a:lnTo>
                    <a:close/>
                    <a:moveTo>
                      <a:pt x="347" y="307"/>
                    </a:moveTo>
                    <a:lnTo>
                      <a:pt x="440" y="307"/>
                    </a:lnTo>
                    <a:lnTo>
                      <a:pt x="440" y="374"/>
                    </a:lnTo>
                    <a:lnTo>
                      <a:pt x="347" y="374"/>
                    </a:lnTo>
                    <a:lnTo>
                      <a:pt x="347" y="307"/>
                    </a:lnTo>
                    <a:close/>
                    <a:moveTo>
                      <a:pt x="467" y="307"/>
                    </a:moveTo>
                    <a:lnTo>
                      <a:pt x="560" y="307"/>
                    </a:lnTo>
                    <a:lnTo>
                      <a:pt x="560" y="374"/>
                    </a:lnTo>
                    <a:lnTo>
                      <a:pt x="467" y="374"/>
                    </a:lnTo>
                    <a:lnTo>
                      <a:pt x="467" y="307"/>
                    </a:lnTo>
                    <a:close/>
                    <a:moveTo>
                      <a:pt x="107" y="400"/>
                    </a:moveTo>
                    <a:lnTo>
                      <a:pt x="200" y="400"/>
                    </a:lnTo>
                    <a:lnTo>
                      <a:pt x="200" y="467"/>
                    </a:lnTo>
                    <a:lnTo>
                      <a:pt x="107" y="467"/>
                    </a:lnTo>
                    <a:lnTo>
                      <a:pt x="107" y="400"/>
                    </a:lnTo>
                    <a:close/>
                    <a:moveTo>
                      <a:pt x="227" y="400"/>
                    </a:moveTo>
                    <a:lnTo>
                      <a:pt x="320" y="400"/>
                    </a:lnTo>
                    <a:lnTo>
                      <a:pt x="320" y="467"/>
                    </a:lnTo>
                    <a:lnTo>
                      <a:pt x="227" y="467"/>
                    </a:lnTo>
                    <a:lnTo>
                      <a:pt x="227" y="400"/>
                    </a:lnTo>
                    <a:close/>
                    <a:moveTo>
                      <a:pt x="347" y="400"/>
                    </a:moveTo>
                    <a:lnTo>
                      <a:pt x="440" y="400"/>
                    </a:lnTo>
                    <a:lnTo>
                      <a:pt x="440" y="467"/>
                    </a:lnTo>
                    <a:lnTo>
                      <a:pt x="347" y="467"/>
                    </a:lnTo>
                    <a:lnTo>
                      <a:pt x="347" y="400"/>
                    </a:lnTo>
                    <a:close/>
                    <a:moveTo>
                      <a:pt x="467" y="400"/>
                    </a:moveTo>
                    <a:lnTo>
                      <a:pt x="560" y="400"/>
                    </a:lnTo>
                    <a:lnTo>
                      <a:pt x="560" y="467"/>
                    </a:lnTo>
                    <a:lnTo>
                      <a:pt x="467" y="467"/>
                    </a:lnTo>
                    <a:lnTo>
                      <a:pt x="467" y="400"/>
                    </a:lnTo>
                    <a:close/>
                    <a:moveTo>
                      <a:pt x="107" y="494"/>
                    </a:moveTo>
                    <a:lnTo>
                      <a:pt x="200" y="494"/>
                    </a:lnTo>
                    <a:lnTo>
                      <a:pt x="200" y="560"/>
                    </a:lnTo>
                    <a:lnTo>
                      <a:pt x="107" y="560"/>
                    </a:lnTo>
                    <a:lnTo>
                      <a:pt x="107" y="494"/>
                    </a:lnTo>
                    <a:close/>
                    <a:moveTo>
                      <a:pt x="227" y="494"/>
                    </a:moveTo>
                    <a:lnTo>
                      <a:pt x="320" y="494"/>
                    </a:lnTo>
                    <a:lnTo>
                      <a:pt x="320" y="560"/>
                    </a:lnTo>
                    <a:lnTo>
                      <a:pt x="227" y="560"/>
                    </a:lnTo>
                    <a:lnTo>
                      <a:pt x="227" y="494"/>
                    </a:lnTo>
                    <a:close/>
                    <a:moveTo>
                      <a:pt x="347" y="494"/>
                    </a:moveTo>
                    <a:lnTo>
                      <a:pt x="440" y="494"/>
                    </a:lnTo>
                    <a:lnTo>
                      <a:pt x="440" y="560"/>
                    </a:lnTo>
                    <a:lnTo>
                      <a:pt x="400" y="560"/>
                    </a:lnTo>
                    <a:lnTo>
                      <a:pt x="347" y="560"/>
                    </a:lnTo>
                    <a:lnTo>
                      <a:pt x="347" y="494"/>
                    </a:lnTo>
                    <a:close/>
                    <a:moveTo>
                      <a:pt x="467" y="494"/>
                    </a:moveTo>
                    <a:lnTo>
                      <a:pt x="560" y="494"/>
                    </a:lnTo>
                    <a:lnTo>
                      <a:pt x="560" y="560"/>
                    </a:lnTo>
                    <a:lnTo>
                      <a:pt x="467" y="560"/>
                    </a:lnTo>
                    <a:lnTo>
                      <a:pt x="467" y="49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latin typeface="+mn-ea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09A20B9A-1A7B-0A30-3F49-2626883C7C08}"/>
                </a:ext>
              </a:extLst>
            </p:cNvPr>
            <p:cNvGrpSpPr/>
            <p:nvPr/>
          </p:nvGrpSpPr>
          <p:grpSpPr>
            <a:xfrm>
              <a:off x="4347264" y="2489713"/>
              <a:ext cx="1220610" cy="253721"/>
              <a:chOff x="4347264" y="2489713"/>
              <a:chExt cx="1220610" cy="253721"/>
            </a:xfrm>
          </p:grpSpPr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DFD7F9C7-FE5C-C258-83B0-5A6481E9D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7264" y="2489713"/>
                <a:ext cx="1220610" cy="25372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dirty="0">
                    <a:latin typeface="+mn-ea"/>
                  </a:rPr>
                  <a:t>     2023-01-10</a:t>
                </a:r>
                <a:endParaRPr lang="ko-KR" altLang="en-US" sz="1000" dirty="0">
                  <a:latin typeface="+mn-ea"/>
                </a:endParaRPr>
              </a:p>
            </p:txBody>
          </p:sp>
          <p:sp>
            <p:nvSpPr>
              <p:cNvPr id="27" name="Calendar">
                <a:extLst>
                  <a:ext uri="{FF2B5EF4-FFF2-40B4-BE49-F238E27FC236}">
                    <a16:creationId xmlns:a16="http://schemas.microsoft.com/office/drawing/2014/main" id="{35220112-CC4A-AA99-4232-7F7D05D8839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399176" y="2539629"/>
                <a:ext cx="161925" cy="161925"/>
              </a:xfrm>
              <a:custGeom>
                <a:avLst/>
                <a:gdLst>
                  <a:gd name="T0" fmla="*/ 120 w 667"/>
                  <a:gd name="T1" fmla="*/ 27 h 667"/>
                  <a:gd name="T2" fmla="*/ 8 w 667"/>
                  <a:gd name="T3" fmla="*/ 61 h 667"/>
                  <a:gd name="T4" fmla="*/ 8 w 667"/>
                  <a:gd name="T5" fmla="*/ 659 h 667"/>
                  <a:gd name="T6" fmla="*/ 659 w 667"/>
                  <a:gd name="T7" fmla="*/ 659 h 667"/>
                  <a:gd name="T8" fmla="*/ 659 w 667"/>
                  <a:gd name="T9" fmla="*/ 61 h 667"/>
                  <a:gd name="T10" fmla="*/ 547 w 667"/>
                  <a:gd name="T11" fmla="*/ 27 h 667"/>
                  <a:gd name="T12" fmla="*/ 493 w 667"/>
                  <a:gd name="T13" fmla="*/ 0 h 667"/>
                  <a:gd name="T14" fmla="*/ 467 w 667"/>
                  <a:gd name="T15" fmla="*/ 54 h 667"/>
                  <a:gd name="T16" fmla="*/ 192 w 667"/>
                  <a:gd name="T17" fmla="*/ 8 h 667"/>
                  <a:gd name="T18" fmla="*/ 147 w 667"/>
                  <a:gd name="T19" fmla="*/ 27 h 667"/>
                  <a:gd name="T20" fmla="*/ 147 w 667"/>
                  <a:gd name="T21" fmla="*/ 107 h 667"/>
                  <a:gd name="T22" fmla="*/ 520 w 667"/>
                  <a:gd name="T23" fmla="*/ 27 h 667"/>
                  <a:gd name="T24" fmla="*/ 493 w 667"/>
                  <a:gd name="T25" fmla="*/ 27 h 667"/>
                  <a:gd name="T26" fmla="*/ 120 w 667"/>
                  <a:gd name="T27" fmla="*/ 107 h 667"/>
                  <a:gd name="T28" fmla="*/ 173 w 667"/>
                  <a:gd name="T29" fmla="*/ 134 h 667"/>
                  <a:gd name="T30" fmla="*/ 200 w 667"/>
                  <a:gd name="T31" fmla="*/ 80 h 667"/>
                  <a:gd name="T32" fmla="*/ 474 w 667"/>
                  <a:gd name="T33" fmla="*/ 126 h 667"/>
                  <a:gd name="T34" fmla="*/ 539 w 667"/>
                  <a:gd name="T35" fmla="*/ 126 h 667"/>
                  <a:gd name="T36" fmla="*/ 640 w 667"/>
                  <a:gd name="T37" fmla="*/ 80 h 667"/>
                  <a:gd name="T38" fmla="*/ 27 w 667"/>
                  <a:gd name="T39" fmla="*/ 80 h 667"/>
                  <a:gd name="T40" fmla="*/ 640 w 667"/>
                  <a:gd name="T41" fmla="*/ 640 h 667"/>
                  <a:gd name="T42" fmla="*/ 93 w 667"/>
                  <a:gd name="T43" fmla="*/ 280 h 667"/>
                  <a:gd name="T44" fmla="*/ 93 w 667"/>
                  <a:gd name="T45" fmla="*/ 587 h 667"/>
                  <a:gd name="T46" fmla="*/ 587 w 667"/>
                  <a:gd name="T47" fmla="*/ 574 h 667"/>
                  <a:gd name="T48" fmla="*/ 93 w 667"/>
                  <a:gd name="T49" fmla="*/ 280 h 667"/>
                  <a:gd name="T50" fmla="*/ 200 w 667"/>
                  <a:gd name="T51" fmla="*/ 374 h 667"/>
                  <a:gd name="T52" fmla="*/ 227 w 667"/>
                  <a:gd name="T53" fmla="*/ 307 h 667"/>
                  <a:gd name="T54" fmla="*/ 227 w 667"/>
                  <a:gd name="T55" fmla="*/ 374 h 667"/>
                  <a:gd name="T56" fmla="*/ 440 w 667"/>
                  <a:gd name="T57" fmla="*/ 307 h 667"/>
                  <a:gd name="T58" fmla="*/ 347 w 667"/>
                  <a:gd name="T59" fmla="*/ 307 h 667"/>
                  <a:gd name="T60" fmla="*/ 560 w 667"/>
                  <a:gd name="T61" fmla="*/ 374 h 667"/>
                  <a:gd name="T62" fmla="*/ 107 w 667"/>
                  <a:gd name="T63" fmla="*/ 400 h 667"/>
                  <a:gd name="T64" fmla="*/ 107 w 667"/>
                  <a:gd name="T65" fmla="*/ 467 h 667"/>
                  <a:gd name="T66" fmla="*/ 320 w 667"/>
                  <a:gd name="T67" fmla="*/ 400 h 667"/>
                  <a:gd name="T68" fmla="*/ 227 w 667"/>
                  <a:gd name="T69" fmla="*/ 400 h 667"/>
                  <a:gd name="T70" fmla="*/ 440 w 667"/>
                  <a:gd name="T71" fmla="*/ 467 h 667"/>
                  <a:gd name="T72" fmla="*/ 467 w 667"/>
                  <a:gd name="T73" fmla="*/ 400 h 667"/>
                  <a:gd name="T74" fmla="*/ 467 w 667"/>
                  <a:gd name="T75" fmla="*/ 467 h 667"/>
                  <a:gd name="T76" fmla="*/ 200 w 667"/>
                  <a:gd name="T77" fmla="*/ 494 h 667"/>
                  <a:gd name="T78" fmla="*/ 107 w 667"/>
                  <a:gd name="T79" fmla="*/ 494 h 667"/>
                  <a:gd name="T80" fmla="*/ 320 w 667"/>
                  <a:gd name="T81" fmla="*/ 560 h 667"/>
                  <a:gd name="T82" fmla="*/ 347 w 667"/>
                  <a:gd name="T83" fmla="*/ 494 h 667"/>
                  <a:gd name="T84" fmla="*/ 400 w 667"/>
                  <a:gd name="T85" fmla="*/ 560 h 667"/>
                  <a:gd name="T86" fmla="*/ 467 w 667"/>
                  <a:gd name="T87" fmla="*/ 494 h 667"/>
                  <a:gd name="T88" fmla="*/ 467 w 667"/>
                  <a:gd name="T89" fmla="*/ 56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7" h="667">
                    <a:moveTo>
                      <a:pt x="147" y="0"/>
                    </a:moveTo>
                    <a:cubicBezTo>
                      <a:pt x="140" y="0"/>
                      <a:pt x="133" y="3"/>
                      <a:pt x="128" y="8"/>
                    </a:cubicBezTo>
                    <a:cubicBezTo>
                      <a:pt x="123" y="13"/>
                      <a:pt x="120" y="20"/>
                      <a:pt x="120" y="27"/>
                    </a:cubicBezTo>
                    <a:lnTo>
                      <a:pt x="120" y="54"/>
                    </a:lnTo>
                    <a:lnTo>
                      <a:pt x="27" y="54"/>
                    </a:lnTo>
                    <a:cubicBezTo>
                      <a:pt x="20" y="54"/>
                      <a:pt x="13" y="56"/>
                      <a:pt x="8" y="61"/>
                    </a:cubicBezTo>
                    <a:cubicBezTo>
                      <a:pt x="3" y="66"/>
                      <a:pt x="0" y="73"/>
                      <a:pt x="0" y="80"/>
                    </a:cubicBezTo>
                    <a:lnTo>
                      <a:pt x="0" y="640"/>
                    </a:lnTo>
                    <a:cubicBezTo>
                      <a:pt x="0" y="647"/>
                      <a:pt x="3" y="654"/>
                      <a:pt x="8" y="659"/>
                    </a:cubicBezTo>
                    <a:cubicBezTo>
                      <a:pt x="13" y="664"/>
                      <a:pt x="20" y="667"/>
                      <a:pt x="27" y="667"/>
                    </a:cubicBezTo>
                    <a:lnTo>
                      <a:pt x="640" y="667"/>
                    </a:lnTo>
                    <a:cubicBezTo>
                      <a:pt x="647" y="667"/>
                      <a:pt x="654" y="664"/>
                      <a:pt x="659" y="659"/>
                    </a:cubicBezTo>
                    <a:cubicBezTo>
                      <a:pt x="664" y="654"/>
                      <a:pt x="667" y="647"/>
                      <a:pt x="667" y="640"/>
                    </a:cubicBezTo>
                    <a:lnTo>
                      <a:pt x="667" y="80"/>
                    </a:lnTo>
                    <a:cubicBezTo>
                      <a:pt x="667" y="73"/>
                      <a:pt x="664" y="66"/>
                      <a:pt x="659" y="61"/>
                    </a:cubicBezTo>
                    <a:cubicBezTo>
                      <a:pt x="654" y="56"/>
                      <a:pt x="647" y="54"/>
                      <a:pt x="640" y="54"/>
                    </a:cubicBezTo>
                    <a:lnTo>
                      <a:pt x="547" y="54"/>
                    </a:lnTo>
                    <a:lnTo>
                      <a:pt x="547" y="27"/>
                    </a:lnTo>
                    <a:cubicBezTo>
                      <a:pt x="547" y="20"/>
                      <a:pt x="544" y="13"/>
                      <a:pt x="539" y="8"/>
                    </a:cubicBezTo>
                    <a:cubicBezTo>
                      <a:pt x="534" y="3"/>
                      <a:pt x="527" y="0"/>
                      <a:pt x="520" y="0"/>
                    </a:cubicBezTo>
                    <a:lnTo>
                      <a:pt x="493" y="0"/>
                    </a:lnTo>
                    <a:cubicBezTo>
                      <a:pt x="486" y="0"/>
                      <a:pt x="479" y="3"/>
                      <a:pt x="474" y="8"/>
                    </a:cubicBezTo>
                    <a:cubicBezTo>
                      <a:pt x="469" y="13"/>
                      <a:pt x="467" y="20"/>
                      <a:pt x="467" y="27"/>
                    </a:cubicBezTo>
                    <a:lnTo>
                      <a:pt x="467" y="54"/>
                    </a:lnTo>
                    <a:lnTo>
                      <a:pt x="200" y="54"/>
                    </a:lnTo>
                    <a:lnTo>
                      <a:pt x="200" y="27"/>
                    </a:lnTo>
                    <a:cubicBezTo>
                      <a:pt x="200" y="20"/>
                      <a:pt x="197" y="13"/>
                      <a:pt x="192" y="8"/>
                    </a:cubicBezTo>
                    <a:cubicBezTo>
                      <a:pt x="187" y="3"/>
                      <a:pt x="180" y="0"/>
                      <a:pt x="173" y="0"/>
                    </a:cubicBezTo>
                    <a:lnTo>
                      <a:pt x="147" y="0"/>
                    </a:lnTo>
                    <a:close/>
                    <a:moveTo>
                      <a:pt x="147" y="27"/>
                    </a:moveTo>
                    <a:lnTo>
                      <a:pt x="173" y="27"/>
                    </a:lnTo>
                    <a:lnTo>
                      <a:pt x="173" y="107"/>
                    </a:lnTo>
                    <a:lnTo>
                      <a:pt x="147" y="107"/>
                    </a:lnTo>
                    <a:lnTo>
                      <a:pt x="147" y="27"/>
                    </a:lnTo>
                    <a:close/>
                    <a:moveTo>
                      <a:pt x="493" y="27"/>
                    </a:moveTo>
                    <a:lnTo>
                      <a:pt x="520" y="27"/>
                    </a:lnTo>
                    <a:lnTo>
                      <a:pt x="520" y="107"/>
                    </a:lnTo>
                    <a:lnTo>
                      <a:pt x="493" y="107"/>
                    </a:lnTo>
                    <a:lnTo>
                      <a:pt x="493" y="27"/>
                    </a:lnTo>
                    <a:close/>
                    <a:moveTo>
                      <a:pt x="27" y="80"/>
                    </a:moveTo>
                    <a:lnTo>
                      <a:pt x="120" y="80"/>
                    </a:lnTo>
                    <a:lnTo>
                      <a:pt x="120" y="107"/>
                    </a:lnTo>
                    <a:cubicBezTo>
                      <a:pt x="120" y="114"/>
                      <a:pt x="123" y="121"/>
                      <a:pt x="128" y="126"/>
                    </a:cubicBezTo>
                    <a:cubicBezTo>
                      <a:pt x="133" y="131"/>
                      <a:pt x="140" y="134"/>
                      <a:pt x="147" y="134"/>
                    </a:cubicBezTo>
                    <a:lnTo>
                      <a:pt x="173" y="134"/>
                    </a:lnTo>
                    <a:cubicBezTo>
                      <a:pt x="180" y="134"/>
                      <a:pt x="187" y="131"/>
                      <a:pt x="192" y="126"/>
                    </a:cubicBezTo>
                    <a:cubicBezTo>
                      <a:pt x="197" y="121"/>
                      <a:pt x="200" y="114"/>
                      <a:pt x="200" y="107"/>
                    </a:cubicBezTo>
                    <a:lnTo>
                      <a:pt x="200" y="80"/>
                    </a:lnTo>
                    <a:lnTo>
                      <a:pt x="467" y="80"/>
                    </a:lnTo>
                    <a:lnTo>
                      <a:pt x="467" y="107"/>
                    </a:lnTo>
                    <a:cubicBezTo>
                      <a:pt x="467" y="114"/>
                      <a:pt x="469" y="121"/>
                      <a:pt x="474" y="126"/>
                    </a:cubicBezTo>
                    <a:cubicBezTo>
                      <a:pt x="479" y="131"/>
                      <a:pt x="486" y="134"/>
                      <a:pt x="493" y="134"/>
                    </a:cubicBezTo>
                    <a:lnTo>
                      <a:pt x="520" y="134"/>
                    </a:lnTo>
                    <a:cubicBezTo>
                      <a:pt x="527" y="134"/>
                      <a:pt x="534" y="131"/>
                      <a:pt x="539" y="126"/>
                    </a:cubicBezTo>
                    <a:cubicBezTo>
                      <a:pt x="544" y="121"/>
                      <a:pt x="547" y="114"/>
                      <a:pt x="547" y="107"/>
                    </a:cubicBezTo>
                    <a:lnTo>
                      <a:pt x="547" y="80"/>
                    </a:lnTo>
                    <a:lnTo>
                      <a:pt x="640" y="80"/>
                    </a:lnTo>
                    <a:lnTo>
                      <a:pt x="640" y="187"/>
                    </a:lnTo>
                    <a:lnTo>
                      <a:pt x="27" y="187"/>
                    </a:lnTo>
                    <a:lnTo>
                      <a:pt x="27" y="80"/>
                    </a:lnTo>
                    <a:close/>
                    <a:moveTo>
                      <a:pt x="27" y="214"/>
                    </a:moveTo>
                    <a:lnTo>
                      <a:pt x="640" y="214"/>
                    </a:lnTo>
                    <a:lnTo>
                      <a:pt x="640" y="640"/>
                    </a:lnTo>
                    <a:lnTo>
                      <a:pt x="27" y="640"/>
                    </a:lnTo>
                    <a:lnTo>
                      <a:pt x="27" y="214"/>
                    </a:lnTo>
                    <a:close/>
                    <a:moveTo>
                      <a:pt x="93" y="280"/>
                    </a:moveTo>
                    <a:cubicBezTo>
                      <a:pt x="86" y="280"/>
                      <a:pt x="80" y="286"/>
                      <a:pt x="80" y="294"/>
                    </a:cubicBezTo>
                    <a:lnTo>
                      <a:pt x="80" y="574"/>
                    </a:lnTo>
                    <a:cubicBezTo>
                      <a:pt x="80" y="581"/>
                      <a:pt x="86" y="587"/>
                      <a:pt x="93" y="587"/>
                    </a:cubicBezTo>
                    <a:lnTo>
                      <a:pt x="400" y="587"/>
                    </a:lnTo>
                    <a:lnTo>
                      <a:pt x="573" y="587"/>
                    </a:lnTo>
                    <a:cubicBezTo>
                      <a:pt x="581" y="587"/>
                      <a:pt x="587" y="581"/>
                      <a:pt x="587" y="574"/>
                    </a:cubicBezTo>
                    <a:lnTo>
                      <a:pt x="587" y="294"/>
                    </a:lnTo>
                    <a:cubicBezTo>
                      <a:pt x="587" y="286"/>
                      <a:pt x="581" y="280"/>
                      <a:pt x="573" y="280"/>
                    </a:cubicBezTo>
                    <a:lnTo>
                      <a:pt x="93" y="280"/>
                    </a:lnTo>
                    <a:close/>
                    <a:moveTo>
                      <a:pt x="107" y="307"/>
                    </a:moveTo>
                    <a:lnTo>
                      <a:pt x="200" y="307"/>
                    </a:lnTo>
                    <a:lnTo>
                      <a:pt x="200" y="374"/>
                    </a:lnTo>
                    <a:lnTo>
                      <a:pt x="107" y="374"/>
                    </a:lnTo>
                    <a:lnTo>
                      <a:pt x="107" y="307"/>
                    </a:lnTo>
                    <a:close/>
                    <a:moveTo>
                      <a:pt x="227" y="307"/>
                    </a:moveTo>
                    <a:lnTo>
                      <a:pt x="320" y="307"/>
                    </a:lnTo>
                    <a:lnTo>
                      <a:pt x="320" y="374"/>
                    </a:lnTo>
                    <a:lnTo>
                      <a:pt x="227" y="374"/>
                    </a:lnTo>
                    <a:lnTo>
                      <a:pt x="227" y="307"/>
                    </a:lnTo>
                    <a:close/>
                    <a:moveTo>
                      <a:pt x="347" y="307"/>
                    </a:moveTo>
                    <a:lnTo>
                      <a:pt x="440" y="307"/>
                    </a:lnTo>
                    <a:lnTo>
                      <a:pt x="440" y="374"/>
                    </a:lnTo>
                    <a:lnTo>
                      <a:pt x="347" y="374"/>
                    </a:lnTo>
                    <a:lnTo>
                      <a:pt x="347" y="307"/>
                    </a:lnTo>
                    <a:close/>
                    <a:moveTo>
                      <a:pt x="467" y="307"/>
                    </a:moveTo>
                    <a:lnTo>
                      <a:pt x="560" y="307"/>
                    </a:lnTo>
                    <a:lnTo>
                      <a:pt x="560" y="374"/>
                    </a:lnTo>
                    <a:lnTo>
                      <a:pt x="467" y="374"/>
                    </a:lnTo>
                    <a:lnTo>
                      <a:pt x="467" y="307"/>
                    </a:lnTo>
                    <a:close/>
                    <a:moveTo>
                      <a:pt x="107" y="400"/>
                    </a:moveTo>
                    <a:lnTo>
                      <a:pt x="200" y="400"/>
                    </a:lnTo>
                    <a:lnTo>
                      <a:pt x="200" y="467"/>
                    </a:lnTo>
                    <a:lnTo>
                      <a:pt x="107" y="467"/>
                    </a:lnTo>
                    <a:lnTo>
                      <a:pt x="107" y="400"/>
                    </a:lnTo>
                    <a:close/>
                    <a:moveTo>
                      <a:pt x="227" y="400"/>
                    </a:moveTo>
                    <a:lnTo>
                      <a:pt x="320" y="400"/>
                    </a:lnTo>
                    <a:lnTo>
                      <a:pt x="320" y="467"/>
                    </a:lnTo>
                    <a:lnTo>
                      <a:pt x="227" y="467"/>
                    </a:lnTo>
                    <a:lnTo>
                      <a:pt x="227" y="400"/>
                    </a:lnTo>
                    <a:close/>
                    <a:moveTo>
                      <a:pt x="347" y="400"/>
                    </a:moveTo>
                    <a:lnTo>
                      <a:pt x="440" y="400"/>
                    </a:lnTo>
                    <a:lnTo>
                      <a:pt x="440" y="467"/>
                    </a:lnTo>
                    <a:lnTo>
                      <a:pt x="347" y="467"/>
                    </a:lnTo>
                    <a:lnTo>
                      <a:pt x="347" y="400"/>
                    </a:lnTo>
                    <a:close/>
                    <a:moveTo>
                      <a:pt x="467" y="400"/>
                    </a:moveTo>
                    <a:lnTo>
                      <a:pt x="560" y="400"/>
                    </a:lnTo>
                    <a:lnTo>
                      <a:pt x="560" y="467"/>
                    </a:lnTo>
                    <a:lnTo>
                      <a:pt x="467" y="467"/>
                    </a:lnTo>
                    <a:lnTo>
                      <a:pt x="467" y="400"/>
                    </a:lnTo>
                    <a:close/>
                    <a:moveTo>
                      <a:pt x="107" y="494"/>
                    </a:moveTo>
                    <a:lnTo>
                      <a:pt x="200" y="494"/>
                    </a:lnTo>
                    <a:lnTo>
                      <a:pt x="200" y="560"/>
                    </a:lnTo>
                    <a:lnTo>
                      <a:pt x="107" y="560"/>
                    </a:lnTo>
                    <a:lnTo>
                      <a:pt x="107" y="494"/>
                    </a:lnTo>
                    <a:close/>
                    <a:moveTo>
                      <a:pt x="227" y="494"/>
                    </a:moveTo>
                    <a:lnTo>
                      <a:pt x="320" y="494"/>
                    </a:lnTo>
                    <a:lnTo>
                      <a:pt x="320" y="560"/>
                    </a:lnTo>
                    <a:lnTo>
                      <a:pt x="227" y="560"/>
                    </a:lnTo>
                    <a:lnTo>
                      <a:pt x="227" y="494"/>
                    </a:lnTo>
                    <a:close/>
                    <a:moveTo>
                      <a:pt x="347" y="494"/>
                    </a:moveTo>
                    <a:lnTo>
                      <a:pt x="440" y="494"/>
                    </a:lnTo>
                    <a:lnTo>
                      <a:pt x="440" y="560"/>
                    </a:lnTo>
                    <a:lnTo>
                      <a:pt x="400" y="560"/>
                    </a:lnTo>
                    <a:lnTo>
                      <a:pt x="347" y="560"/>
                    </a:lnTo>
                    <a:lnTo>
                      <a:pt x="347" y="494"/>
                    </a:lnTo>
                    <a:close/>
                    <a:moveTo>
                      <a:pt x="467" y="494"/>
                    </a:moveTo>
                    <a:lnTo>
                      <a:pt x="560" y="494"/>
                    </a:lnTo>
                    <a:lnTo>
                      <a:pt x="560" y="560"/>
                    </a:lnTo>
                    <a:lnTo>
                      <a:pt x="467" y="560"/>
                    </a:lnTo>
                    <a:lnTo>
                      <a:pt x="467" y="49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80FBEBBB-1EF8-41A3-1554-9C9159ADC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666909"/>
              </p:ext>
            </p:extLst>
          </p:nvPr>
        </p:nvGraphicFramePr>
        <p:xfrm>
          <a:off x="9016139" y="252735"/>
          <a:ext cx="2508867" cy="711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현재일로부터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 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달력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Date Picker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레이어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년의 기간만 선택하도록 구성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기간 동안 상품별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판매수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[2]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번 영역에 검색 결과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판매수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높은 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페이지당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상품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 정보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연결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(Target : Blank) 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52794"/>
                  </a:ext>
                </a:extLst>
              </a:tr>
              <a:tr h="5292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sp>
        <p:nvSpPr>
          <p:cNvPr id="6" name="타원 5">
            <a:extLst>
              <a:ext uri="{FF2B5EF4-FFF2-40B4-BE49-F238E27FC236}">
                <a16:creationId xmlns:a16="http://schemas.microsoft.com/office/drawing/2014/main" id="{6425F65E-CC35-C247-BDBA-FB8EB5246733}"/>
              </a:ext>
            </a:extLst>
          </p:cNvPr>
          <p:cNvSpPr/>
          <p:nvPr/>
        </p:nvSpPr>
        <p:spPr>
          <a:xfrm>
            <a:off x="1475483" y="92738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FBA81295-5506-8896-564E-9AC2A8DA0279}"/>
              </a:ext>
            </a:extLst>
          </p:cNvPr>
          <p:cNvSpPr/>
          <p:nvPr/>
        </p:nvSpPr>
        <p:spPr>
          <a:xfrm>
            <a:off x="1522302" y="141467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" name="Google Shape;1067;p27">
            <a:extLst>
              <a:ext uri="{FF2B5EF4-FFF2-40B4-BE49-F238E27FC236}">
                <a16:creationId xmlns:a16="http://schemas.microsoft.com/office/drawing/2014/main" id="{29C5FD1A-08EE-0A0C-A08E-FC37B0C82576}"/>
              </a:ext>
            </a:extLst>
          </p:cNvPr>
          <p:cNvGrpSpPr/>
          <p:nvPr/>
        </p:nvGrpSpPr>
        <p:grpSpPr>
          <a:xfrm>
            <a:off x="1638785" y="5830125"/>
            <a:ext cx="7160606" cy="251450"/>
            <a:chOff x="454585" y="453468"/>
            <a:chExt cx="8868441" cy="502040"/>
          </a:xfrm>
        </p:grpSpPr>
        <p:sp>
          <p:nvSpPr>
            <p:cNvPr id="15" name="Google Shape;1068;p27">
              <a:extLst>
                <a:ext uri="{FF2B5EF4-FFF2-40B4-BE49-F238E27FC236}">
                  <a16:creationId xmlns:a16="http://schemas.microsoft.com/office/drawing/2014/main" id="{FF46E418-588B-9DF3-1D6C-0DC752FD2542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16" name="Google Shape;1069;p27">
              <a:extLst>
                <a:ext uri="{FF2B5EF4-FFF2-40B4-BE49-F238E27FC236}">
                  <a16:creationId xmlns:a16="http://schemas.microsoft.com/office/drawing/2014/main" id="{73827DC8-FB3F-005A-96C5-3C908D0DA193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1943BD4-5F70-6D2F-E056-70F4B881A879}"/>
              </a:ext>
            </a:extLst>
          </p:cNvPr>
          <p:cNvSpPr/>
          <p:nvPr/>
        </p:nvSpPr>
        <p:spPr>
          <a:xfrm>
            <a:off x="91268" y="1759319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32116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A4FC6115-E728-6B9D-592F-F4C10FF42620}"/>
              </a:ext>
            </a:extLst>
          </p:cNvPr>
          <p:cNvSpPr/>
          <p:nvPr/>
        </p:nvSpPr>
        <p:spPr bwMode="auto">
          <a:xfrm>
            <a:off x="1646297" y="888276"/>
            <a:ext cx="7133717" cy="1038178"/>
          </a:xfrm>
          <a:prstGeom prst="roundRect">
            <a:avLst>
              <a:gd name="adj" fmla="val 4327"/>
            </a:avLst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108000" tIns="36000" rIns="180000" bIns="36000" rtlCol="0" anchor="ctr"/>
          <a:lstStyle/>
          <a:p>
            <a:pPr marL="0" marR="0" lvl="0" indent="0" algn="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16860D0C-6700-4D24-E997-4AAAF4F2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P-BE-ST-25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3EB9B1D-3751-9AC9-EF9A-7E852AA8A8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통계 </a:t>
            </a:r>
            <a:r>
              <a:rPr lang="en-US" altLang="ko-KR" dirty="0"/>
              <a:t>&gt; </a:t>
            </a:r>
            <a:r>
              <a:rPr lang="ko-KR" altLang="en-US" dirty="0"/>
              <a:t>포인트 통계</a:t>
            </a:r>
            <a:r>
              <a:rPr lang="en-US" altLang="ko-KR" dirty="0"/>
              <a:t>] </a:t>
            </a:r>
            <a:r>
              <a:rPr lang="ko-KR" altLang="en-US" dirty="0"/>
              <a:t>포인트 통계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1265093B-4538-F4CB-7933-2E95EE779D3A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5C90C6-3E91-BFB0-BB5F-792F05ED0D21}"/>
                </a:ext>
              </a:extLst>
            </p:cNvPr>
            <p:cNvSpPr txBox="1"/>
            <p:nvPr/>
          </p:nvSpPr>
          <p:spPr>
            <a:xfrm>
              <a:off x="1565686" y="332656"/>
              <a:ext cx="1085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통계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포인트 통계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DD80F8-6E25-8CBD-539A-399B990AFD69}"/>
                </a:ext>
              </a:extLst>
            </p:cNvPr>
            <p:cNvSpPr txBox="1"/>
            <p:nvPr/>
          </p:nvSpPr>
          <p:spPr>
            <a:xfrm>
              <a:off x="1565686" y="479698"/>
              <a:ext cx="10086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dirty="0"/>
                <a:t>포인트 통계</a:t>
              </a: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26334F8D-8EA9-7E7B-B744-5D0CD5544266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A8298C7-765C-472F-AAED-29DA20A288FD}"/>
              </a:ext>
            </a:extLst>
          </p:cNvPr>
          <p:cNvSpPr/>
          <p:nvPr/>
        </p:nvSpPr>
        <p:spPr>
          <a:xfrm>
            <a:off x="1746784" y="1085493"/>
            <a:ext cx="1168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/>
              <a:t>총 누적 포인트</a:t>
            </a:r>
            <a:endParaRPr lang="en-US" altLang="ko-KR" sz="105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F1F204A-F03F-2F45-7A85-9D42120ACB2A}"/>
              </a:ext>
            </a:extLst>
          </p:cNvPr>
          <p:cNvSpPr/>
          <p:nvPr/>
        </p:nvSpPr>
        <p:spPr>
          <a:xfrm>
            <a:off x="2767884" y="1034073"/>
            <a:ext cx="1273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+mn-ea"/>
              </a:rPr>
              <a:t>12,124,500</a:t>
            </a:r>
            <a:r>
              <a:rPr lang="en-US" altLang="ko-KR" sz="1200" dirty="0">
                <a:latin typeface="+mn-ea"/>
              </a:rPr>
              <a:t>P</a:t>
            </a:r>
            <a:endParaRPr lang="ko-KR" altLang="en-US" sz="12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EC4AEFC-75FA-4372-ABF9-12A7B52F6357}"/>
              </a:ext>
            </a:extLst>
          </p:cNvPr>
          <p:cNvSpPr/>
          <p:nvPr/>
        </p:nvSpPr>
        <p:spPr>
          <a:xfrm>
            <a:off x="3547199" y="6663847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/>
              <a:t>|</a:t>
            </a:r>
            <a:r>
              <a:rPr lang="ko-KR" altLang="en-US" sz="1000" dirty="0"/>
              <a:t>처음</a:t>
            </a:r>
            <a:r>
              <a:rPr lang="en-US" altLang="ko-KR" sz="1000" dirty="0"/>
              <a:t>|  &lt;</a:t>
            </a:r>
            <a:r>
              <a:rPr lang="ko-KR" altLang="en-US" sz="1000" dirty="0"/>
              <a:t>이전</a:t>
            </a:r>
            <a:r>
              <a:rPr lang="en-US" altLang="ko-KR" sz="1000" dirty="0"/>
              <a:t> | [1] [2] </a:t>
            </a:r>
            <a:r>
              <a:rPr lang="en-US" altLang="ko-KR" sz="1200" b="1" dirty="0"/>
              <a:t>[3]</a:t>
            </a:r>
            <a:r>
              <a:rPr lang="en-US" altLang="ko-KR" sz="1000" dirty="0"/>
              <a:t> [4] [5] | </a:t>
            </a:r>
            <a:r>
              <a:rPr lang="ko-KR" altLang="en-US" sz="1000" dirty="0"/>
              <a:t>다음</a:t>
            </a:r>
            <a:r>
              <a:rPr lang="en-US" altLang="ko-KR" sz="1000" dirty="0"/>
              <a:t>&gt;  |</a:t>
            </a:r>
            <a:r>
              <a:rPr lang="ko-KR" altLang="en-US" sz="1000" dirty="0"/>
              <a:t>마지막</a:t>
            </a:r>
            <a:r>
              <a:rPr lang="en-US" altLang="ko-KR" sz="1000" dirty="0"/>
              <a:t>|</a:t>
            </a:r>
            <a:endParaRPr lang="ko-KR" altLang="en-US" sz="1000" dirty="0"/>
          </a:p>
        </p:txBody>
      </p:sp>
      <p:graphicFrame>
        <p:nvGraphicFramePr>
          <p:cNvPr id="38" name="표 37">
            <a:extLst>
              <a:ext uri="{FF2B5EF4-FFF2-40B4-BE49-F238E27FC236}">
                <a16:creationId xmlns:a16="http://schemas.microsoft.com/office/drawing/2014/main" id="{DD0D6553-F443-1F99-36B6-48CB8FBF7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492323"/>
              </p:ext>
            </p:extLst>
          </p:nvPr>
        </p:nvGraphicFramePr>
        <p:xfrm>
          <a:off x="1638785" y="2558557"/>
          <a:ext cx="7141229" cy="35812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18590">
                  <a:extLst>
                    <a:ext uri="{9D8B030D-6E8A-4147-A177-3AD203B41FA5}">
                      <a16:colId xmlns:a16="http://schemas.microsoft.com/office/drawing/2014/main" val="2693454732"/>
                    </a:ext>
                  </a:extLst>
                </a:gridCol>
                <a:gridCol w="1058495">
                  <a:extLst>
                    <a:ext uri="{9D8B030D-6E8A-4147-A177-3AD203B41FA5}">
                      <a16:colId xmlns:a16="http://schemas.microsoft.com/office/drawing/2014/main" val="3211993185"/>
                    </a:ext>
                  </a:extLst>
                </a:gridCol>
                <a:gridCol w="776187">
                  <a:extLst>
                    <a:ext uri="{9D8B030D-6E8A-4147-A177-3AD203B41FA5}">
                      <a16:colId xmlns:a16="http://schemas.microsoft.com/office/drawing/2014/main" val="3748300996"/>
                    </a:ext>
                  </a:extLst>
                </a:gridCol>
                <a:gridCol w="1314138">
                  <a:extLst>
                    <a:ext uri="{9D8B030D-6E8A-4147-A177-3AD203B41FA5}">
                      <a16:colId xmlns:a16="http://schemas.microsoft.com/office/drawing/2014/main" val="3619009030"/>
                    </a:ext>
                  </a:extLst>
                </a:gridCol>
                <a:gridCol w="2190230">
                  <a:extLst>
                    <a:ext uri="{9D8B030D-6E8A-4147-A177-3AD203B41FA5}">
                      <a16:colId xmlns:a16="http://schemas.microsoft.com/office/drawing/2014/main" val="1465198450"/>
                    </a:ext>
                  </a:extLst>
                </a:gridCol>
                <a:gridCol w="1083589">
                  <a:extLst>
                    <a:ext uri="{9D8B030D-6E8A-4147-A177-3AD203B41FA5}">
                      <a16:colId xmlns:a16="http://schemas.microsoft.com/office/drawing/2014/main" val="171845794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번호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ID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날짜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적립</a:t>
                      </a:r>
                      <a: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사용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포인트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abcde20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2023-01-10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적립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제품 구매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+5,000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5520179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19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abcde19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2023-01-10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사용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제품 구매 시 적립금 사용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4710757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18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abcde18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2023-01-10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취소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제품 구매 취소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-5,000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7168432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17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abcde17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2023-01-09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소멸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년간 미사용 포인트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-500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281324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abcde16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2023-01-09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적립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오픈 숍 상품 판매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+15,000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2600579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15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abcde15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2023-01-09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적립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신규가입 이벤트 당첨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+5000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3720143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abcde11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2023-01-08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소멸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회원탈퇴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+5,000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0626555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abcde10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2023-01-07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적립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오픈 숍 상품 판매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+5,000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5D90D2DE-AAF9-4984-F93C-CA4553558271}"/>
              </a:ext>
            </a:extLst>
          </p:cNvPr>
          <p:cNvSpPr/>
          <p:nvPr/>
        </p:nvSpPr>
        <p:spPr bwMode="auto">
          <a:xfrm>
            <a:off x="4452769" y="2103402"/>
            <a:ext cx="787408" cy="2837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검색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11BB34-496D-D9F5-BDE4-C624A42E5B28}"/>
              </a:ext>
            </a:extLst>
          </p:cNvPr>
          <p:cNvGrpSpPr/>
          <p:nvPr/>
        </p:nvGrpSpPr>
        <p:grpSpPr>
          <a:xfrm>
            <a:off x="1633265" y="2108365"/>
            <a:ext cx="2716035" cy="307777"/>
            <a:chOff x="2851839" y="2482573"/>
            <a:chExt cx="2716035" cy="307777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64E432B2-4867-0EA7-7094-0DBF4157CFE6}"/>
                </a:ext>
              </a:extLst>
            </p:cNvPr>
            <p:cNvSpPr/>
            <p:nvPr/>
          </p:nvSpPr>
          <p:spPr>
            <a:xfrm>
              <a:off x="4067453" y="2482573"/>
              <a:ext cx="3097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~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544A81AA-264D-B6E1-B72B-0394414C41E6}"/>
                </a:ext>
              </a:extLst>
            </p:cNvPr>
            <p:cNvGrpSpPr/>
            <p:nvPr/>
          </p:nvGrpSpPr>
          <p:grpSpPr>
            <a:xfrm>
              <a:off x="2851839" y="2489713"/>
              <a:ext cx="1220610" cy="253721"/>
              <a:chOff x="2851839" y="2489713"/>
              <a:chExt cx="1220610" cy="253721"/>
            </a:xfrm>
          </p:grpSpPr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444FFA00-BE08-076F-042D-18B786BDE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839" y="2489713"/>
                <a:ext cx="1220610" cy="25372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dirty="0">
                    <a:latin typeface="+mn-ea"/>
                  </a:rPr>
                  <a:t>     2023-01-03</a:t>
                </a:r>
                <a:endParaRPr lang="ko-KR" altLang="en-US" sz="1000" dirty="0">
                  <a:latin typeface="+mn-ea"/>
                </a:endParaRPr>
              </a:p>
            </p:txBody>
          </p:sp>
          <p:sp>
            <p:nvSpPr>
              <p:cNvPr id="23" name="Calendar">
                <a:extLst>
                  <a:ext uri="{FF2B5EF4-FFF2-40B4-BE49-F238E27FC236}">
                    <a16:creationId xmlns:a16="http://schemas.microsoft.com/office/drawing/2014/main" id="{B89D0B55-079D-DFEF-D5D7-DF3242A705D0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2902321" y="2547417"/>
                <a:ext cx="161925" cy="161925"/>
              </a:xfrm>
              <a:custGeom>
                <a:avLst/>
                <a:gdLst>
                  <a:gd name="T0" fmla="*/ 120 w 667"/>
                  <a:gd name="T1" fmla="*/ 27 h 667"/>
                  <a:gd name="T2" fmla="*/ 8 w 667"/>
                  <a:gd name="T3" fmla="*/ 61 h 667"/>
                  <a:gd name="T4" fmla="*/ 8 w 667"/>
                  <a:gd name="T5" fmla="*/ 659 h 667"/>
                  <a:gd name="T6" fmla="*/ 659 w 667"/>
                  <a:gd name="T7" fmla="*/ 659 h 667"/>
                  <a:gd name="T8" fmla="*/ 659 w 667"/>
                  <a:gd name="T9" fmla="*/ 61 h 667"/>
                  <a:gd name="T10" fmla="*/ 547 w 667"/>
                  <a:gd name="T11" fmla="*/ 27 h 667"/>
                  <a:gd name="T12" fmla="*/ 493 w 667"/>
                  <a:gd name="T13" fmla="*/ 0 h 667"/>
                  <a:gd name="T14" fmla="*/ 467 w 667"/>
                  <a:gd name="T15" fmla="*/ 54 h 667"/>
                  <a:gd name="T16" fmla="*/ 192 w 667"/>
                  <a:gd name="T17" fmla="*/ 8 h 667"/>
                  <a:gd name="T18" fmla="*/ 147 w 667"/>
                  <a:gd name="T19" fmla="*/ 27 h 667"/>
                  <a:gd name="T20" fmla="*/ 147 w 667"/>
                  <a:gd name="T21" fmla="*/ 107 h 667"/>
                  <a:gd name="T22" fmla="*/ 520 w 667"/>
                  <a:gd name="T23" fmla="*/ 27 h 667"/>
                  <a:gd name="T24" fmla="*/ 493 w 667"/>
                  <a:gd name="T25" fmla="*/ 27 h 667"/>
                  <a:gd name="T26" fmla="*/ 120 w 667"/>
                  <a:gd name="T27" fmla="*/ 107 h 667"/>
                  <a:gd name="T28" fmla="*/ 173 w 667"/>
                  <a:gd name="T29" fmla="*/ 134 h 667"/>
                  <a:gd name="T30" fmla="*/ 200 w 667"/>
                  <a:gd name="T31" fmla="*/ 80 h 667"/>
                  <a:gd name="T32" fmla="*/ 474 w 667"/>
                  <a:gd name="T33" fmla="*/ 126 h 667"/>
                  <a:gd name="T34" fmla="*/ 539 w 667"/>
                  <a:gd name="T35" fmla="*/ 126 h 667"/>
                  <a:gd name="T36" fmla="*/ 640 w 667"/>
                  <a:gd name="T37" fmla="*/ 80 h 667"/>
                  <a:gd name="T38" fmla="*/ 27 w 667"/>
                  <a:gd name="T39" fmla="*/ 80 h 667"/>
                  <a:gd name="T40" fmla="*/ 640 w 667"/>
                  <a:gd name="T41" fmla="*/ 640 h 667"/>
                  <a:gd name="T42" fmla="*/ 93 w 667"/>
                  <a:gd name="T43" fmla="*/ 280 h 667"/>
                  <a:gd name="T44" fmla="*/ 93 w 667"/>
                  <a:gd name="T45" fmla="*/ 587 h 667"/>
                  <a:gd name="T46" fmla="*/ 587 w 667"/>
                  <a:gd name="T47" fmla="*/ 574 h 667"/>
                  <a:gd name="T48" fmla="*/ 93 w 667"/>
                  <a:gd name="T49" fmla="*/ 280 h 667"/>
                  <a:gd name="T50" fmla="*/ 200 w 667"/>
                  <a:gd name="T51" fmla="*/ 374 h 667"/>
                  <a:gd name="T52" fmla="*/ 227 w 667"/>
                  <a:gd name="T53" fmla="*/ 307 h 667"/>
                  <a:gd name="T54" fmla="*/ 227 w 667"/>
                  <a:gd name="T55" fmla="*/ 374 h 667"/>
                  <a:gd name="T56" fmla="*/ 440 w 667"/>
                  <a:gd name="T57" fmla="*/ 307 h 667"/>
                  <a:gd name="T58" fmla="*/ 347 w 667"/>
                  <a:gd name="T59" fmla="*/ 307 h 667"/>
                  <a:gd name="T60" fmla="*/ 560 w 667"/>
                  <a:gd name="T61" fmla="*/ 374 h 667"/>
                  <a:gd name="T62" fmla="*/ 107 w 667"/>
                  <a:gd name="T63" fmla="*/ 400 h 667"/>
                  <a:gd name="T64" fmla="*/ 107 w 667"/>
                  <a:gd name="T65" fmla="*/ 467 h 667"/>
                  <a:gd name="T66" fmla="*/ 320 w 667"/>
                  <a:gd name="T67" fmla="*/ 400 h 667"/>
                  <a:gd name="T68" fmla="*/ 227 w 667"/>
                  <a:gd name="T69" fmla="*/ 400 h 667"/>
                  <a:gd name="T70" fmla="*/ 440 w 667"/>
                  <a:gd name="T71" fmla="*/ 467 h 667"/>
                  <a:gd name="T72" fmla="*/ 467 w 667"/>
                  <a:gd name="T73" fmla="*/ 400 h 667"/>
                  <a:gd name="T74" fmla="*/ 467 w 667"/>
                  <a:gd name="T75" fmla="*/ 467 h 667"/>
                  <a:gd name="T76" fmla="*/ 200 w 667"/>
                  <a:gd name="T77" fmla="*/ 494 h 667"/>
                  <a:gd name="T78" fmla="*/ 107 w 667"/>
                  <a:gd name="T79" fmla="*/ 494 h 667"/>
                  <a:gd name="T80" fmla="*/ 320 w 667"/>
                  <a:gd name="T81" fmla="*/ 560 h 667"/>
                  <a:gd name="T82" fmla="*/ 347 w 667"/>
                  <a:gd name="T83" fmla="*/ 494 h 667"/>
                  <a:gd name="T84" fmla="*/ 400 w 667"/>
                  <a:gd name="T85" fmla="*/ 560 h 667"/>
                  <a:gd name="T86" fmla="*/ 467 w 667"/>
                  <a:gd name="T87" fmla="*/ 494 h 667"/>
                  <a:gd name="T88" fmla="*/ 467 w 667"/>
                  <a:gd name="T89" fmla="*/ 56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7" h="667">
                    <a:moveTo>
                      <a:pt x="147" y="0"/>
                    </a:moveTo>
                    <a:cubicBezTo>
                      <a:pt x="140" y="0"/>
                      <a:pt x="133" y="3"/>
                      <a:pt x="128" y="8"/>
                    </a:cubicBezTo>
                    <a:cubicBezTo>
                      <a:pt x="123" y="13"/>
                      <a:pt x="120" y="20"/>
                      <a:pt x="120" y="27"/>
                    </a:cubicBezTo>
                    <a:lnTo>
                      <a:pt x="120" y="54"/>
                    </a:lnTo>
                    <a:lnTo>
                      <a:pt x="27" y="54"/>
                    </a:lnTo>
                    <a:cubicBezTo>
                      <a:pt x="20" y="54"/>
                      <a:pt x="13" y="56"/>
                      <a:pt x="8" y="61"/>
                    </a:cubicBezTo>
                    <a:cubicBezTo>
                      <a:pt x="3" y="66"/>
                      <a:pt x="0" y="73"/>
                      <a:pt x="0" y="80"/>
                    </a:cubicBezTo>
                    <a:lnTo>
                      <a:pt x="0" y="640"/>
                    </a:lnTo>
                    <a:cubicBezTo>
                      <a:pt x="0" y="647"/>
                      <a:pt x="3" y="654"/>
                      <a:pt x="8" y="659"/>
                    </a:cubicBezTo>
                    <a:cubicBezTo>
                      <a:pt x="13" y="664"/>
                      <a:pt x="20" y="667"/>
                      <a:pt x="27" y="667"/>
                    </a:cubicBezTo>
                    <a:lnTo>
                      <a:pt x="640" y="667"/>
                    </a:lnTo>
                    <a:cubicBezTo>
                      <a:pt x="647" y="667"/>
                      <a:pt x="654" y="664"/>
                      <a:pt x="659" y="659"/>
                    </a:cubicBezTo>
                    <a:cubicBezTo>
                      <a:pt x="664" y="654"/>
                      <a:pt x="667" y="647"/>
                      <a:pt x="667" y="640"/>
                    </a:cubicBezTo>
                    <a:lnTo>
                      <a:pt x="667" y="80"/>
                    </a:lnTo>
                    <a:cubicBezTo>
                      <a:pt x="667" y="73"/>
                      <a:pt x="664" y="66"/>
                      <a:pt x="659" y="61"/>
                    </a:cubicBezTo>
                    <a:cubicBezTo>
                      <a:pt x="654" y="56"/>
                      <a:pt x="647" y="54"/>
                      <a:pt x="640" y="54"/>
                    </a:cubicBezTo>
                    <a:lnTo>
                      <a:pt x="547" y="54"/>
                    </a:lnTo>
                    <a:lnTo>
                      <a:pt x="547" y="27"/>
                    </a:lnTo>
                    <a:cubicBezTo>
                      <a:pt x="547" y="20"/>
                      <a:pt x="544" y="13"/>
                      <a:pt x="539" y="8"/>
                    </a:cubicBezTo>
                    <a:cubicBezTo>
                      <a:pt x="534" y="3"/>
                      <a:pt x="527" y="0"/>
                      <a:pt x="520" y="0"/>
                    </a:cubicBezTo>
                    <a:lnTo>
                      <a:pt x="493" y="0"/>
                    </a:lnTo>
                    <a:cubicBezTo>
                      <a:pt x="486" y="0"/>
                      <a:pt x="479" y="3"/>
                      <a:pt x="474" y="8"/>
                    </a:cubicBezTo>
                    <a:cubicBezTo>
                      <a:pt x="469" y="13"/>
                      <a:pt x="467" y="20"/>
                      <a:pt x="467" y="27"/>
                    </a:cubicBezTo>
                    <a:lnTo>
                      <a:pt x="467" y="54"/>
                    </a:lnTo>
                    <a:lnTo>
                      <a:pt x="200" y="54"/>
                    </a:lnTo>
                    <a:lnTo>
                      <a:pt x="200" y="27"/>
                    </a:lnTo>
                    <a:cubicBezTo>
                      <a:pt x="200" y="20"/>
                      <a:pt x="197" y="13"/>
                      <a:pt x="192" y="8"/>
                    </a:cubicBezTo>
                    <a:cubicBezTo>
                      <a:pt x="187" y="3"/>
                      <a:pt x="180" y="0"/>
                      <a:pt x="173" y="0"/>
                    </a:cubicBezTo>
                    <a:lnTo>
                      <a:pt x="147" y="0"/>
                    </a:lnTo>
                    <a:close/>
                    <a:moveTo>
                      <a:pt x="147" y="27"/>
                    </a:moveTo>
                    <a:lnTo>
                      <a:pt x="173" y="27"/>
                    </a:lnTo>
                    <a:lnTo>
                      <a:pt x="173" y="107"/>
                    </a:lnTo>
                    <a:lnTo>
                      <a:pt x="147" y="107"/>
                    </a:lnTo>
                    <a:lnTo>
                      <a:pt x="147" y="27"/>
                    </a:lnTo>
                    <a:close/>
                    <a:moveTo>
                      <a:pt x="493" y="27"/>
                    </a:moveTo>
                    <a:lnTo>
                      <a:pt x="520" y="27"/>
                    </a:lnTo>
                    <a:lnTo>
                      <a:pt x="520" y="107"/>
                    </a:lnTo>
                    <a:lnTo>
                      <a:pt x="493" y="107"/>
                    </a:lnTo>
                    <a:lnTo>
                      <a:pt x="493" y="27"/>
                    </a:lnTo>
                    <a:close/>
                    <a:moveTo>
                      <a:pt x="27" y="80"/>
                    </a:moveTo>
                    <a:lnTo>
                      <a:pt x="120" y="80"/>
                    </a:lnTo>
                    <a:lnTo>
                      <a:pt x="120" y="107"/>
                    </a:lnTo>
                    <a:cubicBezTo>
                      <a:pt x="120" y="114"/>
                      <a:pt x="123" y="121"/>
                      <a:pt x="128" y="126"/>
                    </a:cubicBezTo>
                    <a:cubicBezTo>
                      <a:pt x="133" y="131"/>
                      <a:pt x="140" y="134"/>
                      <a:pt x="147" y="134"/>
                    </a:cubicBezTo>
                    <a:lnTo>
                      <a:pt x="173" y="134"/>
                    </a:lnTo>
                    <a:cubicBezTo>
                      <a:pt x="180" y="134"/>
                      <a:pt x="187" y="131"/>
                      <a:pt x="192" y="126"/>
                    </a:cubicBezTo>
                    <a:cubicBezTo>
                      <a:pt x="197" y="121"/>
                      <a:pt x="200" y="114"/>
                      <a:pt x="200" y="107"/>
                    </a:cubicBezTo>
                    <a:lnTo>
                      <a:pt x="200" y="80"/>
                    </a:lnTo>
                    <a:lnTo>
                      <a:pt x="467" y="80"/>
                    </a:lnTo>
                    <a:lnTo>
                      <a:pt x="467" y="107"/>
                    </a:lnTo>
                    <a:cubicBezTo>
                      <a:pt x="467" y="114"/>
                      <a:pt x="469" y="121"/>
                      <a:pt x="474" y="126"/>
                    </a:cubicBezTo>
                    <a:cubicBezTo>
                      <a:pt x="479" y="131"/>
                      <a:pt x="486" y="134"/>
                      <a:pt x="493" y="134"/>
                    </a:cubicBezTo>
                    <a:lnTo>
                      <a:pt x="520" y="134"/>
                    </a:lnTo>
                    <a:cubicBezTo>
                      <a:pt x="527" y="134"/>
                      <a:pt x="534" y="131"/>
                      <a:pt x="539" y="126"/>
                    </a:cubicBezTo>
                    <a:cubicBezTo>
                      <a:pt x="544" y="121"/>
                      <a:pt x="547" y="114"/>
                      <a:pt x="547" y="107"/>
                    </a:cubicBezTo>
                    <a:lnTo>
                      <a:pt x="547" y="80"/>
                    </a:lnTo>
                    <a:lnTo>
                      <a:pt x="640" y="80"/>
                    </a:lnTo>
                    <a:lnTo>
                      <a:pt x="640" y="187"/>
                    </a:lnTo>
                    <a:lnTo>
                      <a:pt x="27" y="187"/>
                    </a:lnTo>
                    <a:lnTo>
                      <a:pt x="27" y="80"/>
                    </a:lnTo>
                    <a:close/>
                    <a:moveTo>
                      <a:pt x="27" y="214"/>
                    </a:moveTo>
                    <a:lnTo>
                      <a:pt x="640" y="214"/>
                    </a:lnTo>
                    <a:lnTo>
                      <a:pt x="640" y="640"/>
                    </a:lnTo>
                    <a:lnTo>
                      <a:pt x="27" y="640"/>
                    </a:lnTo>
                    <a:lnTo>
                      <a:pt x="27" y="214"/>
                    </a:lnTo>
                    <a:close/>
                    <a:moveTo>
                      <a:pt x="93" y="280"/>
                    </a:moveTo>
                    <a:cubicBezTo>
                      <a:pt x="86" y="280"/>
                      <a:pt x="80" y="286"/>
                      <a:pt x="80" y="294"/>
                    </a:cubicBezTo>
                    <a:lnTo>
                      <a:pt x="80" y="574"/>
                    </a:lnTo>
                    <a:cubicBezTo>
                      <a:pt x="80" y="581"/>
                      <a:pt x="86" y="587"/>
                      <a:pt x="93" y="587"/>
                    </a:cubicBezTo>
                    <a:lnTo>
                      <a:pt x="400" y="587"/>
                    </a:lnTo>
                    <a:lnTo>
                      <a:pt x="573" y="587"/>
                    </a:lnTo>
                    <a:cubicBezTo>
                      <a:pt x="581" y="587"/>
                      <a:pt x="587" y="581"/>
                      <a:pt x="587" y="574"/>
                    </a:cubicBezTo>
                    <a:lnTo>
                      <a:pt x="587" y="294"/>
                    </a:lnTo>
                    <a:cubicBezTo>
                      <a:pt x="587" y="286"/>
                      <a:pt x="581" y="280"/>
                      <a:pt x="573" y="280"/>
                    </a:cubicBezTo>
                    <a:lnTo>
                      <a:pt x="93" y="280"/>
                    </a:lnTo>
                    <a:close/>
                    <a:moveTo>
                      <a:pt x="107" y="307"/>
                    </a:moveTo>
                    <a:lnTo>
                      <a:pt x="200" y="307"/>
                    </a:lnTo>
                    <a:lnTo>
                      <a:pt x="200" y="374"/>
                    </a:lnTo>
                    <a:lnTo>
                      <a:pt x="107" y="374"/>
                    </a:lnTo>
                    <a:lnTo>
                      <a:pt x="107" y="307"/>
                    </a:lnTo>
                    <a:close/>
                    <a:moveTo>
                      <a:pt x="227" y="307"/>
                    </a:moveTo>
                    <a:lnTo>
                      <a:pt x="320" y="307"/>
                    </a:lnTo>
                    <a:lnTo>
                      <a:pt x="320" y="374"/>
                    </a:lnTo>
                    <a:lnTo>
                      <a:pt x="227" y="374"/>
                    </a:lnTo>
                    <a:lnTo>
                      <a:pt x="227" y="307"/>
                    </a:lnTo>
                    <a:close/>
                    <a:moveTo>
                      <a:pt x="347" y="307"/>
                    </a:moveTo>
                    <a:lnTo>
                      <a:pt x="440" y="307"/>
                    </a:lnTo>
                    <a:lnTo>
                      <a:pt x="440" y="374"/>
                    </a:lnTo>
                    <a:lnTo>
                      <a:pt x="347" y="374"/>
                    </a:lnTo>
                    <a:lnTo>
                      <a:pt x="347" y="307"/>
                    </a:lnTo>
                    <a:close/>
                    <a:moveTo>
                      <a:pt x="467" y="307"/>
                    </a:moveTo>
                    <a:lnTo>
                      <a:pt x="560" y="307"/>
                    </a:lnTo>
                    <a:lnTo>
                      <a:pt x="560" y="374"/>
                    </a:lnTo>
                    <a:lnTo>
                      <a:pt x="467" y="374"/>
                    </a:lnTo>
                    <a:lnTo>
                      <a:pt x="467" y="307"/>
                    </a:lnTo>
                    <a:close/>
                    <a:moveTo>
                      <a:pt x="107" y="400"/>
                    </a:moveTo>
                    <a:lnTo>
                      <a:pt x="200" y="400"/>
                    </a:lnTo>
                    <a:lnTo>
                      <a:pt x="200" y="467"/>
                    </a:lnTo>
                    <a:lnTo>
                      <a:pt x="107" y="467"/>
                    </a:lnTo>
                    <a:lnTo>
                      <a:pt x="107" y="400"/>
                    </a:lnTo>
                    <a:close/>
                    <a:moveTo>
                      <a:pt x="227" y="400"/>
                    </a:moveTo>
                    <a:lnTo>
                      <a:pt x="320" y="400"/>
                    </a:lnTo>
                    <a:lnTo>
                      <a:pt x="320" y="467"/>
                    </a:lnTo>
                    <a:lnTo>
                      <a:pt x="227" y="467"/>
                    </a:lnTo>
                    <a:lnTo>
                      <a:pt x="227" y="400"/>
                    </a:lnTo>
                    <a:close/>
                    <a:moveTo>
                      <a:pt x="347" y="400"/>
                    </a:moveTo>
                    <a:lnTo>
                      <a:pt x="440" y="400"/>
                    </a:lnTo>
                    <a:lnTo>
                      <a:pt x="440" y="467"/>
                    </a:lnTo>
                    <a:lnTo>
                      <a:pt x="347" y="467"/>
                    </a:lnTo>
                    <a:lnTo>
                      <a:pt x="347" y="400"/>
                    </a:lnTo>
                    <a:close/>
                    <a:moveTo>
                      <a:pt x="467" y="400"/>
                    </a:moveTo>
                    <a:lnTo>
                      <a:pt x="560" y="400"/>
                    </a:lnTo>
                    <a:lnTo>
                      <a:pt x="560" y="467"/>
                    </a:lnTo>
                    <a:lnTo>
                      <a:pt x="467" y="467"/>
                    </a:lnTo>
                    <a:lnTo>
                      <a:pt x="467" y="400"/>
                    </a:lnTo>
                    <a:close/>
                    <a:moveTo>
                      <a:pt x="107" y="494"/>
                    </a:moveTo>
                    <a:lnTo>
                      <a:pt x="200" y="494"/>
                    </a:lnTo>
                    <a:lnTo>
                      <a:pt x="200" y="560"/>
                    </a:lnTo>
                    <a:lnTo>
                      <a:pt x="107" y="560"/>
                    </a:lnTo>
                    <a:lnTo>
                      <a:pt x="107" y="494"/>
                    </a:lnTo>
                    <a:close/>
                    <a:moveTo>
                      <a:pt x="227" y="494"/>
                    </a:moveTo>
                    <a:lnTo>
                      <a:pt x="320" y="494"/>
                    </a:lnTo>
                    <a:lnTo>
                      <a:pt x="320" y="560"/>
                    </a:lnTo>
                    <a:lnTo>
                      <a:pt x="227" y="560"/>
                    </a:lnTo>
                    <a:lnTo>
                      <a:pt x="227" y="494"/>
                    </a:lnTo>
                    <a:close/>
                    <a:moveTo>
                      <a:pt x="347" y="494"/>
                    </a:moveTo>
                    <a:lnTo>
                      <a:pt x="440" y="494"/>
                    </a:lnTo>
                    <a:lnTo>
                      <a:pt x="440" y="560"/>
                    </a:lnTo>
                    <a:lnTo>
                      <a:pt x="400" y="560"/>
                    </a:lnTo>
                    <a:lnTo>
                      <a:pt x="347" y="560"/>
                    </a:lnTo>
                    <a:lnTo>
                      <a:pt x="347" y="494"/>
                    </a:lnTo>
                    <a:close/>
                    <a:moveTo>
                      <a:pt x="467" y="494"/>
                    </a:moveTo>
                    <a:lnTo>
                      <a:pt x="560" y="494"/>
                    </a:lnTo>
                    <a:lnTo>
                      <a:pt x="560" y="560"/>
                    </a:lnTo>
                    <a:lnTo>
                      <a:pt x="467" y="560"/>
                    </a:lnTo>
                    <a:lnTo>
                      <a:pt x="467" y="49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latin typeface="+mn-ea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84D7F5EA-E2EA-4F59-6FC8-EE9C7E1B291A}"/>
                </a:ext>
              </a:extLst>
            </p:cNvPr>
            <p:cNvGrpSpPr/>
            <p:nvPr/>
          </p:nvGrpSpPr>
          <p:grpSpPr>
            <a:xfrm>
              <a:off x="4347264" y="2489713"/>
              <a:ext cx="1220610" cy="253721"/>
              <a:chOff x="4347264" y="2489713"/>
              <a:chExt cx="1220610" cy="253721"/>
            </a:xfrm>
          </p:grpSpPr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7BAA3E5B-9F72-95E1-CAC6-2E7C5C9E9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7264" y="2489713"/>
                <a:ext cx="1220610" cy="25372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dirty="0">
                    <a:latin typeface="+mn-ea"/>
                  </a:rPr>
                  <a:t>     2023-01-10</a:t>
                </a:r>
                <a:endParaRPr lang="ko-KR" altLang="en-US" sz="1000" dirty="0">
                  <a:latin typeface="+mn-ea"/>
                </a:endParaRPr>
              </a:p>
            </p:txBody>
          </p:sp>
          <p:sp>
            <p:nvSpPr>
              <p:cNvPr id="21" name="Calendar">
                <a:extLst>
                  <a:ext uri="{FF2B5EF4-FFF2-40B4-BE49-F238E27FC236}">
                    <a16:creationId xmlns:a16="http://schemas.microsoft.com/office/drawing/2014/main" id="{B1373055-73F9-A759-3D8C-F499E5E7387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399176" y="2539629"/>
                <a:ext cx="161925" cy="161925"/>
              </a:xfrm>
              <a:custGeom>
                <a:avLst/>
                <a:gdLst>
                  <a:gd name="T0" fmla="*/ 120 w 667"/>
                  <a:gd name="T1" fmla="*/ 27 h 667"/>
                  <a:gd name="T2" fmla="*/ 8 w 667"/>
                  <a:gd name="T3" fmla="*/ 61 h 667"/>
                  <a:gd name="T4" fmla="*/ 8 w 667"/>
                  <a:gd name="T5" fmla="*/ 659 h 667"/>
                  <a:gd name="T6" fmla="*/ 659 w 667"/>
                  <a:gd name="T7" fmla="*/ 659 h 667"/>
                  <a:gd name="T8" fmla="*/ 659 w 667"/>
                  <a:gd name="T9" fmla="*/ 61 h 667"/>
                  <a:gd name="T10" fmla="*/ 547 w 667"/>
                  <a:gd name="T11" fmla="*/ 27 h 667"/>
                  <a:gd name="T12" fmla="*/ 493 w 667"/>
                  <a:gd name="T13" fmla="*/ 0 h 667"/>
                  <a:gd name="T14" fmla="*/ 467 w 667"/>
                  <a:gd name="T15" fmla="*/ 54 h 667"/>
                  <a:gd name="T16" fmla="*/ 192 w 667"/>
                  <a:gd name="T17" fmla="*/ 8 h 667"/>
                  <a:gd name="T18" fmla="*/ 147 w 667"/>
                  <a:gd name="T19" fmla="*/ 27 h 667"/>
                  <a:gd name="T20" fmla="*/ 147 w 667"/>
                  <a:gd name="T21" fmla="*/ 107 h 667"/>
                  <a:gd name="T22" fmla="*/ 520 w 667"/>
                  <a:gd name="T23" fmla="*/ 27 h 667"/>
                  <a:gd name="T24" fmla="*/ 493 w 667"/>
                  <a:gd name="T25" fmla="*/ 27 h 667"/>
                  <a:gd name="T26" fmla="*/ 120 w 667"/>
                  <a:gd name="T27" fmla="*/ 107 h 667"/>
                  <a:gd name="T28" fmla="*/ 173 w 667"/>
                  <a:gd name="T29" fmla="*/ 134 h 667"/>
                  <a:gd name="T30" fmla="*/ 200 w 667"/>
                  <a:gd name="T31" fmla="*/ 80 h 667"/>
                  <a:gd name="T32" fmla="*/ 474 w 667"/>
                  <a:gd name="T33" fmla="*/ 126 h 667"/>
                  <a:gd name="T34" fmla="*/ 539 w 667"/>
                  <a:gd name="T35" fmla="*/ 126 h 667"/>
                  <a:gd name="T36" fmla="*/ 640 w 667"/>
                  <a:gd name="T37" fmla="*/ 80 h 667"/>
                  <a:gd name="T38" fmla="*/ 27 w 667"/>
                  <a:gd name="T39" fmla="*/ 80 h 667"/>
                  <a:gd name="T40" fmla="*/ 640 w 667"/>
                  <a:gd name="T41" fmla="*/ 640 h 667"/>
                  <a:gd name="T42" fmla="*/ 93 w 667"/>
                  <a:gd name="T43" fmla="*/ 280 h 667"/>
                  <a:gd name="T44" fmla="*/ 93 w 667"/>
                  <a:gd name="T45" fmla="*/ 587 h 667"/>
                  <a:gd name="T46" fmla="*/ 587 w 667"/>
                  <a:gd name="T47" fmla="*/ 574 h 667"/>
                  <a:gd name="T48" fmla="*/ 93 w 667"/>
                  <a:gd name="T49" fmla="*/ 280 h 667"/>
                  <a:gd name="T50" fmla="*/ 200 w 667"/>
                  <a:gd name="T51" fmla="*/ 374 h 667"/>
                  <a:gd name="T52" fmla="*/ 227 w 667"/>
                  <a:gd name="T53" fmla="*/ 307 h 667"/>
                  <a:gd name="T54" fmla="*/ 227 w 667"/>
                  <a:gd name="T55" fmla="*/ 374 h 667"/>
                  <a:gd name="T56" fmla="*/ 440 w 667"/>
                  <a:gd name="T57" fmla="*/ 307 h 667"/>
                  <a:gd name="T58" fmla="*/ 347 w 667"/>
                  <a:gd name="T59" fmla="*/ 307 h 667"/>
                  <a:gd name="T60" fmla="*/ 560 w 667"/>
                  <a:gd name="T61" fmla="*/ 374 h 667"/>
                  <a:gd name="T62" fmla="*/ 107 w 667"/>
                  <a:gd name="T63" fmla="*/ 400 h 667"/>
                  <a:gd name="T64" fmla="*/ 107 w 667"/>
                  <a:gd name="T65" fmla="*/ 467 h 667"/>
                  <a:gd name="T66" fmla="*/ 320 w 667"/>
                  <a:gd name="T67" fmla="*/ 400 h 667"/>
                  <a:gd name="T68" fmla="*/ 227 w 667"/>
                  <a:gd name="T69" fmla="*/ 400 h 667"/>
                  <a:gd name="T70" fmla="*/ 440 w 667"/>
                  <a:gd name="T71" fmla="*/ 467 h 667"/>
                  <a:gd name="T72" fmla="*/ 467 w 667"/>
                  <a:gd name="T73" fmla="*/ 400 h 667"/>
                  <a:gd name="T74" fmla="*/ 467 w 667"/>
                  <a:gd name="T75" fmla="*/ 467 h 667"/>
                  <a:gd name="T76" fmla="*/ 200 w 667"/>
                  <a:gd name="T77" fmla="*/ 494 h 667"/>
                  <a:gd name="T78" fmla="*/ 107 w 667"/>
                  <a:gd name="T79" fmla="*/ 494 h 667"/>
                  <a:gd name="T80" fmla="*/ 320 w 667"/>
                  <a:gd name="T81" fmla="*/ 560 h 667"/>
                  <a:gd name="T82" fmla="*/ 347 w 667"/>
                  <a:gd name="T83" fmla="*/ 494 h 667"/>
                  <a:gd name="T84" fmla="*/ 400 w 667"/>
                  <a:gd name="T85" fmla="*/ 560 h 667"/>
                  <a:gd name="T86" fmla="*/ 467 w 667"/>
                  <a:gd name="T87" fmla="*/ 494 h 667"/>
                  <a:gd name="T88" fmla="*/ 467 w 667"/>
                  <a:gd name="T89" fmla="*/ 56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7" h="667">
                    <a:moveTo>
                      <a:pt x="147" y="0"/>
                    </a:moveTo>
                    <a:cubicBezTo>
                      <a:pt x="140" y="0"/>
                      <a:pt x="133" y="3"/>
                      <a:pt x="128" y="8"/>
                    </a:cubicBezTo>
                    <a:cubicBezTo>
                      <a:pt x="123" y="13"/>
                      <a:pt x="120" y="20"/>
                      <a:pt x="120" y="27"/>
                    </a:cubicBezTo>
                    <a:lnTo>
                      <a:pt x="120" y="54"/>
                    </a:lnTo>
                    <a:lnTo>
                      <a:pt x="27" y="54"/>
                    </a:lnTo>
                    <a:cubicBezTo>
                      <a:pt x="20" y="54"/>
                      <a:pt x="13" y="56"/>
                      <a:pt x="8" y="61"/>
                    </a:cubicBezTo>
                    <a:cubicBezTo>
                      <a:pt x="3" y="66"/>
                      <a:pt x="0" y="73"/>
                      <a:pt x="0" y="80"/>
                    </a:cubicBezTo>
                    <a:lnTo>
                      <a:pt x="0" y="640"/>
                    </a:lnTo>
                    <a:cubicBezTo>
                      <a:pt x="0" y="647"/>
                      <a:pt x="3" y="654"/>
                      <a:pt x="8" y="659"/>
                    </a:cubicBezTo>
                    <a:cubicBezTo>
                      <a:pt x="13" y="664"/>
                      <a:pt x="20" y="667"/>
                      <a:pt x="27" y="667"/>
                    </a:cubicBezTo>
                    <a:lnTo>
                      <a:pt x="640" y="667"/>
                    </a:lnTo>
                    <a:cubicBezTo>
                      <a:pt x="647" y="667"/>
                      <a:pt x="654" y="664"/>
                      <a:pt x="659" y="659"/>
                    </a:cubicBezTo>
                    <a:cubicBezTo>
                      <a:pt x="664" y="654"/>
                      <a:pt x="667" y="647"/>
                      <a:pt x="667" y="640"/>
                    </a:cubicBezTo>
                    <a:lnTo>
                      <a:pt x="667" y="80"/>
                    </a:lnTo>
                    <a:cubicBezTo>
                      <a:pt x="667" y="73"/>
                      <a:pt x="664" y="66"/>
                      <a:pt x="659" y="61"/>
                    </a:cubicBezTo>
                    <a:cubicBezTo>
                      <a:pt x="654" y="56"/>
                      <a:pt x="647" y="54"/>
                      <a:pt x="640" y="54"/>
                    </a:cubicBezTo>
                    <a:lnTo>
                      <a:pt x="547" y="54"/>
                    </a:lnTo>
                    <a:lnTo>
                      <a:pt x="547" y="27"/>
                    </a:lnTo>
                    <a:cubicBezTo>
                      <a:pt x="547" y="20"/>
                      <a:pt x="544" y="13"/>
                      <a:pt x="539" y="8"/>
                    </a:cubicBezTo>
                    <a:cubicBezTo>
                      <a:pt x="534" y="3"/>
                      <a:pt x="527" y="0"/>
                      <a:pt x="520" y="0"/>
                    </a:cubicBezTo>
                    <a:lnTo>
                      <a:pt x="493" y="0"/>
                    </a:lnTo>
                    <a:cubicBezTo>
                      <a:pt x="486" y="0"/>
                      <a:pt x="479" y="3"/>
                      <a:pt x="474" y="8"/>
                    </a:cubicBezTo>
                    <a:cubicBezTo>
                      <a:pt x="469" y="13"/>
                      <a:pt x="467" y="20"/>
                      <a:pt x="467" y="27"/>
                    </a:cubicBezTo>
                    <a:lnTo>
                      <a:pt x="467" y="54"/>
                    </a:lnTo>
                    <a:lnTo>
                      <a:pt x="200" y="54"/>
                    </a:lnTo>
                    <a:lnTo>
                      <a:pt x="200" y="27"/>
                    </a:lnTo>
                    <a:cubicBezTo>
                      <a:pt x="200" y="20"/>
                      <a:pt x="197" y="13"/>
                      <a:pt x="192" y="8"/>
                    </a:cubicBezTo>
                    <a:cubicBezTo>
                      <a:pt x="187" y="3"/>
                      <a:pt x="180" y="0"/>
                      <a:pt x="173" y="0"/>
                    </a:cubicBezTo>
                    <a:lnTo>
                      <a:pt x="147" y="0"/>
                    </a:lnTo>
                    <a:close/>
                    <a:moveTo>
                      <a:pt x="147" y="27"/>
                    </a:moveTo>
                    <a:lnTo>
                      <a:pt x="173" y="27"/>
                    </a:lnTo>
                    <a:lnTo>
                      <a:pt x="173" y="107"/>
                    </a:lnTo>
                    <a:lnTo>
                      <a:pt x="147" y="107"/>
                    </a:lnTo>
                    <a:lnTo>
                      <a:pt x="147" y="27"/>
                    </a:lnTo>
                    <a:close/>
                    <a:moveTo>
                      <a:pt x="493" y="27"/>
                    </a:moveTo>
                    <a:lnTo>
                      <a:pt x="520" y="27"/>
                    </a:lnTo>
                    <a:lnTo>
                      <a:pt x="520" y="107"/>
                    </a:lnTo>
                    <a:lnTo>
                      <a:pt x="493" y="107"/>
                    </a:lnTo>
                    <a:lnTo>
                      <a:pt x="493" y="27"/>
                    </a:lnTo>
                    <a:close/>
                    <a:moveTo>
                      <a:pt x="27" y="80"/>
                    </a:moveTo>
                    <a:lnTo>
                      <a:pt x="120" y="80"/>
                    </a:lnTo>
                    <a:lnTo>
                      <a:pt x="120" y="107"/>
                    </a:lnTo>
                    <a:cubicBezTo>
                      <a:pt x="120" y="114"/>
                      <a:pt x="123" y="121"/>
                      <a:pt x="128" y="126"/>
                    </a:cubicBezTo>
                    <a:cubicBezTo>
                      <a:pt x="133" y="131"/>
                      <a:pt x="140" y="134"/>
                      <a:pt x="147" y="134"/>
                    </a:cubicBezTo>
                    <a:lnTo>
                      <a:pt x="173" y="134"/>
                    </a:lnTo>
                    <a:cubicBezTo>
                      <a:pt x="180" y="134"/>
                      <a:pt x="187" y="131"/>
                      <a:pt x="192" y="126"/>
                    </a:cubicBezTo>
                    <a:cubicBezTo>
                      <a:pt x="197" y="121"/>
                      <a:pt x="200" y="114"/>
                      <a:pt x="200" y="107"/>
                    </a:cubicBezTo>
                    <a:lnTo>
                      <a:pt x="200" y="80"/>
                    </a:lnTo>
                    <a:lnTo>
                      <a:pt x="467" y="80"/>
                    </a:lnTo>
                    <a:lnTo>
                      <a:pt x="467" y="107"/>
                    </a:lnTo>
                    <a:cubicBezTo>
                      <a:pt x="467" y="114"/>
                      <a:pt x="469" y="121"/>
                      <a:pt x="474" y="126"/>
                    </a:cubicBezTo>
                    <a:cubicBezTo>
                      <a:pt x="479" y="131"/>
                      <a:pt x="486" y="134"/>
                      <a:pt x="493" y="134"/>
                    </a:cubicBezTo>
                    <a:lnTo>
                      <a:pt x="520" y="134"/>
                    </a:lnTo>
                    <a:cubicBezTo>
                      <a:pt x="527" y="134"/>
                      <a:pt x="534" y="131"/>
                      <a:pt x="539" y="126"/>
                    </a:cubicBezTo>
                    <a:cubicBezTo>
                      <a:pt x="544" y="121"/>
                      <a:pt x="547" y="114"/>
                      <a:pt x="547" y="107"/>
                    </a:cubicBezTo>
                    <a:lnTo>
                      <a:pt x="547" y="80"/>
                    </a:lnTo>
                    <a:lnTo>
                      <a:pt x="640" y="80"/>
                    </a:lnTo>
                    <a:lnTo>
                      <a:pt x="640" y="187"/>
                    </a:lnTo>
                    <a:lnTo>
                      <a:pt x="27" y="187"/>
                    </a:lnTo>
                    <a:lnTo>
                      <a:pt x="27" y="80"/>
                    </a:lnTo>
                    <a:close/>
                    <a:moveTo>
                      <a:pt x="27" y="214"/>
                    </a:moveTo>
                    <a:lnTo>
                      <a:pt x="640" y="214"/>
                    </a:lnTo>
                    <a:lnTo>
                      <a:pt x="640" y="640"/>
                    </a:lnTo>
                    <a:lnTo>
                      <a:pt x="27" y="640"/>
                    </a:lnTo>
                    <a:lnTo>
                      <a:pt x="27" y="214"/>
                    </a:lnTo>
                    <a:close/>
                    <a:moveTo>
                      <a:pt x="93" y="280"/>
                    </a:moveTo>
                    <a:cubicBezTo>
                      <a:pt x="86" y="280"/>
                      <a:pt x="80" y="286"/>
                      <a:pt x="80" y="294"/>
                    </a:cubicBezTo>
                    <a:lnTo>
                      <a:pt x="80" y="574"/>
                    </a:lnTo>
                    <a:cubicBezTo>
                      <a:pt x="80" y="581"/>
                      <a:pt x="86" y="587"/>
                      <a:pt x="93" y="587"/>
                    </a:cubicBezTo>
                    <a:lnTo>
                      <a:pt x="400" y="587"/>
                    </a:lnTo>
                    <a:lnTo>
                      <a:pt x="573" y="587"/>
                    </a:lnTo>
                    <a:cubicBezTo>
                      <a:pt x="581" y="587"/>
                      <a:pt x="587" y="581"/>
                      <a:pt x="587" y="574"/>
                    </a:cubicBezTo>
                    <a:lnTo>
                      <a:pt x="587" y="294"/>
                    </a:lnTo>
                    <a:cubicBezTo>
                      <a:pt x="587" y="286"/>
                      <a:pt x="581" y="280"/>
                      <a:pt x="573" y="280"/>
                    </a:cubicBezTo>
                    <a:lnTo>
                      <a:pt x="93" y="280"/>
                    </a:lnTo>
                    <a:close/>
                    <a:moveTo>
                      <a:pt x="107" y="307"/>
                    </a:moveTo>
                    <a:lnTo>
                      <a:pt x="200" y="307"/>
                    </a:lnTo>
                    <a:lnTo>
                      <a:pt x="200" y="374"/>
                    </a:lnTo>
                    <a:lnTo>
                      <a:pt x="107" y="374"/>
                    </a:lnTo>
                    <a:lnTo>
                      <a:pt x="107" y="307"/>
                    </a:lnTo>
                    <a:close/>
                    <a:moveTo>
                      <a:pt x="227" y="307"/>
                    </a:moveTo>
                    <a:lnTo>
                      <a:pt x="320" y="307"/>
                    </a:lnTo>
                    <a:lnTo>
                      <a:pt x="320" y="374"/>
                    </a:lnTo>
                    <a:lnTo>
                      <a:pt x="227" y="374"/>
                    </a:lnTo>
                    <a:lnTo>
                      <a:pt x="227" y="307"/>
                    </a:lnTo>
                    <a:close/>
                    <a:moveTo>
                      <a:pt x="347" y="307"/>
                    </a:moveTo>
                    <a:lnTo>
                      <a:pt x="440" y="307"/>
                    </a:lnTo>
                    <a:lnTo>
                      <a:pt x="440" y="374"/>
                    </a:lnTo>
                    <a:lnTo>
                      <a:pt x="347" y="374"/>
                    </a:lnTo>
                    <a:lnTo>
                      <a:pt x="347" y="307"/>
                    </a:lnTo>
                    <a:close/>
                    <a:moveTo>
                      <a:pt x="467" y="307"/>
                    </a:moveTo>
                    <a:lnTo>
                      <a:pt x="560" y="307"/>
                    </a:lnTo>
                    <a:lnTo>
                      <a:pt x="560" y="374"/>
                    </a:lnTo>
                    <a:lnTo>
                      <a:pt x="467" y="374"/>
                    </a:lnTo>
                    <a:lnTo>
                      <a:pt x="467" y="307"/>
                    </a:lnTo>
                    <a:close/>
                    <a:moveTo>
                      <a:pt x="107" y="400"/>
                    </a:moveTo>
                    <a:lnTo>
                      <a:pt x="200" y="400"/>
                    </a:lnTo>
                    <a:lnTo>
                      <a:pt x="200" y="467"/>
                    </a:lnTo>
                    <a:lnTo>
                      <a:pt x="107" y="467"/>
                    </a:lnTo>
                    <a:lnTo>
                      <a:pt x="107" y="400"/>
                    </a:lnTo>
                    <a:close/>
                    <a:moveTo>
                      <a:pt x="227" y="400"/>
                    </a:moveTo>
                    <a:lnTo>
                      <a:pt x="320" y="400"/>
                    </a:lnTo>
                    <a:lnTo>
                      <a:pt x="320" y="467"/>
                    </a:lnTo>
                    <a:lnTo>
                      <a:pt x="227" y="467"/>
                    </a:lnTo>
                    <a:lnTo>
                      <a:pt x="227" y="400"/>
                    </a:lnTo>
                    <a:close/>
                    <a:moveTo>
                      <a:pt x="347" y="400"/>
                    </a:moveTo>
                    <a:lnTo>
                      <a:pt x="440" y="400"/>
                    </a:lnTo>
                    <a:lnTo>
                      <a:pt x="440" y="467"/>
                    </a:lnTo>
                    <a:lnTo>
                      <a:pt x="347" y="467"/>
                    </a:lnTo>
                    <a:lnTo>
                      <a:pt x="347" y="400"/>
                    </a:lnTo>
                    <a:close/>
                    <a:moveTo>
                      <a:pt x="467" y="400"/>
                    </a:moveTo>
                    <a:lnTo>
                      <a:pt x="560" y="400"/>
                    </a:lnTo>
                    <a:lnTo>
                      <a:pt x="560" y="467"/>
                    </a:lnTo>
                    <a:lnTo>
                      <a:pt x="467" y="467"/>
                    </a:lnTo>
                    <a:lnTo>
                      <a:pt x="467" y="400"/>
                    </a:lnTo>
                    <a:close/>
                    <a:moveTo>
                      <a:pt x="107" y="494"/>
                    </a:moveTo>
                    <a:lnTo>
                      <a:pt x="200" y="494"/>
                    </a:lnTo>
                    <a:lnTo>
                      <a:pt x="200" y="560"/>
                    </a:lnTo>
                    <a:lnTo>
                      <a:pt x="107" y="560"/>
                    </a:lnTo>
                    <a:lnTo>
                      <a:pt x="107" y="494"/>
                    </a:lnTo>
                    <a:close/>
                    <a:moveTo>
                      <a:pt x="227" y="494"/>
                    </a:moveTo>
                    <a:lnTo>
                      <a:pt x="320" y="494"/>
                    </a:lnTo>
                    <a:lnTo>
                      <a:pt x="320" y="560"/>
                    </a:lnTo>
                    <a:lnTo>
                      <a:pt x="227" y="560"/>
                    </a:lnTo>
                    <a:lnTo>
                      <a:pt x="227" y="494"/>
                    </a:lnTo>
                    <a:close/>
                    <a:moveTo>
                      <a:pt x="347" y="494"/>
                    </a:moveTo>
                    <a:lnTo>
                      <a:pt x="440" y="494"/>
                    </a:lnTo>
                    <a:lnTo>
                      <a:pt x="440" y="560"/>
                    </a:lnTo>
                    <a:lnTo>
                      <a:pt x="400" y="560"/>
                    </a:lnTo>
                    <a:lnTo>
                      <a:pt x="347" y="560"/>
                    </a:lnTo>
                    <a:lnTo>
                      <a:pt x="347" y="494"/>
                    </a:lnTo>
                    <a:close/>
                    <a:moveTo>
                      <a:pt x="467" y="494"/>
                    </a:moveTo>
                    <a:lnTo>
                      <a:pt x="560" y="494"/>
                    </a:lnTo>
                    <a:lnTo>
                      <a:pt x="560" y="560"/>
                    </a:lnTo>
                    <a:lnTo>
                      <a:pt x="467" y="560"/>
                    </a:lnTo>
                    <a:lnTo>
                      <a:pt x="467" y="49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4" name="Google Shape;1067;p27">
            <a:extLst>
              <a:ext uri="{FF2B5EF4-FFF2-40B4-BE49-F238E27FC236}">
                <a16:creationId xmlns:a16="http://schemas.microsoft.com/office/drawing/2014/main" id="{31177844-0C59-373B-DBC1-2492FD624DBC}"/>
              </a:ext>
            </a:extLst>
          </p:cNvPr>
          <p:cNvGrpSpPr/>
          <p:nvPr/>
        </p:nvGrpSpPr>
        <p:grpSpPr>
          <a:xfrm>
            <a:off x="1638785" y="6025431"/>
            <a:ext cx="7160606" cy="251450"/>
            <a:chOff x="454585" y="453468"/>
            <a:chExt cx="8868441" cy="502040"/>
          </a:xfrm>
        </p:grpSpPr>
        <p:sp>
          <p:nvSpPr>
            <p:cNvPr id="26" name="Google Shape;1068;p27">
              <a:extLst>
                <a:ext uri="{FF2B5EF4-FFF2-40B4-BE49-F238E27FC236}">
                  <a16:creationId xmlns:a16="http://schemas.microsoft.com/office/drawing/2014/main" id="{CA648F84-0480-9AFF-A3BD-838C1D2E3D51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41" name="Google Shape;1069;p27">
              <a:extLst>
                <a:ext uri="{FF2B5EF4-FFF2-40B4-BE49-F238E27FC236}">
                  <a16:creationId xmlns:a16="http://schemas.microsoft.com/office/drawing/2014/main" id="{C39FBBFE-0A8E-B153-D08F-0B3D841292BD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graphicFrame>
        <p:nvGraphicFramePr>
          <p:cNvPr id="42" name="표 41">
            <a:extLst>
              <a:ext uri="{FF2B5EF4-FFF2-40B4-BE49-F238E27FC236}">
                <a16:creationId xmlns:a16="http://schemas.microsoft.com/office/drawing/2014/main" id="{9CD9C874-D365-6B21-851E-6EDA6D90C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10908"/>
              </p:ext>
            </p:extLst>
          </p:nvPr>
        </p:nvGraphicFramePr>
        <p:xfrm>
          <a:off x="9016139" y="243857"/>
          <a:ext cx="2508867" cy="697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통계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 누적 포인트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 정립 포인트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 사용 포인트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 적립 포인트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스타일숍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레벨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1)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스타일숍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오픈숍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레벨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2)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회원들에게 지급된 포인트의 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 사용 포인트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스타일숍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레벨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1)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스타일숍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오픈숍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레벨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2)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회원들이 제품 구매 시 사용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유효기간 만료 소멸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탈퇴의 사유로 사용하거나 소멸된 포인트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Default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현재일로부터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 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달력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Date Picker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레이어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년의 기간만 선택하도록 구성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검색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기간 동안 카테고리 내의 상품별 조회수의 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[2]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번 영역에 검색 결과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514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최근날짜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이력순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페이지당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적립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사용값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적립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적립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사용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적립 취소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소멸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유효기간 내 사용하지 못할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제품 구매 후 적립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제품 구매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오픈숍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상품 판매 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오픈 숍 상품 판매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제품 구매 시 사용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제품 구매 시 적립금 사용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제품 구매 후 취소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제품 구매 취소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포인트 소멸 시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: 1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년간 미사용 포인트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회원 탈퇴 시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이벤트를 통한 제공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운영자가 설정한 문구 표기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457246"/>
                  </a:ext>
                </a:extLst>
              </a:tr>
              <a:tr h="1116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sp>
        <p:nvSpPr>
          <p:cNvPr id="43" name="타원 42">
            <a:extLst>
              <a:ext uri="{FF2B5EF4-FFF2-40B4-BE49-F238E27FC236}">
                <a16:creationId xmlns:a16="http://schemas.microsoft.com/office/drawing/2014/main" id="{51085D2D-A956-8926-EF0A-90DE082FDD72}"/>
              </a:ext>
            </a:extLst>
          </p:cNvPr>
          <p:cNvSpPr/>
          <p:nvPr/>
        </p:nvSpPr>
        <p:spPr>
          <a:xfrm>
            <a:off x="1462053" y="213986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타이포_씨고딕 150" panose="02020503020101020101" pitchFamily="18" charset="-127"/>
                <a:ea typeface="타이포_씨고딕 150" panose="02020503020101020101" pitchFamily="18" charset="-127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타이포_씨고딕 150" panose="02020503020101020101" pitchFamily="18" charset="-127"/>
              <a:ea typeface="타이포_씨고딕 150" panose="0202050302010102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8B4AEA6B-6246-9E98-021B-B6F581EF8AEB}"/>
              </a:ext>
            </a:extLst>
          </p:cNvPr>
          <p:cNvSpPr/>
          <p:nvPr/>
        </p:nvSpPr>
        <p:spPr>
          <a:xfrm>
            <a:off x="1548709" y="109535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타이포_씨고딕 150" panose="02020503020101020101" pitchFamily="18" charset="-127"/>
                <a:ea typeface="타이포_씨고딕 150" panose="02020503020101020101" pitchFamily="18" charset="-127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타이포_씨고딕 150" panose="02020503020101020101" pitchFamily="18" charset="-127"/>
              <a:ea typeface="타이포_씨고딕 150" panose="02020503020101020101" pitchFamily="18" charset="-127"/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00EF6EFC-5077-F905-BD08-C4498DD441B9}"/>
              </a:ext>
            </a:extLst>
          </p:cNvPr>
          <p:cNvSpPr/>
          <p:nvPr/>
        </p:nvSpPr>
        <p:spPr>
          <a:xfrm>
            <a:off x="1530784" y="264125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타이포_씨고딕 150" panose="02020503020101020101" pitchFamily="18" charset="-127"/>
                <a:ea typeface="타이포_씨고딕 150" panose="02020503020101020101" pitchFamily="18" charset="-127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타이포_씨고딕 150" panose="02020503020101020101" pitchFamily="18" charset="-127"/>
              <a:ea typeface="타이포_씨고딕 150" panose="02020503020101020101" pitchFamily="18" charset="-127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C56E142-FE88-12AE-558F-D854CCE67051}"/>
              </a:ext>
            </a:extLst>
          </p:cNvPr>
          <p:cNvSpPr/>
          <p:nvPr/>
        </p:nvSpPr>
        <p:spPr>
          <a:xfrm>
            <a:off x="5176703" y="1095459"/>
            <a:ext cx="1168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/>
              <a:t>총 적립 포인트</a:t>
            </a:r>
            <a:endParaRPr lang="en-US" altLang="ko-KR" sz="1050" dirty="0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D8AA2E56-6108-7359-843A-6FBB2F39D025}"/>
              </a:ext>
            </a:extLst>
          </p:cNvPr>
          <p:cNvSpPr/>
          <p:nvPr/>
        </p:nvSpPr>
        <p:spPr>
          <a:xfrm>
            <a:off x="5168019" y="1495817"/>
            <a:ext cx="1168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/>
              <a:t>총 사용 포인트</a:t>
            </a:r>
            <a:endParaRPr lang="en-US" altLang="ko-KR" sz="1050" dirty="0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2DA84602-2D86-3BFB-55C9-DC4D623DEC64}"/>
              </a:ext>
            </a:extLst>
          </p:cNvPr>
          <p:cNvSpPr/>
          <p:nvPr/>
        </p:nvSpPr>
        <p:spPr>
          <a:xfrm>
            <a:off x="6381619" y="1047480"/>
            <a:ext cx="1273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+mn-ea"/>
              </a:rPr>
              <a:t>22,265,500</a:t>
            </a:r>
            <a:r>
              <a:rPr lang="en-US" altLang="ko-KR" sz="1200" dirty="0">
                <a:latin typeface="+mn-ea"/>
              </a:rPr>
              <a:t>P</a:t>
            </a:r>
            <a:endParaRPr lang="ko-KR" altLang="en-US" sz="1200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1CA066A2-BFF7-9C6D-964E-055C3F18FC96}"/>
              </a:ext>
            </a:extLst>
          </p:cNvPr>
          <p:cNvSpPr/>
          <p:nvPr/>
        </p:nvSpPr>
        <p:spPr>
          <a:xfrm>
            <a:off x="6381619" y="1445675"/>
            <a:ext cx="1273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+mn-ea"/>
              </a:rPr>
              <a:t>10,141,000</a:t>
            </a:r>
            <a:r>
              <a:rPr lang="en-US" altLang="ko-KR" sz="1200" dirty="0">
                <a:latin typeface="+mn-ea"/>
              </a:rPr>
              <a:t>P</a:t>
            </a:r>
            <a:endParaRPr lang="ko-KR" altLang="en-US" sz="12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ACF1F7C-1233-B60C-BDF1-750F23DC8A47}"/>
              </a:ext>
            </a:extLst>
          </p:cNvPr>
          <p:cNvSpPr/>
          <p:nvPr/>
        </p:nvSpPr>
        <p:spPr>
          <a:xfrm>
            <a:off x="91268" y="1954630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33150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6153FFB3-43FA-3647-2261-39523852FEEA}"/>
              </a:ext>
            </a:extLst>
          </p:cNvPr>
          <p:cNvSpPr/>
          <p:nvPr/>
        </p:nvSpPr>
        <p:spPr bwMode="auto">
          <a:xfrm>
            <a:off x="1691890" y="861134"/>
            <a:ext cx="7086349" cy="17027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88103AD4-C642-7963-CD24-2FCDA397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P-BE-ST-30</a:t>
            </a:r>
            <a:endParaRPr lang="ko-KR" altLang="en-US" dirty="0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46464315-CE87-F7DD-20DE-CB99E3BD8B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통계 </a:t>
            </a:r>
            <a:r>
              <a:rPr lang="en-US" altLang="ko-KR" dirty="0"/>
              <a:t>&gt; </a:t>
            </a:r>
            <a:r>
              <a:rPr lang="ko-KR" altLang="en-US" dirty="0"/>
              <a:t>탈퇴 사유</a:t>
            </a:r>
            <a:r>
              <a:rPr lang="en-US" altLang="ko-KR" dirty="0"/>
              <a:t>] </a:t>
            </a:r>
            <a:r>
              <a:rPr lang="ko-KR" altLang="en-US" dirty="0"/>
              <a:t>탈퇴 사유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76B42B9-9D04-CE8F-517B-6D15B4B9BDCE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7147CD-0E13-560B-BCEF-C17BB6E04F97}"/>
                </a:ext>
              </a:extLst>
            </p:cNvPr>
            <p:cNvSpPr txBox="1"/>
            <p:nvPr/>
          </p:nvSpPr>
          <p:spPr>
            <a:xfrm>
              <a:off x="1565686" y="332656"/>
              <a:ext cx="9829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통계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탈퇴 사유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7C24C7-EFA3-F147-E4B6-472342E190E0}"/>
                </a:ext>
              </a:extLst>
            </p:cNvPr>
            <p:cNvSpPr txBox="1"/>
            <p:nvPr/>
          </p:nvSpPr>
          <p:spPr>
            <a:xfrm>
              <a:off x="1565686" y="479698"/>
              <a:ext cx="8547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dirty="0"/>
                <a:t>탈퇴 사유</a:t>
              </a: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21078A02-24C5-2166-9231-BA5B2C33F7B6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17A8D4B-6929-3195-182E-ED390CEF82AE}"/>
              </a:ext>
            </a:extLst>
          </p:cNvPr>
          <p:cNvSpPr/>
          <p:nvPr/>
        </p:nvSpPr>
        <p:spPr>
          <a:xfrm>
            <a:off x="5324367" y="991531"/>
            <a:ext cx="2035221" cy="1453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72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00" dirty="0"/>
              <a:t> 이용률 감소 </a:t>
            </a:r>
            <a:endParaRPr lang="en-US" altLang="ko-KR" sz="1000" dirty="0"/>
          </a:p>
          <a:p>
            <a:pPr marL="72000" indent="-72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00" dirty="0"/>
              <a:t> 상품 저 품질</a:t>
            </a:r>
            <a:endParaRPr lang="en-US" altLang="ko-KR" sz="1000" dirty="0"/>
          </a:p>
          <a:p>
            <a:pPr marL="72000" indent="-72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00" dirty="0"/>
              <a:t> 상품 가격 불만  </a:t>
            </a:r>
            <a:endParaRPr lang="en-US" altLang="ko-KR" sz="1000" dirty="0"/>
          </a:p>
          <a:p>
            <a:pPr marL="72000" indent="-72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00" dirty="0"/>
              <a:t> 오픈 숍</a:t>
            </a:r>
            <a:r>
              <a:rPr lang="en-US" altLang="ko-KR" sz="1000" dirty="0"/>
              <a:t> </a:t>
            </a:r>
            <a:r>
              <a:rPr lang="ko-KR" altLang="en-US" sz="1000" dirty="0"/>
              <a:t>구매 가능 상품 수 저조</a:t>
            </a:r>
            <a:endParaRPr lang="en-US" altLang="ko-KR" sz="1000" dirty="0"/>
          </a:p>
          <a:p>
            <a:pPr marL="72000" indent="-72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00" dirty="0"/>
              <a:t> 오픈 숍</a:t>
            </a:r>
            <a:r>
              <a:rPr lang="en-US" altLang="ko-KR" sz="1000" dirty="0"/>
              <a:t> </a:t>
            </a:r>
            <a:r>
              <a:rPr lang="ko-KR" altLang="en-US" sz="1000" dirty="0"/>
              <a:t>사기성 상품 과다</a:t>
            </a:r>
            <a:endParaRPr lang="en-US" altLang="ko-KR" sz="1000" dirty="0"/>
          </a:p>
          <a:p>
            <a:pPr marL="72000" indent="-72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00" dirty="0"/>
              <a:t> 기타</a:t>
            </a:r>
            <a:endParaRPr lang="en-US" altLang="ko-KR" sz="10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2AE3F0F-8214-27A0-FF8B-CA3EA89C47D4}"/>
              </a:ext>
            </a:extLst>
          </p:cNvPr>
          <p:cNvSpPr/>
          <p:nvPr/>
        </p:nvSpPr>
        <p:spPr>
          <a:xfrm>
            <a:off x="7864632" y="965083"/>
            <a:ext cx="526976" cy="1453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000" dirty="0"/>
              <a:t>211</a:t>
            </a:r>
            <a:r>
              <a:rPr lang="ko-KR" altLang="en-US" sz="1000" dirty="0"/>
              <a:t>건</a:t>
            </a:r>
            <a:endParaRPr lang="en-US" altLang="ko-KR" sz="1000" dirty="0"/>
          </a:p>
          <a:p>
            <a:pPr algn="r">
              <a:lnSpc>
                <a:spcPct val="150000"/>
              </a:lnSpc>
            </a:pPr>
            <a:r>
              <a:rPr lang="en-US" altLang="ko-KR" sz="1000" dirty="0"/>
              <a:t>132</a:t>
            </a:r>
            <a:r>
              <a:rPr lang="ko-KR" altLang="en-US" sz="1000" dirty="0"/>
              <a:t>건</a:t>
            </a:r>
            <a:endParaRPr lang="en-US" altLang="ko-KR" sz="1000" dirty="0"/>
          </a:p>
          <a:p>
            <a:pPr algn="r">
              <a:lnSpc>
                <a:spcPct val="150000"/>
              </a:lnSpc>
            </a:pPr>
            <a:r>
              <a:rPr lang="en-US" altLang="ko-KR" sz="1000" dirty="0"/>
              <a:t>153</a:t>
            </a:r>
            <a:r>
              <a:rPr lang="ko-KR" altLang="en-US" sz="1000" dirty="0"/>
              <a:t>건</a:t>
            </a:r>
            <a:endParaRPr lang="en-US" altLang="ko-KR" sz="1000" dirty="0"/>
          </a:p>
          <a:p>
            <a:pPr algn="r">
              <a:lnSpc>
                <a:spcPct val="150000"/>
              </a:lnSpc>
            </a:pPr>
            <a:r>
              <a:rPr lang="en-US" altLang="ko-KR" sz="1000" dirty="0"/>
              <a:t>90</a:t>
            </a:r>
            <a:r>
              <a:rPr lang="ko-KR" altLang="en-US" sz="1000" dirty="0"/>
              <a:t>건</a:t>
            </a:r>
            <a:endParaRPr lang="en-US" altLang="ko-KR" sz="1000" dirty="0"/>
          </a:p>
          <a:p>
            <a:pPr algn="r">
              <a:lnSpc>
                <a:spcPct val="150000"/>
              </a:lnSpc>
            </a:pPr>
            <a:r>
              <a:rPr lang="en-US" altLang="ko-KR" sz="1000" dirty="0"/>
              <a:t>101</a:t>
            </a:r>
            <a:r>
              <a:rPr lang="ko-KR" altLang="en-US" sz="1000" dirty="0"/>
              <a:t>건</a:t>
            </a:r>
            <a:endParaRPr lang="en-US" altLang="ko-KR" sz="1000" dirty="0"/>
          </a:p>
          <a:p>
            <a:pPr algn="r">
              <a:lnSpc>
                <a:spcPct val="150000"/>
              </a:lnSpc>
            </a:pPr>
            <a:r>
              <a:rPr lang="en-US" altLang="ko-KR" sz="1000" dirty="0"/>
              <a:t>23</a:t>
            </a:r>
            <a:r>
              <a:rPr lang="ko-KR" altLang="en-US" sz="1000" dirty="0"/>
              <a:t>건</a:t>
            </a:r>
            <a:endParaRPr lang="en-US" altLang="ko-KR" sz="10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11259F3-3BF6-392B-223C-40552F6FEC48}"/>
              </a:ext>
            </a:extLst>
          </p:cNvPr>
          <p:cNvSpPr/>
          <p:nvPr/>
        </p:nvSpPr>
        <p:spPr>
          <a:xfrm>
            <a:off x="3558022" y="6687335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/>
              <a:t>|</a:t>
            </a:r>
            <a:r>
              <a:rPr lang="ko-KR" altLang="en-US" sz="1000" dirty="0"/>
              <a:t>처음</a:t>
            </a:r>
            <a:r>
              <a:rPr lang="en-US" altLang="ko-KR" sz="1000" dirty="0"/>
              <a:t>|  &lt;</a:t>
            </a:r>
            <a:r>
              <a:rPr lang="ko-KR" altLang="en-US" sz="1000" dirty="0"/>
              <a:t>이전</a:t>
            </a:r>
            <a:r>
              <a:rPr lang="en-US" altLang="ko-KR" sz="1000" dirty="0"/>
              <a:t> | [1] [2] </a:t>
            </a:r>
            <a:r>
              <a:rPr lang="en-US" altLang="ko-KR" sz="1200" b="1" dirty="0"/>
              <a:t>[3]</a:t>
            </a:r>
            <a:r>
              <a:rPr lang="en-US" altLang="ko-KR" sz="1000" dirty="0"/>
              <a:t> [4] [5] | </a:t>
            </a:r>
            <a:r>
              <a:rPr lang="ko-KR" altLang="en-US" sz="1000" dirty="0"/>
              <a:t>다음</a:t>
            </a:r>
            <a:r>
              <a:rPr lang="en-US" altLang="ko-KR" sz="1000" dirty="0"/>
              <a:t>&gt;  |</a:t>
            </a:r>
            <a:r>
              <a:rPr lang="ko-KR" altLang="en-US" sz="1000" dirty="0"/>
              <a:t>마지막</a:t>
            </a:r>
            <a:r>
              <a:rPr lang="en-US" altLang="ko-KR" sz="1000" dirty="0"/>
              <a:t>|</a:t>
            </a:r>
            <a:endParaRPr lang="ko-KR" altLang="en-US" sz="1000" dirty="0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9569FF22-F940-D6DA-3DF6-0A6FF032BF86}"/>
              </a:ext>
            </a:extLst>
          </p:cNvPr>
          <p:cNvSpPr/>
          <p:nvPr/>
        </p:nvSpPr>
        <p:spPr>
          <a:xfrm>
            <a:off x="1577333" y="92667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타이포_씨고딕 150" panose="02020503020101020101" pitchFamily="18" charset="-127"/>
                <a:ea typeface="타이포_씨고딕 150" panose="02020503020101020101" pitchFamily="18" charset="-127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타이포_씨고딕 150" panose="02020503020101020101" pitchFamily="18" charset="-127"/>
              <a:ea typeface="타이포_씨고딕 150" panose="02020503020101020101" pitchFamily="18" charset="-127"/>
            </a:endParaRPr>
          </a:p>
        </p:txBody>
      </p:sp>
      <p:graphicFrame>
        <p:nvGraphicFramePr>
          <p:cNvPr id="30" name="표 29">
            <a:extLst>
              <a:ext uri="{FF2B5EF4-FFF2-40B4-BE49-F238E27FC236}">
                <a16:creationId xmlns:a16="http://schemas.microsoft.com/office/drawing/2014/main" id="{B66AA3FB-07FF-614C-8D17-44B38A315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019771"/>
              </p:ext>
            </p:extLst>
          </p:nvPr>
        </p:nvGraphicFramePr>
        <p:xfrm>
          <a:off x="1692323" y="2679910"/>
          <a:ext cx="7108680" cy="341062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35972">
                  <a:extLst>
                    <a:ext uri="{9D8B030D-6E8A-4147-A177-3AD203B41FA5}">
                      <a16:colId xmlns:a16="http://schemas.microsoft.com/office/drawing/2014/main" val="2693454732"/>
                    </a:ext>
                  </a:extLst>
                </a:gridCol>
                <a:gridCol w="3871391">
                  <a:extLst>
                    <a:ext uri="{9D8B030D-6E8A-4147-A177-3AD203B41FA5}">
                      <a16:colId xmlns:a16="http://schemas.microsoft.com/office/drawing/2014/main" val="1465198450"/>
                    </a:ext>
                  </a:extLst>
                </a:gridCol>
                <a:gridCol w="1632885">
                  <a:extLst>
                    <a:ext uri="{9D8B030D-6E8A-4147-A177-3AD203B41FA5}">
                      <a16:colId xmlns:a16="http://schemas.microsoft.com/office/drawing/2014/main" val="3926708220"/>
                    </a:ext>
                  </a:extLst>
                </a:gridCol>
                <a:gridCol w="1068432">
                  <a:extLst>
                    <a:ext uri="{9D8B030D-6E8A-4147-A177-3AD203B41FA5}">
                      <a16:colId xmlns:a16="http://schemas.microsoft.com/office/drawing/2014/main" val="320120769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번호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작성일</a:t>
                      </a:r>
                      <a:endParaRPr lang="ko-KR" altLang="en-US" b="1" dirty="0"/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열기</a:t>
                      </a:r>
                      <a:r>
                        <a:rPr lang="en-US" altLang="ko-KR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닫기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{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내용의 앞 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자  표기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}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2023-01-10</a:t>
                      </a:r>
                      <a:endParaRPr lang="ko-KR" altLang="en-US" dirty="0"/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5520179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>
                      <a:noFill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57498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이용하기 불편합니다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.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2023-01-01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4710757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이용하기 불편합니다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.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2023-01-01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7168432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이용하기 불편합니다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.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2023-01-01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2813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286FE38-B76B-2EE6-F52C-5A538036D452}"/>
              </a:ext>
            </a:extLst>
          </p:cNvPr>
          <p:cNvSpPr txBox="1"/>
          <p:nvPr/>
        </p:nvSpPr>
        <p:spPr>
          <a:xfrm>
            <a:off x="1949045" y="1305318"/>
            <a:ext cx="1479400" cy="305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총 탈퇴 회원 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15CA89-A927-3C4B-F358-FB0C3EB7EF3C}"/>
              </a:ext>
            </a:extLst>
          </p:cNvPr>
          <p:cNvSpPr txBox="1"/>
          <p:nvPr/>
        </p:nvSpPr>
        <p:spPr>
          <a:xfrm>
            <a:off x="1957923" y="1582852"/>
            <a:ext cx="1479400" cy="412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5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10</a:t>
            </a:r>
            <a:r>
              <a:rPr lang="ko-KR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명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65EA595-6B32-954F-9E69-4B3A5F6DC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35448" y="3128744"/>
            <a:ext cx="193664" cy="216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CFA8B5A-C058-1377-FBEA-AA9B42B05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5448" y="4989817"/>
            <a:ext cx="193664" cy="216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8407F0D-7745-E7B1-6604-E6AEE354F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5448" y="5391428"/>
            <a:ext cx="193664" cy="2160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9D31414-7FAC-DE53-1D92-D69A8F5C2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5448" y="5786625"/>
            <a:ext cx="193664" cy="216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1B0633A-F855-DC81-AC6C-8FA3DCC47ADF}"/>
              </a:ext>
            </a:extLst>
          </p:cNvPr>
          <p:cNvSpPr txBox="1"/>
          <p:nvPr/>
        </p:nvSpPr>
        <p:spPr>
          <a:xfrm>
            <a:off x="2285999" y="3482247"/>
            <a:ext cx="1451499" cy="270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{</a:t>
            </a:r>
            <a:r>
              <a:rPr lang="ko-KR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탈퇴 사유 내용 표기</a:t>
            </a:r>
            <a:r>
              <a:rPr lang="en-US" altLang="ko-KR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} </a:t>
            </a:r>
            <a:endParaRPr lang="ko-KR" altLang="en-US" sz="1000" b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graphicFrame>
        <p:nvGraphicFramePr>
          <p:cNvPr id="35" name="표 34">
            <a:extLst>
              <a:ext uri="{FF2B5EF4-FFF2-40B4-BE49-F238E27FC236}">
                <a16:creationId xmlns:a16="http://schemas.microsoft.com/office/drawing/2014/main" id="{806EECC1-2F0B-67F8-6DF0-0646E2012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146386"/>
              </p:ext>
            </p:extLst>
          </p:nvPr>
        </p:nvGraphicFramePr>
        <p:xfrm>
          <a:off x="9016139" y="234979"/>
          <a:ext cx="2508867" cy="69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객관식 설문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 탈퇴 회원 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탈퇴 회원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Count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설문 응답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이용자가 체크한 항목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Count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주관식 설문 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최근 작성일순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페이지당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작성된 내용의 앞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자로 제목 구성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열기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닫기 버튼 제공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457246"/>
                  </a:ext>
                </a:extLst>
              </a:tr>
              <a:tr h="5148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sp>
        <p:nvSpPr>
          <p:cNvPr id="36" name="타원 35">
            <a:extLst>
              <a:ext uri="{FF2B5EF4-FFF2-40B4-BE49-F238E27FC236}">
                <a16:creationId xmlns:a16="http://schemas.microsoft.com/office/drawing/2014/main" id="{8855BD38-FBC8-E80A-58F2-864F3C6E3E75}"/>
              </a:ext>
            </a:extLst>
          </p:cNvPr>
          <p:cNvSpPr/>
          <p:nvPr/>
        </p:nvSpPr>
        <p:spPr>
          <a:xfrm>
            <a:off x="1565686" y="274588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타이포_씨고딕 150" panose="02020503020101020101" pitchFamily="18" charset="-127"/>
                <a:ea typeface="타이포_씨고딕 150" panose="02020503020101020101" pitchFamily="18" charset="-127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타이포_씨고딕 150" panose="02020503020101020101" pitchFamily="18" charset="-127"/>
              <a:ea typeface="타이포_씨고딕 150" panose="02020503020101020101" pitchFamily="18" charset="-127"/>
            </a:endParaRPr>
          </a:p>
        </p:txBody>
      </p:sp>
      <p:grpSp>
        <p:nvGrpSpPr>
          <p:cNvPr id="37" name="Google Shape;1067;p27">
            <a:extLst>
              <a:ext uri="{FF2B5EF4-FFF2-40B4-BE49-F238E27FC236}">
                <a16:creationId xmlns:a16="http://schemas.microsoft.com/office/drawing/2014/main" id="{679F0732-CEB9-402F-6A27-ED111676332F}"/>
              </a:ext>
            </a:extLst>
          </p:cNvPr>
          <p:cNvGrpSpPr/>
          <p:nvPr/>
        </p:nvGrpSpPr>
        <p:grpSpPr>
          <a:xfrm>
            <a:off x="1638785" y="5963287"/>
            <a:ext cx="7160606" cy="251450"/>
            <a:chOff x="454585" y="453468"/>
            <a:chExt cx="8868441" cy="502040"/>
          </a:xfrm>
        </p:grpSpPr>
        <p:sp>
          <p:nvSpPr>
            <p:cNvPr id="38" name="Google Shape;1068;p27">
              <a:extLst>
                <a:ext uri="{FF2B5EF4-FFF2-40B4-BE49-F238E27FC236}">
                  <a16:creationId xmlns:a16="http://schemas.microsoft.com/office/drawing/2014/main" id="{66FE1C1B-8602-C68D-BE87-D1D93FE58151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39" name="Google Shape;1069;p27">
              <a:extLst>
                <a:ext uri="{FF2B5EF4-FFF2-40B4-BE49-F238E27FC236}">
                  <a16:creationId xmlns:a16="http://schemas.microsoft.com/office/drawing/2014/main" id="{898F2FE4-2A52-2575-9A44-D7F1E0146FAE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7B403E-50A2-087E-7324-03A25E0C7DB0}"/>
              </a:ext>
            </a:extLst>
          </p:cNvPr>
          <p:cNvSpPr/>
          <p:nvPr/>
        </p:nvSpPr>
        <p:spPr>
          <a:xfrm>
            <a:off x="91268" y="2176574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57143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7CD10F6-FF6E-4057-BABE-49565A693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기본정책 관리</a:t>
            </a:r>
            <a:endParaRPr lang="en-US" altLang="ko-KR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3C2FC9-76E5-4BD9-A232-E17063CAF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44292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93D3E6A6-6970-99ED-9EE2-B73483AC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P-BE-PM-00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기본정책 관리 </a:t>
            </a:r>
            <a:r>
              <a:rPr lang="en-US" altLang="ko-KR" dirty="0"/>
              <a:t>&gt; </a:t>
            </a:r>
            <a:r>
              <a:rPr lang="ko-KR" altLang="en-US" dirty="0"/>
              <a:t>약관관리</a:t>
            </a:r>
            <a:r>
              <a:rPr lang="en-US" altLang="ko-KR" dirty="0"/>
              <a:t>] </a:t>
            </a:r>
            <a:r>
              <a:rPr lang="ko-KR" altLang="en-US" dirty="0"/>
              <a:t>약관관리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84B1A9BE-0441-D32B-E196-EDCFDEFF2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059024"/>
              </p:ext>
            </p:extLst>
          </p:nvPr>
        </p:nvGraphicFramePr>
        <p:xfrm>
          <a:off x="9016139" y="243857"/>
          <a:ext cx="2508867" cy="69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34753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동의용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서비스 이용약관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 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제한 없음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 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 동의 항목에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34753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동의용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개인정보처리방침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 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제한 없음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 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 동의 항목에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266063"/>
                  </a:ext>
                </a:extLst>
              </a:tr>
              <a:tr h="34753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동의용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기타 추가 동의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제한 없음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사용여부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사용 선택 시 필수 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사용여부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 동의 항목에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숨김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 동의 항목에서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필수동의여부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필수동의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약관에 동의 시 가입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선택동의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약관에 미동의 시에도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가입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378959"/>
                  </a:ext>
                </a:extLst>
              </a:tr>
              <a:tr h="80669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공지용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개인정보처리방침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 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제한 없음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 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Footer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의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개인정보처리방침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연결 화면에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34753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저장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필수 입력 항목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Validation Check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Validation Check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수정된 약관이 저장 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81657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 전 저장된 내용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1188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D9F2D744-86CC-5CBE-8C46-4C4CD9C14B93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953D1A-2520-A735-BE12-86D39FA24B85}"/>
                </a:ext>
              </a:extLst>
            </p:cNvPr>
            <p:cNvSpPr txBox="1"/>
            <p:nvPr/>
          </p:nvSpPr>
          <p:spPr>
            <a:xfrm>
              <a:off x="1565686" y="332656"/>
              <a:ext cx="14302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기본정책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약관관리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B2A4AF-A73C-CD5C-A183-D6FDD43F2683}"/>
                </a:ext>
              </a:extLst>
            </p:cNvPr>
            <p:cNvSpPr txBox="1"/>
            <p:nvPr/>
          </p:nvSpPr>
          <p:spPr>
            <a:xfrm>
              <a:off x="1565686" y="479698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dirty="0"/>
                <a:t>약관관리</a:t>
              </a: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E7606F1D-93AD-57AE-4F42-3C8531DFA15D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타원 36">
            <a:extLst>
              <a:ext uri="{FF2B5EF4-FFF2-40B4-BE49-F238E27FC236}">
                <a16:creationId xmlns:a16="http://schemas.microsoft.com/office/drawing/2014/main" id="{8B841F87-127A-0BF5-7C76-6EACC422821A}"/>
              </a:ext>
            </a:extLst>
          </p:cNvPr>
          <p:cNvSpPr/>
          <p:nvPr/>
        </p:nvSpPr>
        <p:spPr>
          <a:xfrm>
            <a:off x="1409962" y="235835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14EA465E-1001-E24F-796E-F41C38DA2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245" y="1156249"/>
            <a:ext cx="6469744" cy="26987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dirty="0">
                <a:latin typeface="+mn-ea"/>
              </a:rPr>
              <a:t> </a:t>
            </a:r>
            <a:r>
              <a:rPr lang="ko-KR" altLang="en-US" sz="900" dirty="0">
                <a:latin typeface="+mn-ea"/>
              </a:rPr>
              <a:t>서비스이용약관</a:t>
            </a:r>
            <a:r>
              <a:rPr lang="en-US" altLang="ko-KR" sz="900" dirty="0">
                <a:latin typeface="+mn-ea"/>
              </a:rPr>
              <a:t> </a:t>
            </a:r>
            <a:endParaRPr lang="ko-KR" altLang="en-US" sz="900" dirty="0">
              <a:latin typeface="+mn-ea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3E7338C-432E-5CAB-6EF0-A8193E1827F3}"/>
              </a:ext>
            </a:extLst>
          </p:cNvPr>
          <p:cNvSpPr txBox="1"/>
          <p:nvPr/>
        </p:nvSpPr>
        <p:spPr>
          <a:xfrm>
            <a:off x="1576477" y="892817"/>
            <a:ext cx="2391680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ko-KR" sz="1050" dirty="0"/>
              <a:t>1. </a:t>
            </a:r>
            <a:r>
              <a:rPr lang="ko-KR" altLang="en-US" sz="1050" dirty="0"/>
              <a:t>동의용 </a:t>
            </a:r>
            <a:r>
              <a:rPr lang="en-US" altLang="ko-KR" sz="1050" dirty="0"/>
              <a:t>- </a:t>
            </a:r>
            <a:r>
              <a:rPr lang="ko-KR" altLang="en-US" sz="1050" dirty="0"/>
              <a:t>서비스 이용약관</a:t>
            </a:r>
            <a:r>
              <a:rPr lang="en-US" altLang="ko-KR" sz="1050" dirty="0"/>
              <a:t>(</a:t>
            </a:r>
            <a:r>
              <a:rPr lang="ko-KR" altLang="en-US" sz="1050" dirty="0"/>
              <a:t>필수 동의</a:t>
            </a:r>
            <a:r>
              <a:rPr lang="en-US" altLang="ko-KR" sz="1050" dirty="0"/>
              <a:t>)</a:t>
            </a:r>
            <a:endParaRPr lang="ko-KR" altLang="en-US" sz="1050" dirty="0"/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C1E11BC0-3E5B-998A-C9F3-362000263086}"/>
              </a:ext>
            </a:extLst>
          </p:cNvPr>
          <p:cNvSpPr/>
          <p:nvPr/>
        </p:nvSpPr>
        <p:spPr>
          <a:xfrm>
            <a:off x="1679809" y="1168879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>
                <a:solidFill>
                  <a:srgbClr val="FF0000"/>
                </a:solidFill>
              </a:rPr>
              <a:t>*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제목</a:t>
            </a: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4F9F6046-EDC1-D76C-08A8-B8374E8D18B5}"/>
              </a:ext>
            </a:extLst>
          </p:cNvPr>
          <p:cNvSpPr/>
          <p:nvPr/>
        </p:nvSpPr>
        <p:spPr>
          <a:xfrm>
            <a:off x="1679809" y="1449507"/>
            <a:ext cx="5132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>
                <a:solidFill>
                  <a:srgbClr val="FF0000"/>
                </a:solidFill>
              </a:rPr>
              <a:t>*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endParaRPr lang="ko-KR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89" name="타원 88">
            <a:extLst>
              <a:ext uri="{FF2B5EF4-FFF2-40B4-BE49-F238E27FC236}">
                <a16:creationId xmlns:a16="http://schemas.microsoft.com/office/drawing/2014/main" id="{B5AA4AC1-D4EE-F592-35F8-F3224CFB22D4}"/>
              </a:ext>
            </a:extLst>
          </p:cNvPr>
          <p:cNvSpPr/>
          <p:nvPr/>
        </p:nvSpPr>
        <p:spPr>
          <a:xfrm>
            <a:off x="1409962" y="90648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E0B9A97A-B6EB-2242-12B0-2AEB388A5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560" y="2906390"/>
            <a:ext cx="6471458" cy="69079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 개인정보란 생존하는 개인에 관한 정보로서 당해 정보에 포함되어 있는 성명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주민등록번호 등의 사항에 의하여 당해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 </a:t>
            </a:r>
            <a:r>
              <a:rPr lang="ko-KR" altLang="en-US" sz="900" dirty="0" err="1">
                <a:latin typeface="+mn-ea"/>
              </a:rPr>
              <a:t>개인을</a:t>
            </a:r>
            <a:r>
              <a:rPr lang="ko-KR" altLang="en-US" sz="900" dirty="0">
                <a:latin typeface="+mn-ea"/>
              </a:rPr>
              <a:t> 식별할 수 있는 정보</a:t>
            </a:r>
            <a:r>
              <a:rPr lang="en-US" altLang="ko-KR" sz="900" dirty="0">
                <a:latin typeface="+mn-ea"/>
              </a:rPr>
              <a:t>(</a:t>
            </a:r>
            <a:r>
              <a:rPr lang="ko-KR" altLang="en-US" sz="900" dirty="0">
                <a:latin typeface="+mn-ea"/>
              </a:rPr>
              <a:t>당해 정보만으로는 특정 </a:t>
            </a:r>
            <a:r>
              <a:rPr lang="ko-KR" altLang="en-US" sz="900" dirty="0" err="1">
                <a:latin typeface="+mn-ea"/>
              </a:rPr>
              <a:t>개인을</a:t>
            </a:r>
            <a:r>
              <a:rPr lang="ko-KR" altLang="en-US" sz="900" dirty="0">
                <a:latin typeface="+mn-ea"/>
              </a:rPr>
              <a:t> 식별할 수 없더라도 다른 정보와 용이하게 결합하여 식별할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 수 있는 것을 포함합니다</a:t>
            </a:r>
            <a:r>
              <a:rPr lang="en-US" altLang="ko-KR" sz="900" dirty="0">
                <a:latin typeface="+mn-ea"/>
              </a:rPr>
              <a:t>)</a:t>
            </a:r>
            <a:r>
              <a:rPr lang="ko-KR" altLang="en-US" sz="900" dirty="0">
                <a:latin typeface="+mn-ea"/>
              </a:rPr>
              <a:t>를 말합니다</a:t>
            </a:r>
            <a:r>
              <a:rPr lang="en-US" altLang="ko-KR" sz="900" dirty="0">
                <a:latin typeface="+mn-ea"/>
              </a:rPr>
              <a:t>. </a:t>
            </a:r>
            <a:endParaRPr lang="ko-KR" altLang="en-US" sz="900" dirty="0">
              <a:latin typeface="+mn-ea"/>
            </a:endParaRPr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09F00DC5-63B8-7308-4734-270C79DA4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245" y="2601269"/>
            <a:ext cx="6469744" cy="26987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dirty="0">
                <a:latin typeface="+mn-ea"/>
              </a:rPr>
              <a:t> </a:t>
            </a:r>
            <a:r>
              <a:rPr lang="ko-KR" altLang="en-US" sz="900" dirty="0">
                <a:latin typeface="+mn-ea"/>
              </a:rPr>
              <a:t>개인정보처리방침</a:t>
            </a: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F337C681-0733-3917-EAA1-E1F5FE241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590" y="2908386"/>
            <a:ext cx="163367" cy="6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36000" rIns="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▲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</a:p>
          <a:p>
            <a:pPr algn="ctr"/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▼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E1C7B05-B903-78F5-2702-64C12A301A75}"/>
              </a:ext>
            </a:extLst>
          </p:cNvPr>
          <p:cNvSpPr txBox="1"/>
          <p:nvPr/>
        </p:nvSpPr>
        <p:spPr>
          <a:xfrm>
            <a:off x="1576477" y="2328961"/>
            <a:ext cx="3020699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ko-KR" sz="1050" dirty="0"/>
              <a:t>2. </a:t>
            </a:r>
            <a:r>
              <a:rPr lang="ko-KR" altLang="en-US" sz="1050" dirty="0"/>
              <a:t>동의용 </a:t>
            </a:r>
            <a:r>
              <a:rPr lang="en-US" altLang="ko-KR" sz="1050" dirty="0"/>
              <a:t>- </a:t>
            </a:r>
            <a:r>
              <a:rPr lang="ko-KR" altLang="en-US" sz="1050" dirty="0"/>
              <a:t>개인정보 수집 및 이용 동의</a:t>
            </a:r>
            <a:r>
              <a:rPr lang="en-US" altLang="ko-KR" sz="1050" dirty="0"/>
              <a:t>(</a:t>
            </a:r>
            <a:r>
              <a:rPr lang="ko-KR" altLang="en-US" sz="1050" dirty="0"/>
              <a:t>필수 동의</a:t>
            </a:r>
            <a:r>
              <a:rPr lang="en-US" altLang="ko-KR" sz="1050" dirty="0"/>
              <a:t>)</a:t>
            </a:r>
            <a:endParaRPr lang="ko-KR" altLang="en-US" sz="1050" dirty="0"/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659889F5-22B0-4CD5-9A8E-C7D2B508B7ED}"/>
              </a:ext>
            </a:extLst>
          </p:cNvPr>
          <p:cNvSpPr/>
          <p:nvPr/>
        </p:nvSpPr>
        <p:spPr>
          <a:xfrm>
            <a:off x="1679809" y="2613899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>
                <a:solidFill>
                  <a:srgbClr val="FF0000"/>
                </a:solidFill>
              </a:rPr>
              <a:t>*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제목</a:t>
            </a:r>
          </a:p>
        </p:txBody>
      </p: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3A0EA533-92AA-602D-B0B6-22C9C51367BC}"/>
              </a:ext>
            </a:extLst>
          </p:cNvPr>
          <p:cNvSpPr/>
          <p:nvPr/>
        </p:nvSpPr>
        <p:spPr>
          <a:xfrm>
            <a:off x="1679809" y="2894527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>
                <a:solidFill>
                  <a:srgbClr val="FF0000"/>
                </a:solidFill>
              </a:rPr>
              <a:t>*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</a:t>
            </a:r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A9C67289-BA1A-C2E5-AB38-896B863FC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560" y="6154954"/>
            <a:ext cx="6471458" cy="52645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 개인정보란 생존하는 개인에 관한 정보로서 당해 정보에 포함되어 있는 성명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주민등록번호 등의 사항에 의하여 당해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 </a:t>
            </a:r>
            <a:r>
              <a:rPr lang="ko-KR" altLang="en-US" sz="900" dirty="0" err="1">
                <a:latin typeface="+mn-ea"/>
              </a:rPr>
              <a:t>개인을</a:t>
            </a:r>
            <a:r>
              <a:rPr lang="ko-KR" altLang="en-US" sz="900" dirty="0">
                <a:latin typeface="+mn-ea"/>
              </a:rPr>
              <a:t> 식별할 수 있는 정보</a:t>
            </a:r>
            <a:r>
              <a:rPr lang="en-US" altLang="ko-KR" sz="900" dirty="0">
                <a:latin typeface="+mn-ea"/>
              </a:rPr>
              <a:t>(</a:t>
            </a:r>
            <a:r>
              <a:rPr lang="ko-KR" altLang="en-US" sz="900" dirty="0">
                <a:latin typeface="+mn-ea"/>
              </a:rPr>
              <a:t>당해 정보만으로는 특정 </a:t>
            </a:r>
            <a:r>
              <a:rPr lang="ko-KR" altLang="en-US" sz="900" dirty="0" err="1">
                <a:latin typeface="+mn-ea"/>
              </a:rPr>
              <a:t>개인을</a:t>
            </a:r>
            <a:r>
              <a:rPr lang="ko-KR" altLang="en-US" sz="900" dirty="0">
                <a:latin typeface="+mn-ea"/>
              </a:rPr>
              <a:t> 식별할 수 없더라도 다른 정보와 용이하게 결합하여 식별할</a:t>
            </a:r>
            <a:endParaRPr lang="en-US" altLang="ko-KR" sz="900" dirty="0">
              <a:latin typeface="+mn-ea"/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085E6E91-8E53-A709-B18A-267ED1EBA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245" y="5849833"/>
            <a:ext cx="6469744" cy="26987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>
                <a:latin typeface="+mn-ea"/>
              </a:rPr>
              <a:t> 개인정보 처리방침</a:t>
            </a:r>
            <a:endParaRPr lang="ko-KR" altLang="en-US" sz="900" dirty="0">
              <a:latin typeface="+mn-ea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8C044D2-5512-14B8-EFA2-8A0107D1DC57}"/>
              </a:ext>
            </a:extLst>
          </p:cNvPr>
          <p:cNvSpPr txBox="1"/>
          <p:nvPr/>
        </p:nvSpPr>
        <p:spPr>
          <a:xfrm>
            <a:off x="1576477" y="5559769"/>
            <a:ext cx="1889620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ko-KR" sz="1050" dirty="0"/>
              <a:t>4. </a:t>
            </a:r>
            <a:r>
              <a:rPr lang="ko-KR" altLang="en-US" sz="1050" dirty="0"/>
              <a:t>공지용 </a:t>
            </a:r>
            <a:r>
              <a:rPr lang="en-US" altLang="ko-KR" sz="1050" dirty="0"/>
              <a:t>- </a:t>
            </a:r>
            <a:r>
              <a:rPr lang="ko-KR" altLang="en-US" sz="1050" dirty="0"/>
              <a:t>개인정보 처리방침</a:t>
            </a:r>
          </a:p>
        </p:txBody>
      </p:sp>
      <p:sp>
        <p:nvSpPr>
          <p:cNvPr id="125" name="직사각형 124">
            <a:extLst>
              <a:ext uri="{FF2B5EF4-FFF2-40B4-BE49-F238E27FC236}">
                <a16:creationId xmlns:a16="http://schemas.microsoft.com/office/drawing/2014/main" id="{6F10EC9F-9B01-4B54-771F-2A1EDEC9A25C}"/>
              </a:ext>
            </a:extLst>
          </p:cNvPr>
          <p:cNvSpPr/>
          <p:nvPr/>
        </p:nvSpPr>
        <p:spPr>
          <a:xfrm>
            <a:off x="1679809" y="5862463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>
                <a:solidFill>
                  <a:srgbClr val="FF0000"/>
                </a:solidFill>
              </a:rPr>
              <a:t>*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제목</a:t>
            </a:r>
          </a:p>
        </p:txBody>
      </p:sp>
      <p:sp>
        <p:nvSpPr>
          <p:cNvPr id="126" name="직사각형 125">
            <a:extLst>
              <a:ext uri="{FF2B5EF4-FFF2-40B4-BE49-F238E27FC236}">
                <a16:creationId xmlns:a16="http://schemas.microsoft.com/office/drawing/2014/main" id="{475B8963-C71D-52FE-AC43-962B3E35D74B}"/>
              </a:ext>
            </a:extLst>
          </p:cNvPr>
          <p:cNvSpPr/>
          <p:nvPr/>
        </p:nvSpPr>
        <p:spPr>
          <a:xfrm>
            <a:off x="1679809" y="6143091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>
                <a:solidFill>
                  <a:srgbClr val="FF0000"/>
                </a:solidFill>
              </a:rPr>
              <a:t>*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</a:t>
            </a:r>
          </a:p>
        </p:txBody>
      </p:sp>
      <p:sp>
        <p:nvSpPr>
          <p:cNvPr id="160" name="직사각형 159">
            <a:extLst>
              <a:ext uri="{FF2B5EF4-FFF2-40B4-BE49-F238E27FC236}">
                <a16:creationId xmlns:a16="http://schemas.microsoft.com/office/drawing/2014/main" id="{0FF7343B-2282-847D-5FB0-45ABE7700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590" y="6171906"/>
            <a:ext cx="163367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36000" rIns="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▲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EBE88ACD-344A-0D78-7F9A-A3A8F6858644}"/>
              </a:ext>
            </a:extLst>
          </p:cNvPr>
          <p:cNvSpPr/>
          <p:nvPr/>
        </p:nvSpPr>
        <p:spPr>
          <a:xfrm>
            <a:off x="1409962" y="557872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F5F07DC-C5EA-D4B6-F93A-829D7729F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665" y="4096901"/>
            <a:ext cx="6475429" cy="26987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>
                <a:latin typeface="+mn-ea"/>
              </a:rPr>
              <a:t> 마케팅 정보제공 동의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478FB-A1BF-DB39-A8B3-23BFD096DA87}"/>
              </a:ext>
            </a:extLst>
          </p:cNvPr>
          <p:cNvSpPr txBox="1"/>
          <p:nvPr/>
        </p:nvSpPr>
        <p:spPr>
          <a:xfrm>
            <a:off x="1576477" y="3789081"/>
            <a:ext cx="1676100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ko-KR" sz="1050" dirty="0"/>
              <a:t>3. </a:t>
            </a:r>
            <a:r>
              <a:rPr lang="ko-KR" altLang="en-US" sz="1050" dirty="0"/>
              <a:t>동의용 </a:t>
            </a:r>
            <a:r>
              <a:rPr lang="en-US" altLang="ko-KR" sz="1050" dirty="0"/>
              <a:t>- </a:t>
            </a:r>
            <a:r>
              <a:rPr lang="ko-KR" altLang="en-US" sz="1050" dirty="0"/>
              <a:t>기타 추가 동의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E277DAD-66DF-C12E-5AB1-E7FAA599C783}"/>
              </a:ext>
            </a:extLst>
          </p:cNvPr>
          <p:cNvSpPr/>
          <p:nvPr/>
        </p:nvSpPr>
        <p:spPr>
          <a:xfrm>
            <a:off x="1640230" y="4109531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제목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3EDE0AE-D75A-5D3D-1D72-F6A482E3EBE1}"/>
              </a:ext>
            </a:extLst>
          </p:cNvPr>
          <p:cNvSpPr/>
          <p:nvPr/>
        </p:nvSpPr>
        <p:spPr>
          <a:xfrm>
            <a:off x="1640230" y="4390159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</a:t>
            </a:r>
          </a:p>
        </p:txBody>
      </p:sp>
      <p:grpSp>
        <p:nvGrpSpPr>
          <p:cNvPr id="19" name="Google Shape;1067;p27">
            <a:extLst>
              <a:ext uri="{FF2B5EF4-FFF2-40B4-BE49-F238E27FC236}">
                <a16:creationId xmlns:a16="http://schemas.microsoft.com/office/drawing/2014/main" id="{314E078E-FD7C-21CF-4F06-EEE8B54F9878}"/>
              </a:ext>
            </a:extLst>
          </p:cNvPr>
          <p:cNvGrpSpPr/>
          <p:nvPr/>
        </p:nvGrpSpPr>
        <p:grpSpPr>
          <a:xfrm>
            <a:off x="1679809" y="6566557"/>
            <a:ext cx="7073904" cy="251450"/>
            <a:chOff x="454585" y="453468"/>
            <a:chExt cx="8868441" cy="502040"/>
          </a:xfrm>
        </p:grpSpPr>
        <p:sp>
          <p:nvSpPr>
            <p:cNvPr id="20" name="Google Shape;1068;p27">
              <a:extLst>
                <a:ext uri="{FF2B5EF4-FFF2-40B4-BE49-F238E27FC236}">
                  <a16:creationId xmlns:a16="http://schemas.microsoft.com/office/drawing/2014/main" id="{8AB80B8A-16ED-41D4-E257-A96655868222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26" name="Google Shape;1069;p27">
              <a:extLst>
                <a:ext uri="{FF2B5EF4-FFF2-40B4-BE49-F238E27FC236}">
                  <a16:creationId xmlns:a16="http://schemas.microsoft.com/office/drawing/2014/main" id="{C8ECA25A-BED1-A490-EE80-55A35A39CFDF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FB8C274-0A7B-DB67-D326-E18ADCD61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981" y="4402022"/>
            <a:ext cx="6471458" cy="69079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 </a:t>
            </a:r>
            <a:r>
              <a:rPr lang="ko-KR" altLang="en-US" sz="900" dirty="0" err="1">
                <a:latin typeface="+mn-ea"/>
              </a:rPr>
              <a:t>라라마켓은</a:t>
            </a:r>
            <a:r>
              <a:rPr lang="ko-KR" altLang="en-US" sz="900" dirty="0">
                <a:latin typeface="+mn-ea"/>
              </a:rPr>
              <a:t> 회원님이 수집 및 이용에 동의한 개인정보를 이용하여 </a:t>
            </a:r>
            <a:r>
              <a:rPr lang="en-US" altLang="ko-KR" sz="900" dirty="0">
                <a:latin typeface="+mn-ea"/>
              </a:rPr>
              <a:t>SMS(MMS), </a:t>
            </a:r>
            <a:r>
              <a:rPr lang="ko-KR" altLang="en-US" sz="900" dirty="0">
                <a:latin typeface="+mn-ea"/>
              </a:rPr>
              <a:t>이메일 등 다양한 전자적 전송 매체를 통해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 전 </a:t>
            </a:r>
            <a:r>
              <a:rPr lang="en-US" altLang="ko-KR" sz="900" dirty="0">
                <a:latin typeface="+mn-ea"/>
              </a:rPr>
              <a:t>8</a:t>
            </a:r>
            <a:r>
              <a:rPr lang="ko-KR" altLang="en-US" sz="900" dirty="0">
                <a:latin typeface="+mn-ea"/>
              </a:rPr>
              <a:t>시부터 오후 </a:t>
            </a:r>
            <a:r>
              <a:rPr lang="en-US" altLang="ko-KR" sz="900" dirty="0">
                <a:latin typeface="+mn-ea"/>
              </a:rPr>
              <a:t>9</a:t>
            </a:r>
            <a:r>
              <a:rPr lang="ko-KR" altLang="en-US" sz="900" dirty="0">
                <a:latin typeface="+mn-ea"/>
              </a:rPr>
              <a:t>시까지 개인 맞춤형 광고 및 정보를 전송할 수 있습니다</a:t>
            </a:r>
            <a:r>
              <a:rPr lang="en-US" altLang="ko-KR" sz="900" dirty="0">
                <a:latin typeface="+mn-ea"/>
              </a:rPr>
              <a:t>. </a:t>
            </a:r>
            <a:r>
              <a:rPr lang="ko-KR" altLang="en-US" sz="900" dirty="0">
                <a:latin typeface="+mn-ea"/>
              </a:rPr>
              <a:t>본 동의는 거부하실 수 있으나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거부 시 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 이벤트 및 프로모션 안내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유용한 정보를 받을 수 없습니다</a:t>
            </a:r>
            <a:r>
              <a:rPr lang="en-US" altLang="ko-KR" sz="900" dirty="0">
                <a:latin typeface="+mn-ea"/>
              </a:rPr>
              <a:t>.</a:t>
            </a:r>
            <a:endParaRPr lang="ko-KR" altLang="en-US" sz="900" dirty="0">
              <a:latin typeface="+mn-ea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F3ADB5BA-A7B9-96DA-A273-C40DE8116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3011" y="4412896"/>
            <a:ext cx="163367" cy="6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36000" rIns="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▲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</a:p>
          <a:p>
            <a:pPr algn="ctr"/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▼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21C960F-1667-C66F-4606-7844AAFE4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560" y="1461370"/>
            <a:ext cx="6471458" cy="69079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 제</a:t>
            </a:r>
            <a:r>
              <a:rPr lang="en-US" altLang="ko-KR" sz="900" dirty="0">
                <a:latin typeface="+mn-ea"/>
              </a:rPr>
              <a:t>1</a:t>
            </a:r>
            <a:r>
              <a:rPr lang="ko-KR" altLang="en-US" sz="900" dirty="0">
                <a:latin typeface="+mn-ea"/>
              </a:rPr>
              <a:t>조</a:t>
            </a:r>
            <a:r>
              <a:rPr lang="en-US" altLang="ko-KR" sz="900" dirty="0">
                <a:latin typeface="+mn-ea"/>
              </a:rPr>
              <a:t>(</a:t>
            </a:r>
            <a:r>
              <a:rPr lang="ko-KR" altLang="en-US" sz="900" dirty="0">
                <a:latin typeface="+mn-ea"/>
              </a:rPr>
              <a:t>목적</a:t>
            </a:r>
            <a:r>
              <a:rPr lang="en-US" altLang="ko-KR" sz="900" dirty="0">
                <a:latin typeface="+mn-ea"/>
              </a:rPr>
              <a:t>) </a:t>
            </a:r>
            <a:r>
              <a:rPr lang="ko-KR" altLang="en-US" sz="900" dirty="0">
                <a:latin typeface="+mn-ea"/>
              </a:rPr>
              <a:t>이 약관은 </a:t>
            </a:r>
            <a:r>
              <a:rPr lang="en-US" altLang="ko-KR" sz="900" dirty="0">
                <a:latin typeface="+mn-ea"/>
              </a:rPr>
              <a:t>OO </a:t>
            </a:r>
            <a:r>
              <a:rPr lang="ko-KR" altLang="en-US" sz="900" dirty="0">
                <a:latin typeface="+mn-ea"/>
              </a:rPr>
              <a:t>회사</a:t>
            </a:r>
            <a:r>
              <a:rPr lang="en-US" altLang="ko-KR" sz="900" dirty="0">
                <a:latin typeface="+mn-ea"/>
              </a:rPr>
              <a:t>(</a:t>
            </a:r>
            <a:r>
              <a:rPr lang="ko-KR" altLang="en-US" sz="900" dirty="0">
                <a:latin typeface="+mn-ea"/>
              </a:rPr>
              <a:t>전자상거래 사업자</a:t>
            </a:r>
            <a:r>
              <a:rPr lang="en-US" altLang="ko-KR" sz="900" dirty="0">
                <a:latin typeface="+mn-ea"/>
              </a:rPr>
              <a:t>)</a:t>
            </a:r>
            <a:r>
              <a:rPr lang="ko-KR" altLang="en-US" sz="900" dirty="0">
                <a:latin typeface="+mn-ea"/>
              </a:rPr>
              <a:t>가 운영하는 </a:t>
            </a:r>
            <a:r>
              <a:rPr lang="en-US" altLang="ko-KR" sz="900" dirty="0">
                <a:latin typeface="+mn-ea"/>
              </a:rPr>
              <a:t>OO </a:t>
            </a:r>
            <a:r>
              <a:rPr lang="ko-KR" altLang="en-US" sz="900" dirty="0">
                <a:latin typeface="+mn-ea"/>
              </a:rPr>
              <a:t>사이버 몰</a:t>
            </a:r>
            <a:r>
              <a:rPr lang="en-US" altLang="ko-KR" sz="900" dirty="0">
                <a:latin typeface="+mn-ea"/>
              </a:rPr>
              <a:t>(</a:t>
            </a:r>
            <a:r>
              <a:rPr lang="ko-KR" altLang="en-US" sz="900" dirty="0">
                <a:latin typeface="+mn-ea"/>
              </a:rPr>
              <a:t>이하 “몰”이라 한다</a:t>
            </a:r>
            <a:r>
              <a:rPr lang="en-US" altLang="ko-KR" sz="900" dirty="0">
                <a:latin typeface="+mn-ea"/>
              </a:rPr>
              <a:t>) </a:t>
            </a:r>
            <a:r>
              <a:rPr lang="ko-KR" altLang="en-US" sz="900" dirty="0">
                <a:latin typeface="+mn-ea"/>
              </a:rPr>
              <a:t>에서 제공하는 인터넷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 관련 서비스</a:t>
            </a:r>
            <a:r>
              <a:rPr lang="en-US" altLang="ko-KR" sz="900" dirty="0">
                <a:latin typeface="+mn-ea"/>
              </a:rPr>
              <a:t>(</a:t>
            </a:r>
            <a:r>
              <a:rPr lang="ko-KR" altLang="en-US" sz="900" dirty="0">
                <a:latin typeface="+mn-ea"/>
              </a:rPr>
              <a:t>이하 “서비스”라 한다</a:t>
            </a:r>
            <a:r>
              <a:rPr lang="en-US" altLang="ko-KR" sz="900" dirty="0">
                <a:latin typeface="+mn-ea"/>
              </a:rPr>
              <a:t>)</a:t>
            </a:r>
            <a:r>
              <a:rPr lang="ko-KR" altLang="en-US" sz="900" dirty="0">
                <a:latin typeface="+mn-ea"/>
              </a:rPr>
              <a:t>를 이용함에 있어 사이버 몰과 이용자의 권리</a:t>
            </a:r>
            <a:r>
              <a:rPr lang="en-US" altLang="ko-KR" sz="900" dirty="0">
                <a:latin typeface="+mn-ea"/>
              </a:rPr>
              <a:t>․</a:t>
            </a:r>
            <a:r>
              <a:rPr lang="ko-KR" altLang="en-US" sz="900" dirty="0">
                <a:latin typeface="+mn-ea"/>
              </a:rPr>
              <a:t>의무 및 책임사항을 규정함을 목적으로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+mn-ea"/>
              </a:rPr>
              <a:t> 합니다</a:t>
            </a:r>
            <a:r>
              <a:rPr lang="en-US" altLang="ko-KR" sz="900" dirty="0">
                <a:latin typeface="+mn-ea"/>
              </a:rPr>
              <a:t>.</a:t>
            </a:r>
            <a:endParaRPr lang="ko-KR" altLang="en-US" sz="900" dirty="0">
              <a:latin typeface="+mn-ea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21F674E-271C-733C-843C-6EE4E46DA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712" y="1472244"/>
            <a:ext cx="171820" cy="6799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36000" rIns="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▲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</a:p>
          <a:p>
            <a:pPr algn="ctr"/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</a:p>
          <a:p>
            <a:pPr algn="ctr"/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▼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CC6175-92A4-8849-0811-7C7B031C70D7}"/>
              </a:ext>
            </a:extLst>
          </p:cNvPr>
          <p:cNvSpPr txBox="1"/>
          <p:nvPr/>
        </p:nvSpPr>
        <p:spPr>
          <a:xfrm>
            <a:off x="2104185" y="5102497"/>
            <a:ext cx="63652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b="1" dirty="0">
                <a:latin typeface="+mn-ea"/>
              </a:rPr>
              <a:t>사용여부</a:t>
            </a:r>
            <a:r>
              <a:rPr lang="ko-KR" altLang="en-US" sz="1000" dirty="0">
                <a:latin typeface="+mn-ea"/>
              </a:rPr>
              <a:t>   </a:t>
            </a:r>
            <a:r>
              <a:rPr lang="ko-KR" altLang="en-US" sz="1200" dirty="0">
                <a:latin typeface="+mn-ea"/>
              </a:rPr>
              <a:t>○</a:t>
            </a:r>
            <a:r>
              <a:rPr lang="ko-KR" altLang="en-US" sz="1000" dirty="0">
                <a:latin typeface="+mn-ea"/>
              </a:rPr>
              <a:t>사용</a:t>
            </a:r>
            <a:r>
              <a:rPr lang="en-US" altLang="ko-KR" sz="1000" dirty="0">
                <a:latin typeface="+mn-ea"/>
              </a:rPr>
              <a:t>  </a:t>
            </a:r>
            <a:r>
              <a:rPr lang="ko-KR" altLang="en-US" sz="1200" dirty="0">
                <a:latin typeface="+mn-ea"/>
              </a:rPr>
              <a:t>○</a:t>
            </a:r>
            <a:r>
              <a:rPr lang="ko-KR" altLang="en-US" sz="1000" dirty="0">
                <a:latin typeface="+mn-ea"/>
              </a:rPr>
              <a:t>숨김    </a:t>
            </a:r>
            <a:r>
              <a:rPr lang="ko-KR" altLang="en-US" sz="1000" b="1" dirty="0">
                <a:latin typeface="+mn-ea"/>
              </a:rPr>
              <a:t>필수동의여부</a:t>
            </a:r>
            <a:r>
              <a:rPr lang="ko-KR" altLang="en-US" sz="10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○</a:t>
            </a:r>
            <a:r>
              <a:rPr lang="ko-KR" altLang="en-US" sz="1000" dirty="0">
                <a:latin typeface="+mn-ea"/>
              </a:rPr>
              <a:t>필수동의 </a:t>
            </a:r>
            <a:r>
              <a:rPr lang="ko-KR" altLang="en-US" sz="1200" dirty="0">
                <a:latin typeface="+mn-ea"/>
              </a:rPr>
              <a:t>○</a:t>
            </a:r>
            <a:r>
              <a:rPr lang="ko-KR" altLang="en-US" sz="1000" dirty="0">
                <a:latin typeface="+mn-ea"/>
              </a:rPr>
              <a:t>선택동의</a:t>
            </a:r>
            <a:endParaRPr lang="ko-KR" altLang="en-US" sz="1000" dirty="0"/>
          </a:p>
        </p:txBody>
      </p:sp>
      <p:sp>
        <p:nvSpPr>
          <p:cNvPr id="34" name="모서리가 둥근 직사각형 34">
            <a:extLst>
              <a:ext uri="{FF2B5EF4-FFF2-40B4-BE49-F238E27FC236}">
                <a16:creationId xmlns:a16="http://schemas.microsoft.com/office/drawing/2014/main" id="{1718D562-3DC0-8EB9-7C94-7B2B821B169F}"/>
              </a:ext>
            </a:extLst>
          </p:cNvPr>
          <p:cNvSpPr/>
          <p:nvPr/>
        </p:nvSpPr>
        <p:spPr>
          <a:xfrm>
            <a:off x="4090905" y="6789998"/>
            <a:ext cx="952967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저장</a:t>
            </a:r>
          </a:p>
        </p:txBody>
      </p:sp>
      <p:sp>
        <p:nvSpPr>
          <p:cNvPr id="35" name="모서리가 둥근 직사각형 35">
            <a:extLst>
              <a:ext uri="{FF2B5EF4-FFF2-40B4-BE49-F238E27FC236}">
                <a16:creationId xmlns:a16="http://schemas.microsoft.com/office/drawing/2014/main" id="{0E4C83E5-70B2-B809-9507-485984257998}"/>
              </a:ext>
            </a:extLst>
          </p:cNvPr>
          <p:cNvSpPr/>
          <p:nvPr/>
        </p:nvSpPr>
        <p:spPr>
          <a:xfrm>
            <a:off x="5146917" y="6781120"/>
            <a:ext cx="952967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78BF20C3-263A-9D1E-4FFF-9FBF60F0F9EC}"/>
              </a:ext>
            </a:extLst>
          </p:cNvPr>
          <p:cNvSpPr/>
          <p:nvPr/>
        </p:nvSpPr>
        <p:spPr>
          <a:xfrm>
            <a:off x="1409962" y="381791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78BB2586-715F-D7FD-B319-8A8EF77DCCD8}"/>
              </a:ext>
            </a:extLst>
          </p:cNvPr>
          <p:cNvSpPr/>
          <p:nvPr/>
        </p:nvSpPr>
        <p:spPr>
          <a:xfrm>
            <a:off x="4032924" y="683324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653BBB5B-A4F3-3F84-020E-752B6242BAF0}"/>
              </a:ext>
            </a:extLst>
          </p:cNvPr>
          <p:cNvSpPr/>
          <p:nvPr/>
        </p:nvSpPr>
        <p:spPr>
          <a:xfrm>
            <a:off x="5109428" y="682599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6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3135A6A-5C98-2FD6-EE28-700B6F425B35}"/>
              </a:ext>
            </a:extLst>
          </p:cNvPr>
          <p:cNvSpPr/>
          <p:nvPr/>
        </p:nvSpPr>
        <p:spPr>
          <a:xfrm>
            <a:off x="91268" y="729514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68FAD033-5F99-DAF0-279E-ACCB0946DE05}"/>
              </a:ext>
            </a:extLst>
          </p:cNvPr>
          <p:cNvSpPr/>
          <p:nvPr/>
        </p:nvSpPr>
        <p:spPr>
          <a:xfrm>
            <a:off x="3376341" y="521850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46E861F2-DCD3-040F-2F6F-533D00F2DB39}"/>
              </a:ext>
            </a:extLst>
          </p:cNvPr>
          <p:cNvSpPr/>
          <p:nvPr/>
        </p:nvSpPr>
        <p:spPr>
          <a:xfrm>
            <a:off x="5463934" y="521850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541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7CD10F6-FF6E-4057-BABE-49565A693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주문관리</a:t>
            </a:r>
            <a:endParaRPr lang="en-US" altLang="ko-KR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3C2FC9-76E5-4BD9-A232-E17063CAF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74990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표 99">
            <a:extLst>
              <a:ext uri="{FF2B5EF4-FFF2-40B4-BE49-F238E27FC236}">
                <a16:creationId xmlns:a16="http://schemas.microsoft.com/office/drawing/2014/main" id="{78D69219-F428-94CB-A88F-3085CB230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978216"/>
              </p:ext>
            </p:extLst>
          </p:nvPr>
        </p:nvGraphicFramePr>
        <p:xfrm>
          <a:off x="1700045" y="1179351"/>
          <a:ext cx="6964215" cy="2958309"/>
        </p:xfrm>
        <a:graphic>
          <a:graphicData uri="http://schemas.openxmlformats.org/drawingml/2006/table">
            <a:tbl>
              <a:tblPr/>
              <a:tblGrid>
                <a:gridCol w="1477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algn="l" defTabSz="864017" rtl="0" eaLnBrk="1" fontAlgn="ctr" latinLnBrk="1" hangingPunct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기본 배송비 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8158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l" defTabSz="864017" rtl="0" eaLnBrk="1" fontAlgn="ctr" latinLnBrk="1" hangingPunct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무료 배송 구매 금액 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005915"/>
                  </a:ext>
                </a:extLst>
              </a:tr>
              <a:tr h="2094309">
                <a:tc>
                  <a:txBody>
                    <a:bodyPr/>
                    <a:lstStyle/>
                    <a:p>
                      <a:pPr marL="0" marR="0" lvl="0" indent="0" algn="l" defTabSz="86401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배송 불가 지역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076547"/>
                  </a:ext>
                </a:extLst>
              </a:tr>
            </a:tbl>
          </a:graphicData>
        </a:graphic>
      </p:graphicFrame>
      <p:sp>
        <p:nvSpPr>
          <p:cNvPr id="4" name="제목 3">
            <a:extLst>
              <a:ext uri="{FF2B5EF4-FFF2-40B4-BE49-F238E27FC236}">
                <a16:creationId xmlns:a16="http://schemas.microsoft.com/office/drawing/2014/main" id="{4D1AE024-06B7-0CAC-01E3-4AE43B98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P-BE-PM-05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C4C36A8-E457-AD37-BEAB-9AFB092DE7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기본정책 관리 </a:t>
            </a:r>
            <a:r>
              <a:rPr lang="en-US" altLang="ko-KR" dirty="0"/>
              <a:t>&gt; </a:t>
            </a:r>
            <a:r>
              <a:rPr lang="ko-KR" altLang="en-US" dirty="0"/>
              <a:t>정책관리</a:t>
            </a:r>
            <a:r>
              <a:rPr lang="en-US" altLang="ko-KR" dirty="0"/>
              <a:t>] </a:t>
            </a:r>
            <a:r>
              <a:rPr lang="ko-KR" altLang="en-US" dirty="0"/>
              <a:t>정책관리 </a:t>
            </a:r>
            <a:r>
              <a:rPr lang="en-US" altLang="ko-KR" dirty="0"/>
              <a:t>- 1</a:t>
            </a:r>
            <a:endParaRPr lang="ko-KR" altLang="en-US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AF172C53-2E1B-0BF1-30D6-293620CEA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620009"/>
              </p:ext>
            </p:extLst>
          </p:nvPr>
        </p:nvGraphicFramePr>
        <p:xfrm>
          <a:off x="9016139" y="243857"/>
          <a:ext cx="2508867" cy="697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 정책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 배송비 라디오 선택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기본 배송비 설정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 시 배송비 입력 필수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숫자만 입력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적용하지 않음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(Default)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적용하지 않음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을 선택한 경우 상품 등록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상품관리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상품등록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 항목에서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 배송비 적용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항목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무료배송 구매 금액 라디오 선택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무료 배송비 설정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 시 무료 배송 금액 입력 필수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숫자만 입력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적용하지 않음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적용하지 않음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을 선택한 경우 상품 등록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상품관리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상품등록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 항목에서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무료배송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항목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 불가 지역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우편번호 검색 후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추가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 클릭 시 목록에 추가 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 불가 지역으로 등록된 주소를 이용자 화면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주문서 작성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배송지 주소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 설정 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 불가 안내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포인트 정책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가입 포인트  라디오 선택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가입 포인트 설정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 시 적립 포인트 입력 필수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숫자만 입력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적용하지 않음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가입시 포인트 제공되지 않음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구매 포인트 라디오 선택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구매포인트 설정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 시 포인트 입력 필수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숫자만 입력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100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이하 숫자만 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적용하지 않음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배송 완료 시 포인트 제공되지 않음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1188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</a:tbl>
          </a:graphicData>
        </a:graphic>
      </p:graphicFrame>
      <p:grpSp>
        <p:nvGrpSpPr>
          <p:cNvPr id="13" name="그룹 12">
            <a:extLst>
              <a:ext uri="{FF2B5EF4-FFF2-40B4-BE49-F238E27FC236}">
                <a16:creationId xmlns:a16="http://schemas.microsoft.com/office/drawing/2014/main" id="{7A0021E7-9F5D-9090-020D-96760F55E3FB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26EBE2-4DFB-78E4-6442-85D7F8C93BDD}"/>
                </a:ext>
              </a:extLst>
            </p:cNvPr>
            <p:cNvSpPr txBox="1"/>
            <p:nvPr/>
          </p:nvSpPr>
          <p:spPr>
            <a:xfrm>
              <a:off x="1565686" y="332656"/>
              <a:ext cx="13933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기본정책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정책관리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F1E1DA-7801-6D8E-5794-4D82B5C30011}"/>
                </a:ext>
              </a:extLst>
            </p:cNvPr>
            <p:cNvSpPr txBox="1"/>
            <p:nvPr/>
          </p:nvSpPr>
          <p:spPr>
            <a:xfrm>
              <a:off x="1565686" y="479698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dirty="0"/>
                <a:t>정책관리</a:t>
              </a: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409B05A0-4D3A-42B3-C59C-C552F881E090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0FA7425-8F83-19BB-C78B-05EA3D561825}"/>
              </a:ext>
            </a:extLst>
          </p:cNvPr>
          <p:cNvSpPr/>
          <p:nvPr/>
        </p:nvSpPr>
        <p:spPr>
          <a:xfrm>
            <a:off x="3211126" y="1675784"/>
            <a:ext cx="42338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+mn-ea"/>
              </a:rPr>
              <a:t>○</a:t>
            </a:r>
            <a:r>
              <a:rPr lang="ko-KR" altLang="en-US" sz="900" dirty="0">
                <a:latin typeface="+mn-ea"/>
              </a:rPr>
              <a:t>                      원 이상 구매 시 무료 배송  </a:t>
            </a:r>
            <a:r>
              <a:rPr lang="ko-KR" altLang="en-US" sz="1200" dirty="0">
                <a:latin typeface="+mn-ea"/>
              </a:rPr>
              <a:t>○</a:t>
            </a:r>
            <a:r>
              <a:rPr lang="ko-KR" altLang="en-US" sz="900" dirty="0">
                <a:latin typeface="+mn-ea"/>
              </a:rPr>
              <a:t>적용하지 않음</a:t>
            </a:r>
            <a:endParaRPr lang="ko-KR" altLang="en-US" sz="1200" dirty="0">
              <a:latin typeface="+mn-ea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5F36EB7D-9610-CAA1-545B-8295F14966B8}"/>
              </a:ext>
            </a:extLst>
          </p:cNvPr>
          <p:cNvSpPr/>
          <p:nvPr/>
        </p:nvSpPr>
        <p:spPr bwMode="auto">
          <a:xfrm>
            <a:off x="3309469" y="2548951"/>
            <a:ext cx="5333883" cy="10778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69A4E1DE-C965-C7D7-D904-317BB507677D}"/>
              </a:ext>
            </a:extLst>
          </p:cNvPr>
          <p:cNvSpPr/>
          <p:nvPr/>
        </p:nvSpPr>
        <p:spPr>
          <a:xfrm>
            <a:off x="3616191" y="2625736"/>
            <a:ext cx="35292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latin typeface="+mn-ea"/>
              </a:rPr>
              <a:t>[08025]  </a:t>
            </a:r>
            <a:r>
              <a:rPr lang="ko-KR" altLang="en-US" sz="900" dirty="0">
                <a:latin typeface="+mn-ea"/>
              </a:rPr>
              <a:t>서울시 영등포구 새말로</a:t>
            </a:r>
            <a:r>
              <a:rPr lang="en-US" altLang="ko-KR" sz="900" dirty="0">
                <a:latin typeface="+mn-ea"/>
              </a:rPr>
              <a:t>20</a:t>
            </a:r>
            <a:r>
              <a:rPr lang="ko-KR" altLang="en-US" sz="900" dirty="0">
                <a:latin typeface="+mn-ea"/>
              </a:rPr>
              <a:t>길</a:t>
            </a:r>
            <a:endParaRPr lang="en-US" altLang="ko-KR" sz="900" dirty="0">
              <a:latin typeface="+mn-ea"/>
            </a:endParaRPr>
          </a:p>
        </p:txBody>
      </p:sp>
      <p:pic>
        <p:nvPicPr>
          <p:cNvPr id="67" name="Picture 2">
            <a:extLst>
              <a:ext uri="{FF2B5EF4-FFF2-40B4-BE49-F238E27FC236}">
                <a16:creationId xmlns:a16="http://schemas.microsoft.com/office/drawing/2014/main" id="{6F6E8C1B-E383-3FC9-2CEF-9D821C6C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288" y="2700492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직사각형 68">
            <a:extLst>
              <a:ext uri="{FF2B5EF4-FFF2-40B4-BE49-F238E27FC236}">
                <a16:creationId xmlns:a16="http://schemas.microsoft.com/office/drawing/2014/main" id="{2745E6E1-C8BF-443D-9299-0C17A555F586}"/>
              </a:ext>
            </a:extLst>
          </p:cNvPr>
          <p:cNvSpPr/>
          <p:nvPr/>
        </p:nvSpPr>
        <p:spPr>
          <a:xfrm>
            <a:off x="3624972" y="2833381"/>
            <a:ext cx="35292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latin typeface="+mn-ea"/>
              </a:rPr>
              <a:t>[08025]  </a:t>
            </a:r>
            <a:r>
              <a:rPr lang="ko-KR" altLang="en-US" sz="900" dirty="0">
                <a:latin typeface="+mn-ea"/>
              </a:rPr>
              <a:t>서울시 영등포구 새말로</a:t>
            </a:r>
            <a:r>
              <a:rPr lang="en-US" altLang="ko-KR" sz="900" dirty="0">
                <a:latin typeface="+mn-ea"/>
              </a:rPr>
              <a:t>20</a:t>
            </a:r>
            <a:r>
              <a:rPr lang="ko-KR" altLang="en-US" sz="900" dirty="0">
                <a:latin typeface="+mn-ea"/>
              </a:rPr>
              <a:t>길</a:t>
            </a:r>
            <a:endParaRPr lang="en-US" altLang="ko-KR" sz="900" dirty="0">
              <a:latin typeface="+mn-ea"/>
            </a:endParaRPr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7776B626-42A2-955E-0CC0-D8B3E2100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288" y="2900517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직사각형 72">
            <a:extLst>
              <a:ext uri="{FF2B5EF4-FFF2-40B4-BE49-F238E27FC236}">
                <a16:creationId xmlns:a16="http://schemas.microsoft.com/office/drawing/2014/main" id="{73658F12-85D7-7E5F-1DDD-1498DC8B5590}"/>
              </a:ext>
            </a:extLst>
          </p:cNvPr>
          <p:cNvSpPr/>
          <p:nvPr/>
        </p:nvSpPr>
        <p:spPr>
          <a:xfrm>
            <a:off x="3624972" y="3041026"/>
            <a:ext cx="35292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latin typeface="+mn-ea"/>
              </a:rPr>
              <a:t>[08025]  </a:t>
            </a:r>
            <a:r>
              <a:rPr lang="ko-KR" altLang="en-US" sz="900" dirty="0">
                <a:latin typeface="+mn-ea"/>
              </a:rPr>
              <a:t>서울시 영등포구 새말로</a:t>
            </a:r>
            <a:r>
              <a:rPr lang="en-US" altLang="ko-KR" sz="900" dirty="0">
                <a:latin typeface="+mn-ea"/>
              </a:rPr>
              <a:t>20</a:t>
            </a:r>
            <a:r>
              <a:rPr lang="ko-KR" altLang="en-US" sz="900" dirty="0">
                <a:latin typeface="+mn-ea"/>
              </a:rPr>
              <a:t>길</a:t>
            </a:r>
            <a:endParaRPr lang="en-US" altLang="ko-KR" sz="900" dirty="0">
              <a:latin typeface="+mn-ea"/>
            </a:endParaRPr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12734E17-B50C-E9E8-1044-FE261155C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288" y="3100542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타원 78">
            <a:extLst>
              <a:ext uri="{FF2B5EF4-FFF2-40B4-BE49-F238E27FC236}">
                <a16:creationId xmlns:a16="http://schemas.microsoft.com/office/drawing/2014/main" id="{8E59BEAD-47B6-608A-01F2-883CEE973CC7}"/>
              </a:ext>
            </a:extLst>
          </p:cNvPr>
          <p:cNvSpPr/>
          <p:nvPr/>
        </p:nvSpPr>
        <p:spPr>
          <a:xfrm>
            <a:off x="1438497" y="92556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1" name="타원 80">
            <a:extLst>
              <a:ext uri="{FF2B5EF4-FFF2-40B4-BE49-F238E27FC236}">
                <a16:creationId xmlns:a16="http://schemas.microsoft.com/office/drawing/2014/main" id="{83676FB1-AB71-D906-3108-F010D172AC52}"/>
              </a:ext>
            </a:extLst>
          </p:cNvPr>
          <p:cNvSpPr/>
          <p:nvPr/>
        </p:nvSpPr>
        <p:spPr>
          <a:xfrm>
            <a:off x="1438384" y="443793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3485DD0-1970-CF19-D514-8AF7CCD61AF7}"/>
              </a:ext>
            </a:extLst>
          </p:cNvPr>
          <p:cNvSpPr txBox="1"/>
          <p:nvPr/>
        </p:nvSpPr>
        <p:spPr>
          <a:xfrm>
            <a:off x="1583483" y="903090"/>
            <a:ext cx="732893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050" dirty="0"/>
              <a:t>배송 정책</a:t>
            </a: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15ACA758-4D54-51FF-DF77-0AB04590911B}"/>
              </a:ext>
            </a:extLst>
          </p:cNvPr>
          <p:cNvSpPr/>
          <p:nvPr/>
        </p:nvSpPr>
        <p:spPr bwMode="auto">
          <a:xfrm>
            <a:off x="3518536" y="1691657"/>
            <a:ext cx="779038" cy="2443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102" name="사각형: 둥근 모서리 101">
            <a:extLst>
              <a:ext uri="{FF2B5EF4-FFF2-40B4-BE49-F238E27FC236}">
                <a16:creationId xmlns:a16="http://schemas.microsoft.com/office/drawing/2014/main" id="{EB24F74B-ADFF-CC15-FFF4-C7E721511617}"/>
              </a:ext>
            </a:extLst>
          </p:cNvPr>
          <p:cNvSpPr/>
          <p:nvPr/>
        </p:nvSpPr>
        <p:spPr bwMode="auto">
          <a:xfrm>
            <a:off x="8158294" y="2189746"/>
            <a:ext cx="477304" cy="25372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추가</a:t>
            </a: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D1E3B0EC-1CED-45C1-9C67-F2F9A0C77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808" y="2179268"/>
            <a:ext cx="3801554" cy="25372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000" dirty="0">
              <a:latin typeface="+mn-ea"/>
            </a:endParaRPr>
          </a:p>
        </p:txBody>
      </p:sp>
      <p:sp>
        <p:nvSpPr>
          <p:cNvPr id="108" name="모서리가 둥근 직사각형 96">
            <a:extLst>
              <a:ext uri="{FF2B5EF4-FFF2-40B4-BE49-F238E27FC236}">
                <a16:creationId xmlns:a16="http://schemas.microsoft.com/office/drawing/2014/main" id="{283C60D6-6BD9-F763-C18D-0D03FF658196}"/>
              </a:ext>
            </a:extLst>
          </p:cNvPr>
          <p:cNvSpPr/>
          <p:nvPr/>
        </p:nvSpPr>
        <p:spPr>
          <a:xfrm>
            <a:off x="7178237" y="2183094"/>
            <a:ext cx="908182" cy="24989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우편번호검색</a:t>
            </a: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F3587035-A29D-DFEB-145A-46DD299C0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8680" y="2567663"/>
            <a:ext cx="145908" cy="10591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36000" rIns="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▲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</a:p>
          <a:p>
            <a:pPr algn="ctr"/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▼</a:t>
            </a:r>
          </a:p>
        </p:txBody>
      </p:sp>
      <p:sp>
        <p:nvSpPr>
          <p:cNvPr id="113" name="모서리가 둥근 직사각형 96">
            <a:extLst>
              <a:ext uri="{FF2B5EF4-FFF2-40B4-BE49-F238E27FC236}">
                <a16:creationId xmlns:a16="http://schemas.microsoft.com/office/drawing/2014/main" id="{5FADA367-B724-5B72-3873-B5C63815ABE4}"/>
              </a:ext>
            </a:extLst>
          </p:cNvPr>
          <p:cNvSpPr/>
          <p:nvPr/>
        </p:nvSpPr>
        <p:spPr>
          <a:xfrm>
            <a:off x="3314362" y="3738192"/>
            <a:ext cx="716618" cy="24989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선택 삭제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3F41137-C4E5-6821-22C7-81645B2DE335}"/>
              </a:ext>
            </a:extLst>
          </p:cNvPr>
          <p:cNvSpPr txBox="1"/>
          <p:nvPr/>
        </p:nvSpPr>
        <p:spPr>
          <a:xfrm>
            <a:off x="1583483" y="4437078"/>
            <a:ext cx="859851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050" dirty="0"/>
              <a:t>포인트 정책</a:t>
            </a:r>
          </a:p>
        </p:txBody>
      </p:sp>
      <p:graphicFrame>
        <p:nvGraphicFramePr>
          <p:cNvPr id="115" name="표 114">
            <a:extLst>
              <a:ext uri="{FF2B5EF4-FFF2-40B4-BE49-F238E27FC236}">
                <a16:creationId xmlns:a16="http://schemas.microsoft.com/office/drawing/2014/main" id="{6C6E4CFE-3737-A38F-62E6-10A469F70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889959"/>
              </p:ext>
            </p:extLst>
          </p:nvPr>
        </p:nvGraphicFramePr>
        <p:xfrm>
          <a:off x="1700045" y="4696391"/>
          <a:ext cx="6964215" cy="864000"/>
        </p:xfrm>
        <a:graphic>
          <a:graphicData uri="http://schemas.openxmlformats.org/drawingml/2006/table">
            <a:tbl>
              <a:tblPr/>
              <a:tblGrid>
                <a:gridCol w="1477815">
                  <a:extLst>
                    <a:ext uri="{9D8B030D-6E8A-4147-A177-3AD203B41FA5}">
                      <a16:colId xmlns:a16="http://schemas.microsoft.com/office/drawing/2014/main" val="298040741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049901566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algn="l" defTabSz="864017" rtl="0" eaLnBrk="1" fontAlgn="ctr" latinLnBrk="1" hangingPunct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가입 포인트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74707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l" defTabSz="864017" rtl="0" eaLnBrk="1" fontAlgn="ctr" latinLnBrk="1" hangingPunct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구매 포인트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18823"/>
                  </a:ext>
                </a:extLst>
              </a:tr>
            </a:tbl>
          </a:graphicData>
        </a:graphic>
      </p:graphicFrame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EAA1C898-22FD-1C4F-0114-D5C1EEABE934}"/>
              </a:ext>
            </a:extLst>
          </p:cNvPr>
          <p:cNvSpPr/>
          <p:nvPr/>
        </p:nvSpPr>
        <p:spPr>
          <a:xfrm>
            <a:off x="3175064" y="4757496"/>
            <a:ext cx="51183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+mn-ea"/>
              </a:rPr>
              <a:t>○</a:t>
            </a:r>
            <a:r>
              <a:rPr lang="ko-KR" altLang="en-US" sz="900" dirty="0">
                <a:latin typeface="+mn-ea"/>
              </a:rPr>
              <a:t>회원가입 시                                   원 적립   </a:t>
            </a:r>
            <a:r>
              <a:rPr lang="ko-KR" altLang="en-US" sz="1200" dirty="0">
                <a:latin typeface="+mn-ea"/>
              </a:rPr>
              <a:t>○</a:t>
            </a:r>
            <a:r>
              <a:rPr lang="ko-KR" altLang="en-US" sz="900" dirty="0">
                <a:latin typeface="+mn-ea"/>
              </a:rPr>
              <a:t>적용하지 않음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E7BD2B43-B54D-91DA-A179-C6A17B20F47E}"/>
              </a:ext>
            </a:extLst>
          </p:cNvPr>
          <p:cNvSpPr/>
          <p:nvPr/>
        </p:nvSpPr>
        <p:spPr bwMode="auto">
          <a:xfrm>
            <a:off x="4108366" y="4774553"/>
            <a:ext cx="1257300" cy="2443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84502200-D45C-93E5-C741-5DBDB6FBB81F}"/>
              </a:ext>
            </a:extLst>
          </p:cNvPr>
          <p:cNvSpPr/>
          <p:nvPr/>
        </p:nvSpPr>
        <p:spPr>
          <a:xfrm>
            <a:off x="3175065" y="5202916"/>
            <a:ext cx="50367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+mn-ea"/>
              </a:rPr>
              <a:t>○</a:t>
            </a:r>
            <a:r>
              <a:rPr lang="ko-KR" altLang="en-US" sz="900" dirty="0">
                <a:latin typeface="+mn-ea"/>
              </a:rPr>
              <a:t>구매 금액의                                   </a:t>
            </a:r>
            <a:r>
              <a:rPr lang="en-US" altLang="ko-KR" sz="900" dirty="0">
                <a:latin typeface="+mn-ea"/>
              </a:rPr>
              <a:t>%</a:t>
            </a:r>
            <a:r>
              <a:rPr lang="ko-KR" altLang="en-US" sz="900" dirty="0">
                <a:latin typeface="+mn-ea"/>
              </a:rPr>
              <a:t> 적립    </a:t>
            </a:r>
            <a:r>
              <a:rPr lang="ko-KR" altLang="en-US" sz="1200" dirty="0">
                <a:latin typeface="+mn-ea"/>
              </a:rPr>
              <a:t>○</a:t>
            </a:r>
            <a:r>
              <a:rPr lang="ko-KR" altLang="en-US" sz="900" dirty="0">
                <a:latin typeface="+mn-ea"/>
              </a:rPr>
              <a:t>적용하지 않음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DB0C20EC-22C2-1CC4-DE04-66278DD83062}"/>
              </a:ext>
            </a:extLst>
          </p:cNvPr>
          <p:cNvSpPr/>
          <p:nvPr/>
        </p:nvSpPr>
        <p:spPr bwMode="auto">
          <a:xfrm>
            <a:off x="4108368" y="5227593"/>
            <a:ext cx="1257300" cy="2443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grpSp>
        <p:nvGrpSpPr>
          <p:cNvPr id="2" name="Google Shape;1067;p27">
            <a:extLst>
              <a:ext uri="{FF2B5EF4-FFF2-40B4-BE49-F238E27FC236}">
                <a16:creationId xmlns:a16="http://schemas.microsoft.com/office/drawing/2014/main" id="{98DD7715-4C45-6D96-28C2-33AE008316D0}"/>
              </a:ext>
            </a:extLst>
          </p:cNvPr>
          <p:cNvGrpSpPr/>
          <p:nvPr/>
        </p:nvGrpSpPr>
        <p:grpSpPr>
          <a:xfrm>
            <a:off x="1628544" y="6788820"/>
            <a:ext cx="7073904" cy="251450"/>
            <a:chOff x="454585" y="453468"/>
            <a:chExt cx="8868441" cy="502040"/>
          </a:xfrm>
        </p:grpSpPr>
        <p:sp>
          <p:nvSpPr>
            <p:cNvPr id="3" name="Google Shape;1068;p27">
              <a:extLst>
                <a:ext uri="{FF2B5EF4-FFF2-40B4-BE49-F238E27FC236}">
                  <a16:creationId xmlns:a16="http://schemas.microsoft.com/office/drawing/2014/main" id="{B4201E3F-0F19-625A-F6CF-FF59C048927D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8" name="Google Shape;1069;p27">
              <a:extLst>
                <a:ext uri="{FF2B5EF4-FFF2-40B4-BE49-F238E27FC236}">
                  <a16:creationId xmlns:a16="http://schemas.microsoft.com/office/drawing/2014/main" id="{E612D4B8-6BDF-3CDB-1D54-EF964A69856B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C7A1CD7-276C-A74D-13AB-0ADD380D7DC5}"/>
              </a:ext>
            </a:extLst>
          </p:cNvPr>
          <p:cNvSpPr/>
          <p:nvPr/>
        </p:nvSpPr>
        <p:spPr>
          <a:xfrm>
            <a:off x="3220003" y="1264460"/>
            <a:ext cx="43260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+mn-ea"/>
              </a:rPr>
              <a:t>○             </a:t>
            </a:r>
            <a:r>
              <a:rPr lang="ko-KR" altLang="en-US" sz="900" dirty="0">
                <a:latin typeface="+mn-ea"/>
              </a:rPr>
              <a:t>    원   </a:t>
            </a:r>
            <a:r>
              <a:rPr lang="ko-KR" altLang="en-US" sz="1200" dirty="0">
                <a:latin typeface="+mn-ea"/>
              </a:rPr>
              <a:t>○</a:t>
            </a:r>
            <a:r>
              <a:rPr lang="ko-KR" altLang="en-US" sz="900" dirty="0">
                <a:latin typeface="+mn-ea"/>
              </a:rPr>
              <a:t>적용하지 않음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CDC32A1-83C4-487B-2BF5-699359F6E0E1}"/>
              </a:ext>
            </a:extLst>
          </p:cNvPr>
          <p:cNvSpPr/>
          <p:nvPr/>
        </p:nvSpPr>
        <p:spPr bwMode="auto">
          <a:xfrm>
            <a:off x="3524434" y="1279728"/>
            <a:ext cx="773140" cy="2443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5617D49-2E58-BE62-0697-9906A107688D}"/>
              </a:ext>
            </a:extLst>
          </p:cNvPr>
          <p:cNvSpPr/>
          <p:nvPr/>
        </p:nvSpPr>
        <p:spPr>
          <a:xfrm>
            <a:off x="91268" y="942579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051DF903-09ED-85DB-4071-475F1A5780A6}"/>
              </a:ext>
            </a:extLst>
          </p:cNvPr>
          <p:cNvSpPr/>
          <p:nvPr/>
        </p:nvSpPr>
        <p:spPr>
          <a:xfrm>
            <a:off x="4602005" y="138646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546E5345-24D1-FE5B-F7E9-A5A3D522A8DB}"/>
              </a:ext>
            </a:extLst>
          </p:cNvPr>
          <p:cNvSpPr/>
          <p:nvPr/>
        </p:nvSpPr>
        <p:spPr>
          <a:xfrm>
            <a:off x="5786291" y="1789645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BB132FD8-9FA8-2BA7-B0D5-D330DE885E0B}"/>
              </a:ext>
            </a:extLst>
          </p:cNvPr>
          <p:cNvSpPr/>
          <p:nvPr/>
        </p:nvSpPr>
        <p:spPr>
          <a:xfrm>
            <a:off x="5960456" y="487775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C100FB14-8AD7-4FB2-FCCB-27818719FE56}"/>
              </a:ext>
            </a:extLst>
          </p:cNvPr>
          <p:cNvSpPr/>
          <p:nvPr/>
        </p:nvSpPr>
        <p:spPr>
          <a:xfrm>
            <a:off x="5985288" y="531429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845492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CC6C95B4-C1C2-B766-1371-062B799F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P-BE-PM-10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D960170-D361-BEA9-FDE1-CBCEC46688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기본정책 관리 </a:t>
            </a:r>
            <a:r>
              <a:rPr lang="en-US" altLang="ko-KR" dirty="0"/>
              <a:t>&gt; </a:t>
            </a:r>
            <a:r>
              <a:rPr lang="ko-KR" altLang="en-US" dirty="0"/>
              <a:t>정책관리</a:t>
            </a:r>
            <a:r>
              <a:rPr lang="en-US" altLang="ko-KR" dirty="0"/>
              <a:t>] </a:t>
            </a:r>
            <a:r>
              <a:rPr lang="ko-KR" altLang="en-US" dirty="0"/>
              <a:t>정책관리 </a:t>
            </a:r>
            <a:r>
              <a:rPr lang="en-US" altLang="ko-KR" dirty="0"/>
              <a:t>- 2</a:t>
            </a:r>
            <a:endParaRPr lang="ko-KR" altLang="en-US" dirty="0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E9215602-E020-596E-D8F2-D79DE54901B7}"/>
              </a:ext>
            </a:extLst>
          </p:cNvPr>
          <p:cNvSpPr/>
          <p:nvPr/>
        </p:nvSpPr>
        <p:spPr>
          <a:xfrm>
            <a:off x="1433545" y="59150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타이포_씨고딕 150" panose="02020503020101020101" pitchFamily="18" charset="-127"/>
                <a:ea typeface="타이포_씨고딕 150" panose="02020503020101020101" pitchFamily="18" charset="-127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타이포_씨고딕 150" panose="02020503020101020101" pitchFamily="18" charset="-127"/>
              <a:ea typeface="타이포_씨고딕 150" panose="02020503020101020101" pitchFamily="18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71AF3A-B2BF-FD36-D806-6B010EA78798}"/>
              </a:ext>
            </a:extLst>
          </p:cNvPr>
          <p:cNvSpPr txBox="1"/>
          <p:nvPr/>
        </p:nvSpPr>
        <p:spPr>
          <a:xfrm>
            <a:off x="1583483" y="583491"/>
            <a:ext cx="1321516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050" dirty="0"/>
              <a:t>공통 배송 안내 등록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1D72DC16-3453-0F22-E11F-F4158513547E}"/>
              </a:ext>
            </a:extLst>
          </p:cNvPr>
          <p:cNvSpPr/>
          <p:nvPr/>
        </p:nvSpPr>
        <p:spPr bwMode="auto">
          <a:xfrm>
            <a:off x="1743387" y="1118803"/>
            <a:ext cx="1080000" cy="3155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900" b="1" dirty="0">
                <a:latin typeface="+mn-ea"/>
              </a:rPr>
              <a:t>PC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42C9F2A8-143E-7CFA-FA36-F84F42B586C3}"/>
              </a:ext>
            </a:extLst>
          </p:cNvPr>
          <p:cNvSpPr/>
          <p:nvPr/>
        </p:nvSpPr>
        <p:spPr bwMode="auto">
          <a:xfrm>
            <a:off x="2793165" y="1118803"/>
            <a:ext cx="1080000" cy="31550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Mobile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9A40FEB6-92A8-35A3-FD94-88D01E0CA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176" y="1438261"/>
            <a:ext cx="6984000" cy="1899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108000" tIns="432000" rIns="108000" bIns="10800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B0E54B44-9032-ED83-8C60-CF99C6606C2B}"/>
              </a:ext>
            </a:extLst>
          </p:cNvPr>
          <p:cNvSpPr/>
          <p:nvPr/>
        </p:nvSpPr>
        <p:spPr>
          <a:xfrm>
            <a:off x="1433545" y="370977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타이포_씨고딕 150" panose="02020503020101020101" pitchFamily="18" charset="-127"/>
                <a:ea typeface="타이포_씨고딕 150" panose="02020503020101020101" pitchFamily="18" charset="-127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타이포_씨고딕 150" panose="02020503020101020101" pitchFamily="18" charset="-127"/>
              <a:ea typeface="타이포_씨고딕 150" panose="02020503020101020101" pitchFamily="18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AD811C2-B7BF-6743-2DA1-342AFF8C986C}"/>
              </a:ext>
            </a:extLst>
          </p:cNvPr>
          <p:cNvSpPr txBox="1"/>
          <p:nvPr/>
        </p:nvSpPr>
        <p:spPr>
          <a:xfrm>
            <a:off x="1583483" y="3701764"/>
            <a:ext cx="1783180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050" dirty="0"/>
              <a:t>공통 교환 및 반품 안내 등록</a:t>
            </a:r>
          </a:p>
        </p:txBody>
      </p:sp>
      <p:sp>
        <p:nvSpPr>
          <p:cNvPr id="63" name="모서리가 둥근 직사각형 34">
            <a:extLst>
              <a:ext uri="{FF2B5EF4-FFF2-40B4-BE49-F238E27FC236}">
                <a16:creationId xmlns:a16="http://schemas.microsoft.com/office/drawing/2014/main" id="{10A65310-11A4-4D8E-BBAB-9DE7F0512058}"/>
              </a:ext>
            </a:extLst>
          </p:cNvPr>
          <p:cNvSpPr/>
          <p:nvPr/>
        </p:nvSpPr>
        <p:spPr>
          <a:xfrm>
            <a:off x="4199187" y="6676244"/>
            <a:ext cx="952967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저장</a:t>
            </a:r>
          </a:p>
        </p:txBody>
      </p:sp>
      <p:sp>
        <p:nvSpPr>
          <p:cNvPr id="65" name="모서리가 둥근 직사각형 35">
            <a:extLst>
              <a:ext uri="{FF2B5EF4-FFF2-40B4-BE49-F238E27FC236}">
                <a16:creationId xmlns:a16="http://schemas.microsoft.com/office/drawing/2014/main" id="{5BCCCC7A-7BBA-0D07-6873-3B62C2C65A91}"/>
              </a:ext>
            </a:extLst>
          </p:cNvPr>
          <p:cNvSpPr/>
          <p:nvPr/>
        </p:nvSpPr>
        <p:spPr>
          <a:xfrm>
            <a:off x="5370613" y="6676244"/>
            <a:ext cx="952967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id="{F5C958BE-DB9F-C015-8D20-592F7975FE2C}"/>
              </a:ext>
            </a:extLst>
          </p:cNvPr>
          <p:cNvSpPr/>
          <p:nvPr/>
        </p:nvSpPr>
        <p:spPr>
          <a:xfrm>
            <a:off x="4052045" y="671821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9" name="타원 68">
            <a:extLst>
              <a:ext uri="{FF2B5EF4-FFF2-40B4-BE49-F238E27FC236}">
                <a16:creationId xmlns:a16="http://schemas.microsoft.com/office/drawing/2014/main" id="{DC75E47A-B264-66FA-FFB3-A3011B7AFE90}"/>
              </a:ext>
            </a:extLst>
          </p:cNvPr>
          <p:cNvSpPr/>
          <p:nvPr/>
        </p:nvSpPr>
        <p:spPr>
          <a:xfrm>
            <a:off x="5248724" y="672175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19092D2A-1100-4242-D7A2-3850B3005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649512"/>
              </p:ext>
            </p:extLst>
          </p:nvPr>
        </p:nvGraphicFramePr>
        <p:xfrm>
          <a:off x="9016139" y="252735"/>
          <a:ext cx="2508867" cy="69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공통 배송 안내 등록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적용여부 라디오 선택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공통 배송 안내 설정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 시 입력 폼 활성화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상품등록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배송안내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 등록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‘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공통 배송 안내 노출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’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한 경우 해당 화면에서 등록한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적용하지 않음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공통 배송 안내 제공하지 않음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상품관리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상품등록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배송안내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안내선택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라디오 버튼 영역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공통 교환 및 반품 안내 등록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적용여부 라디오 선택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공통 교환 및 반품 안내 설정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 시 입력 폼 활성화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상품등록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 및 반품 안내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 등록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‘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공통 배송 안내 노출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’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한 경우 해당 화면에서 등록한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적용하지 않음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공통 교환 및 반품 안내 제공하지 않음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상품관리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상품등록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 및 반품 안내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안내선택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라디오 버튼 영역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저장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Validation Check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진행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Validation Check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설정한 정책이 적용 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확인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 저장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화면 이동 없음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 전 저장 내용으로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화면 이동 없음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864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2" name="Google Shape;1067;p27">
            <a:extLst>
              <a:ext uri="{FF2B5EF4-FFF2-40B4-BE49-F238E27FC236}">
                <a16:creationId xmlns:a16="http://schemas.microsoft.com/office/drawing/2014/main" id="{3C1F2A9D-9C9D-B92A-CF17-9D6A9D6FCA4F}"/>
              </a:ext>
            </a:extLst>
          </p:cNvPr>
          <p:cNvGrpSpPr/>
          <p:nvPr/>
        </p:nvGrpSpPr>
        <p:grpSpPr>
          <a:xfrm>
            <a:off x="1622535" y="263285"/>
            <a:ext cx="7073904" cy="251450"/>
            <a:chOff x="454585" y="453468"/>
            <a:chExt cx="8868441" cy="502040"/>
          </a:xfrm>
        </p:grpSpPr>
        <p:sp>
          <p:nvSpPr>
            <p:cNvPr id="3" name="Google Shape;1068;p27">
              <a:extLst>
                <a:ext uri="{FF2B5EF4-FFF2-40B4-BE49-F238E27FC236}">
                  <a16:creationId xmlns:a16="http://schemas.microsoft.com/office/drawing/2014/main" id="{70B75297-D9C2-717F-0F6D-25AB27B8F2D3}"/>
                </a:ext>
              </a:extLst>
            </p:cNvPr>
            <p:cNvSpPr/>
            <p:nvPr/>
          </p:nvSpPr>
          <p:spPr>
            <a:xfrm>
              <a:off x="454585" y="453468"/>
              <a:ext cx="8868441" cy="502040"/>
            </a:xfrm>
            <a:prstGeom prst="rect">
              <a:avLst/>
            </a:prstGeom>
            <a:gradFill>
              <a:gsLst>
                <a:gs pos="0">
                  <a:srgbClr val="FFFFFF">
                    <a:alpha val="9803"/>
                  </a:srgbClr>
                </a:gs>
                <a:gs pos="50000">
                  <a:schemeClr val="lt1"/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3F3F3F"/>
                </a:solidFill>
                <a:latin typeface="+mn-ea"/>
                <a:cs typeface="Malgun Gothic"/>
                <a:sym typeface="Malgun Gothic"/>
              </a:endParaRPr>
            </a:p>
          </p:txBody>
        </p:sp>
        <p:sp>
          <p:nvSpPr>
            <p:cNvPr id="6" name="Google Shape;1069;p27">
              <a:extLst>
                <a:ext uri="{FF2B5EF4-FFF2-40B4-BE49-F238E27FC236}">
                  <a16:creationId xmlns:a16="http://schemas.microsoft.com/office/drawing/2014/main" id="{A4281397-52D5-D65D-49EE-F9A7B15419DF}"/>
                </a:ext>
              </a:extLst>
            </p:cNvPr>
            <p:cNvSpPr/>
            <p:nvPr/>
          </p:nvSpPr>
          <p:spPr>
            <a:xfrm>
              <a:off x="454586" y="627201"/>
              <a:ext cx="8868440" cy="185008"/>
            </a:xfrm>
            <a:custGeom>
              <a:avLst/>
              <a:gdLst/>
              <a:ahLst/>
              <a:cxnLst/>
              <a:rect l="l" t="t" r="r" b="b"/>
              <a:pathLst>
                <a:path w="8868440" h="297958" extrusionOk="0">
                  <a:moveTo>
                    <a:pt x="0" y="277410"/>
                  </a:moveTo>
                  <a:cubicBezTo>
                    <a:pt x="307368" y="139565"/>
                    <a:pt x="614737" y="1720"/>
                    <a:pt x="904126" y="8"/>
                  </a:cubicBezTo>
                  <a:cubicBezTo>
                    <a:pt x="1193515" y="-1704"/>
                    <a:pt x="1448656" y="261999"/>
                    <a:pt x="1736332" y="267136"/>
                  </a:cubicBezTo>
                  <a:cubicBezTo>
                    <a:pt x="2024008" y="272273"/>
                    <a:pt x="2344220" y="27405"/>
                    <a:pt x="2630184" y="30830"/>
                  </a:cubicBezTo>
                  <a:cubicBezTo>
                    <a:pt x="2916148" y="34255"/>
                    <a:pt x="3159304" y="291109"/>
                    <a:pt x="3452117" y="287684"/>
                  </a:cubicBezTo>
                  <a:cubicBezTo>
                    <a:pt x="3744930" y="284259"/>
                    <a:pt x="4063429" y="10282"/>
                    <a:pt x="4387065" y="10282"/>
                  </a:cubicBezTo>
                  <a:cubicBezTo>
                    <a:pt x="4710701" y="10282"/>
                    <a:pt x="5078858" y="285972"/>
                    <a:pt x="5393932" y="287684"/>
                  </a:cubicBezTo>
                  <a:cubicBezTo>
                    <a:pt x="5709006" y="289396"/>
                    <a:pt x="6000108" y="18844"/>
                    <a:pt x="6277510" y="20556"/>
                  </a:cubicBezTo>
                  <a:cubicBezTo>
                    <a:pt x="6554912" y="22268"/>
                    <a:pt x="6763820" y="297958"/>
                    <a:pt x="7058346" y="297958"/>
                  </a:cubicBezTo>
                  <a:cubicBezTo>
                    <a:pt x="7352872" y="297958"/>
                    <a:pt x="7745002" y="25693"/>
                    <a:pt x="8044665" y="20556"/>
                  </a:cubicBezTo>
                  <a:cubicBezTo>
                    <a:pt x="8344328" y="15419"/>
                    <a:pt x="8962489" y="172956"/>
                    <a:pt x="8856323" y="26713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ea"/>
                <a:cs typeface="Malgun Gothic"/>
                <a:sym typeface="Malgun Gothic"/>
              </a:endParaRPr>
            </a:p>
          </p:txBody>
        </p:sp>
      </p:grp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A369540E-C294-97DF-034E-8ED4338D6B9B}"/>
              </a:ext>
            </a:extLst>
          </p:cNvPr>
          <p:cNvCxnSpPr>
            <a:cxnSpLocks/>
          </p:cNvCxnSpPr>
          <p:nvPr/>
        </p:nvCxnSpPr>
        <p:spPr>
          <a:xfrm>
            <a:off x="1737600" y="1434308"/>
            <a:ext cx="698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C601062-C9E7-5FD4-3D86-DE7F336B6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824" y="1450775"/>
            <a:ext cx="6984000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00" dirty="0">
                <a:latin typeface="+mn-ea"/>
              </a:rPr>
              <a:t>에디터</a:t>
            </a:r>
            <a:r>
              <a:rPr lang="en-US" altLang="ko-KR" sz="1000" dirty="0">
                <a:latin typeface="+mn-ea"/>
              </a:rPr>
              <a:t>(Editor)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8FC69BD-B28D-0806-83F9-9A694DC6D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7947" y="1681584"/>
            <a:ext cx="178994" cy="165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0" tIns="36000" rIns="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▲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▼</a:t>
            </a:r>
          </a:p>
        </p:txBody>
      </p:sp>
      <p:sp>
        <p:nvSpPr>
          <p:cNvPr id="19" name="양쪽 모서리가 둥근 사각형 28">
            <a:extLst>
              <a:ext uri="{FF2B5EF4-FFF2-40B4-BE49-F238E27FC236}">
                <a16:creationId xmlns:a16="http://schemas.microsoft.com/office/drawing/2014/main" id="{45E4B261-6384-ED32-282F-C0D55802D751}"/>
              </a:ext>
            </a:extLst>
          </p:cNvPr>
          <p:cNvSpPr/>
          <p:nvPr/>
        </p:nvSpPr>
        <p:spPr bwMode="auto">
          <a:xfrm>
            <a:off x="7714276" y="3124879"/>
            <a:ext cx="764679" cy="214511"/>
          </a:xfrm>
          <a:prstGeom prst="round2Same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900" dirty="0">
                <a:latin typeface="+mn-ea"/>
              </a:rPr>
              <a:t>HTML</a:t>
            </a:r>
            <a:endParaRPr lang="ko-KR" altLang="en-US" sz="900" dirty="0">
              <a:latin typeface="+mn-ea"/>
            </a:endParaRPr>
          </a:p>
        </p:txBody>
      </p:sp>
      <p:sp>
        <p:nvSpPr>
          <p:cNvPr id="20" name="양쪽 모서리가 둥근 사각형 29">
            <a:extLst>
              <a:ext uri="{FF2B5EF4-FFF2-40B4-BE49-F238E27FC236}">
                <a16:creationId xmlns:a16="http://schemas.microsoft.com/office/drawing/2014/main" id="{06D94082-DBE3-A59B-C589-0608E7A454A8}"/>
              </a:ext>
            </a:extLst>
          </p:cNvPr>
          <p:cNvSpPr/>
          <p:nvPr/>
        </p:nvSpPr>
        <p:spPr bwMode="auto">
          <a:xfrm>
            <a:off x="6942751" y="3124879"/>
            <a:ext cx="764679" cy="214511"/>
          </a:xfrm>
          <a:prstGeom prst="round2Same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ko-KR" altLang="en-US" sz="900" dirty="0">
                <a:latin typeface="+mn-ea"/>
              </a:rPr>
              <a:t>에디터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D13D8D2-647F-5A5F-1D65-8CA17392FEE4}"/>
              </a:ext>
            </a:extLst>
          </p:cNvPr>
          <p:cNvSpPr/>
          <p:nvPr/>
        </p:nvSpPr>
        <p:spPr>
          <a:xfrm>
            <a:off x="1658239" y="818116"/>
            <a:ext cx="19816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+mn-ea"/>
              </a:rPr>
              <a:t>○</a:t>
            </a:r>
            <a:r>
              <a:rPr lang="ko-KR" altLang="en-US" sz="900" dirty="0">
                <a:latin typeface="+mn-ea"/>
              </a:rPr>
              <a:t>적용함   </a:t>
            </a:r>
            <a:r>
              <a:rPr lang="ko-KR" altLang="en-US" sz="1200" dirty="0">
                <a:latin typeface="+mn-ea"/>
              </a:rPr>
              <a:t>○</a:t>
            </a:r>
            <a:r>
              <a:rPr lang="ko-KR" altLang="en-US" sz="900" dirty="0">
                <a:latin typeface="+mn-ea"/>
              </a:rPr>
              <a:t>적용하지 않음</a:t>
            </a:r>
            <a:endParaRPr lang="ko-KR" altLang="en-US" sz="1200" dirty="0"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8B26CD9-8FAE-D2A8-4BFA-C430361013A3}"/>
              </a:ext>
            </a:extLst>
          </p:cNvPr>
          <p:cNvSpPr/>
          <p:nvPr/>
        </p:nvSpPr>
        <p:spPr bwMode="auto">
          <a:xfrm>
            <a:off x="1738163" y="4265336"/>
            <a:ext cx="1080000" cy="3155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900" b="1" dirty="0">
                <a:latin typeface="+mn-ea"/>
              </a:rPr>
              <a:t>PC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720A73F-5ABC-08F0-A6F4-E45A28524067}"/>
              </a:ext>
            </a:extLst>
          </p:cNvPr>
          <p:cNvSpPr/>
          <p:nvPr/>
        </p:nvSpPr>
        <p:spPr bwMode="auto">
          <a:xfrm>
            <a:off x="2787941" y="4265336"/>
            <a:ext cx="1080000" cy="31550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Mobile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A79D1BA-01B8-D9FF-0394-9CDDAD842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952" y="4584794"/>
            <a:ext cx="6984000" cy="1899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108000" tIns="432000" rIns="108000" bIns="10800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532E8B25-6B18-AACE-D0CE-F1D2AB4A2219}"/>
              </a:ext>
            </a:extLst>
          </p:cNvPr>
          <p:cNvCxnSpPr>
            <a:cxnSpLocks/>
          </p:cNvCxnSpPr>
          <p:nvPr/>
        </p:nvCxnSpPr>
        <p:spPr>
          <a:xfrm>
            <a:off x="1732376" y="4580841"/>
            <a:ext cx="698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B6555B6-C1D3-CAEC-90FC-17432750C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7600" y="4597308"/>
            <a:ext cx="6984000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00" dirty="0">
                <a:latin typeface="+mn-ea"/>
              </a:rPr>
              <a:t>에디터</a:t>
            </a:r>
            <a:r>
              <a:rPr lang="en-US" altLang="ko-KR" sz="1000" dirty="0">
                <a:latin typeface="+mn-ea"/>
              </a:rPr>
              <a:t>(Editor)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28EC7B2-EE64-5FB5-5ED2-D70B5C45A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2723" y="4828117"/>
            <a:ext cx="178994" cy="165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0" tIns="36000" rIns="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▲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▼</a:t>
            </a:r>
          </a:p>
        </p:txBody>
      </p:sp>
      <p:sp>
        <p:nvSpPr>
          <p:cNvPr id="28" name="양쪽 모서리가 둥근 사각형 28">
            <a:extLst>
              <a:ext uri="{FF2B5EF4-FFF2-40B4-BE49-F238E27FC236}">
                <a16:creationId xmlns:a16="http://schemas.microsoft.com/office/drawing/2014/main" id="{2DB89035-34C9-80F9-5BF3-CA143EB694DD}"/>
              </a:ext>
            </a:extLst>
          </p:cNvPr>
          <p:cNvSpPr/>
          <p:nvPr/>
        </p:nvSpPr>
        <p:spPr bwMode="auto">
          <a:xfrm>
            <a:off x="7709052" y="6262534"/>
            <a:ext cx="764679" cy="214511"/>
          </a:xfrm>
          <a:prstGeom prst="round2Same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en-US" altLang="ko-KR" sz="900" dirty="0">
                <a:latin typeface="+mn-ea"/>
              </a:rPr>
              <a:t>HTML</a:t>
            </a:r>
            <a:endParaRPr lang="ko-KR" altLang="en-US" sz="900" dirty="0">
              <a:latin typeface="+mn-ea"/>
            </a:endParaRPr>
          </a:p>
        </p:txBody>
      </p:sp>
      <p:sp>
        <p:nvSpPr>
          <p:cNvPr id="29" name="양쪽 모서리가 둥근 사각형 29">
            <a:extLst>
              <a:ext uri="{FF2B5EF4-FFF2-40B4-BE49-F238E27FC236}">
                <a16:creationId xmlns:a16="http://schemas.microsoft.com/office/drawing/2014/main" id="{51D753A0-6E6B-B1A0-5EF8-3CA02E763041}"/>
              </a:ext>
            </a:extLst>
          </p:cNvPr>
          <p:cNvSpPr/>
          <p:nvPr/>
        </p:nvSpPr>
        <p:spPr bwMode="auto">
          <a:xfrm>
            <a:off x="6937527" y="6262534"/>
            <a:ext cx="764679" cy="214511"/>
          </a:xfrm>
          <a:prstGeom prst="round2Same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r>
              <a:rPr lang="ko-KR" altLang="en-US" sz="900" dirty="0">
                <a:latin typeface="+mn-ea"/>
              </a:rPr>
              <a:t>에디터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837402E-89DA-2B80-735E-C335AE7CA49D}"/>
              </a:ext>
            </a:extLst>
          </p:cNvPr>
          <p:cNvSpPr/>
          <p:nvPr/>
        </p:nvSpPr>
        <p:spPr>
          <a:xfrm>
            <a:off x="1653015" y="3946893"/>
            <a:ext cx="19816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+mn-ea"/>
              </a:rPr>
              <a:t>○</a:t>
            </a:r>
            <a:r>
              <a:rPr lang="ko-KR" altLang="en-US" sz="900" dirty="0">
                <a:latin typeface="+mn-ea"/>
              </a:rPr>
              <a:t>적용함   </a:t>
            </a:r>
            <a:r>
              <a:rPr lang="ko-KR" altLang="en-US" sz="1200" dirty="0">
                <a:latin typeface="+mn-ea"/>
              </a:rPr>
              <a:t>○</a:t>
            </a:r>
            <a:r>
              <a:rPr lang="ko-KR" altLang="en-US" sz="900" dirty="0">
                <a:latin typeface="+mn-ea"/>
              </a:rPr>
              <a:t>적용하지 않음</a:t>
            </a:r>
            <a:endParaRPr lang="ko-KR" altLang="en-US" sz="1200" dirty="0">
              <a:latin typeface="+mn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6FE5942-1124-FE3C-8ABB-DD91304B5EB2}"/>
              </a:ext>
            </a:extLst>
          </p:cNvPr>
          <p:cNvSpPr/>
          <p:nvPr/>
        </p:nvSpPr>
        <p:spPr>
          <a:xfrm>
            <a:off x="91268" y="942579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14611D3D-A4ED-A088-5C6F-447FD1F1E5EF}"/>
              </a:ext>
            </a:extLst>
          </p:cNvPr>
          <p:cNvSpPr/>
          <p:nvPr/>
        </p:nvSpPr>
        <p:spPr>
          <a:xfrm>
            <a:off x="2403073" y="93226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4F72F9FB-93FB-D008-DB0D-A8871A7ADD1A}"/>
              </a:ext>
            </a:extLst>
          </p:cNvPr>
          <p:cNvSpPr/>
          <p:nvPr/>
        </p:nvSpPr>
        <p:spPr>
          <a:xfrm>
            <a:off x="2400322" y="406645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062608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8F632960-67DF-50C1-DC19-09373BBE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P-BE-PM-15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7301321-7DB6-3368-720C-AD66B76F1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기본정책 관리 </a:t>
            </a:r>
            <a:r>
              <a:rPr lang="en-US" altLang="ko-KR" dirty="0"/>
              <a:t>&gt; </a:t>
            </a:r>
            <a:r>
              <a:rPr lang="ko-KR" altLang="en-US" dirty="0"/>
              <a:t>결제방법 관리</a:t>
            </a:r>
            <a:r>
              <a:rPr lang="en-US" altLang="ko-KR" dirty="0"/>
              <a:t>] </a:t>
            </a:r>
            <a:r>
              <a:rPr lang="ko-KR" altLang="en-US" dirty="0"/>
              <a:t>결제방법 관리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491E6E85-AC33-2480-15F0-2DAAAAF31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174567"/>
              </p:ext>
            </p:extLst>
          </p:nvPr>
        </p:nvGraphicFramePr>
        <p:xfrm>
          <a:off x="9016139" y="243857"/>
          <a:ext cx="2520000" cy="6955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79665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 방법 선택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결제사와 계약된 결제 방식 나열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이상 필수 선택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사항만 이용자 화면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 선택 항목에  노출 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21888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저장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Validation Check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 방법이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이상 선택되지 않은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경우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 방법을 선택해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Validation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정보가 저장 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확인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화면 이동 없음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82170"/>
                  </a:ext>
                </a:extLst>
              </a:tr>
              <a:tr h="122998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확인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설정 전 저장 내용 되돌아감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화면 이동 없음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취소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3600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endParaRPr lang="ko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033818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61F8C113-2DA3-F425-8FA6-B3F1C83EEEF1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5D4916-8D32-1BCA-9D17-3B6D7133B73C}"/>
                </a:ext>
              </a:extLst>
            </p:cNvPr>
            <p:cNvSpPr txBox="1"/>
            <p:nvPr/>
          </p:nvSpPr>
          <p:spPr>
            <a:xfrm>
              <a:off x="1565686" y="332656"/>
              <a:ext cx="17091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기본 정책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결제 방법 관리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5FA1C4-C1FF-4FA6-67AA-6F5A14D356D8}"/>
                </a:ext>
              </a:extLst>
            </p:cNvPr>
            <p:cNvSpPr txBox="1"/>
            <p:nvPr/>
          </p:nvSpPr>
          <p:spPr>
            <a:xfrm>
              <a:off x="1565686" y="479698"/>
              <a:ext cx="1217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dirty="0"/>
                <a:t>결제 방법 관리</a:t>
              </a: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F3BF241D-D7ED-617A-1C2E-52177680AFFA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타원 46">
            <a:extLst>
              <a:ext uri="{FF2B5EF4-FFF2-40B4-BE49-F238E27FC236}">
                <a16:creationId xmlns:a16="http://schemas.microsoft.com/office/drawing/2014/main" id="{E12D680B-2533-8119-76A0-AA55678A98AE}"/>
              </a:ext>
            </a:extLst>
          </p:cNvPr>
          <p:cNvSpPr/>
          <p:nvPr/>
        </p:nvSpPr>
        <p:spPr>
          <a:xfrm>
            <a:off x="1385994" y="90309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타이포_씨고딕 150" panose="02020503020101020101" pitchFamily="18" charset="-127"/>
                <a:ea typeface="타이포_씨고딕 150" panose="02020503020101020101" pitchFamily="18" charset="-127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타이포_씨고딕 150" panose="02020503020101020101" pitchFamily="18" charset="-127"/>
              <a:ea typeface="타이포_씨고딕 150" panose="02020503020101020101" pitchFamily="18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BBAF6F-DD5B-23E4-4F90-8F259C9A35AF}"/>
              </a:ext>
            </a:extLst>
          </p:cNvPr>
          <p:cNvSpPr txBox="1"/>
          <p:nvPr/>
        </p:nvSpPr>
        <p:spPr>
          <a:xfrm>
            <a:off x="1521337" y="903090"/>
            <a:ext cx="1120820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ko-KR" sz="1050" b="1" dirty="0">
                <a:solidFill>
                  <a:srgbClr val="FF0000"/>
                </a:solidFill>
              </a:rPr>
              <a:t>* </a:t>
            </a:r>
            <a:r>
              <a:rPr lang="ko-KR" altLang="en-US" sz="1050" dirty="0"/>
              <a:t>결제 방법 선택</a:t>
            </a:r>
          </a:p>
        </p:txBody>
      </p:sp>
      <p:graphicFrame>
        <p:nvGraphicFramePr>
          <p:cNvPr id="55" name="표 54">
            <a:extLst>
              <a:ext uri="{FF2B5EF4-FFF2-40B4-BE49-F238E27FC236}">
                <a16:creationId xmlns:a16="http://schemas.microsoft.com/office/drawing/2014/main" id="{1AE57792-22DE-A9F9-9EED-30BC63CFF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724854"/>
              </p:ext>
            </p:extLst>
          </p:nvPr>
        </p:nvGraphicFramePr>
        <p:xfrm>
          <a:off x="1716526" y="1241639"/>
          <a:ext cx="6964215" cy="864000"/>
        </p:xfrm>
        <a:graphic>
          <a:graphicData uri="http://schemas.openxmlformats.org/drawingml/2006/table">
            <a:tbl>
              <a:tblPr/>
              <a:tblGrid>
                <a:gridCol w="1477815">
                  <a:extLst>
                    <a:ext uri="{9D8B030D-6E8A-4147-A177-3AD203B41FA5}">
                      <a16:colId xmlns:a16="http://schemas.microsoft.com/office/drawing/2014/main" val="298040741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049901566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algn="l" defTabSz="864017" rtl="0" eaLnBrk="1" fontAlgn="ctr" latinLnBrk="1" hangingPunct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일반 결제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74707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l" defTabSz="864017" rtl="0" eaLnBrk="1" fontAlgn="ctr" latinLnBrk="1" hangingPunct="1"/>
                      <a:r>
                        <a:rPr lang="ko-KR" altLang="en-US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에스크로</a:t>
                      </a: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결제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18823"/>
                  </a:ext>
                </a:extLst>
              </a:tr>
            </a:tbl>
          </a:graphicData>
        </a:graphic>
      </p:graphicFrame>
      <p:grpSp>
        <p:nvGrpSpPr>
          <p:cNvPr id="60" name="그룹 59">
            <a:extLst>
              <a:ext uri="{FF2B5EF4-FFF2-40B4-BE49-F238E27FC236}">
                <a16:creationId xmlns:a16="http://schemas.microsoft.com/office/drawing/2014/main" id="{A3AEE422-D755-A27D-0D2F-968BC41178C9}"/>
              </a:ext>
            </a:extLst>
          </p:cNvPr>
          <p:cNvGrpSpPr/>
          <p:nvPr/>
        </p:nvGrpSpPr>
        <p:grpSpPr>
          <a:xfrm>
            <a:off x="3328555" y="1333460"/>
            <a:ext cx="773471" cy="230832"/>
            <a:chOff x="4458516" y="2448261"/>
            <a:chExt cx="773471" cy="230832"/>
          </a:xfrm>
        </p:grpSpPr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09F23303-8D73-7C36-76BD-70709D80D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516" y="2488853"/>
              <a:ext cx="1428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011B6F8-BEB8-30A9-9D96-6ED9707FB693}"/>
                </a:ext>
              </a:extLst>
            </p:cNvPr>
            <p:cNvSpPr txBox="1"/>
            <p:nvPr/>
          </p:nvSpPr>
          <p:spPr>
            <a:xfrm>
              <a:off x="4585656" y="2448261"/>
              <a:ext cx="6463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>
                  <a:solidFill>
                    <a:srgbClr val="000000"/>
                  </a:solidFill>
                </a:rPr>
                <a:t>신용카드</a:t>
              </a:r>
              <a:endParaRPr lang="ko-KR" altLang="en-US" spc="0" dirty="0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FC55BE7D-752E-E1B0-5F96-F1FC68A9212E}"/>
              </a:ext>
            </a:extLst>
          </p:cNvPr>
          <p:cNvGrpSpPr/>
          <p:nvPr/>
        </p:nvGrpSpPr>
        <p:grpSpPr>
          <a:xfrm>
            <a:off x="4253402" y="1333460"/>
            <a:ext cx="773471" cy="230832"/>
            <a:chOff x="4458516" y="2448261"/>
            <a:chExt cx="773471" cy="230832"/>
          </a:xfrm>
        </p:grpSpPr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B95A950A-4E7C-E8A2-9E76-6A6DEBBE6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516" y="2488853"/>
              <a:ext cx="1428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3BCC1A5-9FE4-5FB0-9A11-9013CA197A1A}"/>
                </a:ext>
              </a:extLst>
            </p:cNvPr>
            <p:cNvSpPr txBox="1"/>
            <p:nvPr/>
          </p:nvSpPr>
          <p:spPr>
            <a:xfrm>
              <a:off x="4585656" y="2448261"/>
              <a:ext cx="6463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>
                  <a:solidFill>
                    <a:srgbClr val="000000"/>
                  </a:solidFill>
                </a:rPr>
                <a:t>계좌이체</a:t>
              </a:r>
              <a:endParaRPr lang="ko-KR" altLang="en-US" spc="0" dirty="0"/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01845D6F-FF57-310C-91D8-DFDEEA7E865C}"/>
              </a:ext>
            </a:extLst>
          </p:cNvPr>
          <p:cNvGrpSpPr/>
          <p:nvPr/>
        </p:nvGrpSpPr>
        <p:grpSpPr>
          <a:xfrm>
            <a:off x="5178249" y="1333460"/>
            <a:ext cx="773471" cy="230832"/>
            <a:chOff x="4458516" y="2448261"/>
            <a:chExt cx="773471" cy="230832"/>
          </a:xfrm>
        </p:grpSpPr>
        <p:pic>
          <p:nvPicPr>
            <p:cNvPr id="67" name="Picture 2">
              <a:extLst>
                <a:ext uri="{FF2B5EF4-FFF2-40B4-BE49-F238E27FC236}">
                  <a16:creationId xmlns:a16="http://schemas.microsoft.com/office/drawing/2014/main" id="{AA5E086B-F998-7087-B705-698CC7BEC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516" y="2488853"/>
              <a:ext cx="1428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126B815-5B4F-AA7E-88D3-D4B5CF593CE4}"/>
                </a:ext>
              </a:extLst>
            </p:cNvPr>
            <p:cNvSpPr txBox="1"/>
            <p:nvPr/>
          </p:nvSpPr>
          <p:spPr>
            <a:xfrm>
              <a:off x="4585656" y="2448261"/>
              <a:ext cx="6463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>
                  <a:solidFill>
                    <a:srgbClr val="000000"/>
                  </a:solidFill>
                </a:rPr>
                <a:t>가상계좌</a:t>
              </a:r>
              <a:endParaRPr lang="ko-KR" altLang="en-US" spc="0" dirty="0"/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D98DAC70-20C9-AAC6-22AF-30C8412A5238}"/>
              </a:ext>
            </a:extLst>
          </p:cNvPr>
          <p:cNvGrpSpPr/>
          <p:nvPr/>
        </p:nvGrpSpPr>
        <p:grpSpPr>
          <a:xfrm>
            <a:off x="6103097" y="1333460"/>
            <a:ext cx="888887" cy="230832"/>
            <a:chOff x="4458516" y="2448261"/>
            <a:chExt cx="888887" cy="230832"/>
          </a:xfrm>
        </p:grpSpPr>
        <p:pic>
          <p:nvPicPr>
            <p:cNvPr id="70" name="Picture 2">
              <a:extLst>
                <a:ext uri="{FF2B5EF4-FFF2-40B4-BE49-F238E27FC236}">
                  <a16:creationId xmlns:a16="http://schemas.microsoft.com/office/drawing/2014/main" id="{004C6465-FB0A-3844-3417-A1B71F8D0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516" y="2488853"/>
              <a:ext cx="1428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14BBFE8-B8C9-AED4-51F8-3414882354B4}"/>
                </a:ext>
              </a:extLst>
            </p:cNvPr>
            <p:cNvSpPr txBox="1"/>
            <p:nvPr/>
          </p:nvSpPr>
          <p:spPr>
            <a:xfrm>
              <a:off x="4585656" y="2448261"/>
              <a:ext cx="761747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>
                  <a:solidFill>
                    <a:srgbClr val="000000"/>
                  </a:solidFill>
                </a:rPr>
                <a:t>휴대폰결제</a:t>
              </a:r>
              <a:endParaRPr lang="ko-KR" altLang="en-US" spc="0" dirty="0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21D7B2BF-77BD-1DC2-0EEE-59CB1574D2C8}"/>
              </a:ext>
            </a:extLst>
          </p:cNvPr>
          <p:cNvGrpSpPr/>
          <p:nvPr/>
        </p:nvGrpSpPr>
        <p:grpSpPr>
          <a:xfrm>
            <a:off x="3331557" y="1784159"/>
            <a:ext cx="773471" cy="230832"/>
            <a:chOff x="4458516" y="2448261"/>
            <a:chExt cx="773471" cy="230832"/>
          </a:xfrm>
        </p:grpSpPr>
        <p:pic>
          <p:nvPicPr>
            <p:cNvPr id="73" name="Picture 2">
              <a:extLst>
                <a:ext uri="{FF2B5EF4-FFF2-40B4-BE49-F238E27FC236}">
                  <a16:creationId xmlns:a16="http://schemas.microsoft.com/office/drawing/2014/main" id="{F697AA1B-BDD8-0921-214B-106156EF7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516" y="2488853"/>
              <a:ext cx="1428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5837B46-C50A-7E5C-E8BC-793FD71D8B97}"/>
                </a:ext>
              </a:extLst>
            </p:cNvPr>
            <p:cNvSpPr txBox="1"/>
            <p:nvPr/>
          </p:nvSpPr>
          <p:spPr>
            <a:xfrm>
              <a:off x="4585656" y="2448261"/>
              <a:ext cx="6463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>
                  <a:solidFill>
                    <a:srgbClr val="000000"/>
                  </a:solidFill>
                </a:rPr>
                <a:t>신용카드</a:t>
              </a:r>
              <a:endParaRPr lang="ko-KR" altLang="en-US" spc="0" dirty="0"/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46FB9015-EC72-BD99-4C20-6996C7FA10AD}"/>
              </a:ext>
            </a:extLst>
          </p:cNvPr>
          <p:cNvGrpSpPr/>
          <p:nvPr/>
        </p:nvGrpSpPr>
        <p:grpSpPr>
          <a:xfrm>
            <a:off x="4251546" y="1784159"/>
            <a:ext cx="773471" cy="230832"/>
            <a:chOff x="4458516" y="2448261"/>
            <a:chExt cx="773471" cy="230832"/>
          </a:xfrm>
        </p:grpSpPr>
        <p:pic>
          <p:nvPicPr>
            <p:cNvPr id="76" name="Picture 2">
              <a:extLst>
                <a:ext uri="{FF2B5EF4-FFF2-40B4-BE49-F238E27FC236}">
                  <a16:creationId xmlns:a16="http://schemas.microsoft.com/office/drawing/2014/main" id="{AE895EBF-A96D-7B1E-53C4-88F22C450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516" y="2488853"/>
              <a:ext cx="1428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9702BC8-A96F-DBDD-DC1E-31BD3329FEA6}"/>
                </a:ext>
              </a:extLst>
            </p:cNvPr>
            <p:cNvSpPr txBox="1"/>
            <p:nvPr/>
          </p:nvSpPr>
          <p:spPr>
            <a:xfrm>
              <a:off x="4585656" y="2448261"/>
              <a:ext cx="6463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>
                  <a:solidFill>
                    <a:srgbClr val="000000"/>
                  </a:solidFill>
                </a:rPr>
                <a:t>계좌이체</a:t>
              </a:r>
              <a:endParaRPr lang="ko-KR" altLang="en-US" spc="0" dirty="0"/>
            </a:p>
          </p:txBody>
        </p:sp>
      </p:grpSp>
      <p:sp>
        <p:nvSpPr>
          <p:cNvPr id="2" name="모서리가 둥근 직사각형 34">
            <a:extLst>
              <a:ext uri="{FF2B5EF4-FFF2-40B4-BE49-F238E27FC236}">
                <a16:creationId xmlns:a16="http://schemas.microsoft.com/office/drawing/2014/main" id="{8C7D71B8-594E-E07B-32E9-9D387282C1C3}"/>
              </a:ext>
            </a:extLst>
          </p:cNvPr>
          <p:cNvSpPr/>
          <p:nvPr/>
        </p:nvSpPr>
        <p:spPr>
          <a:xfrm>
            <a:off x="4219683" y="3027521"/>
            <a:ext cx="952967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저장</a:t>
            </a:r>
          </a:p>
        </p:txBody>
      </p:sp>
      <p:sp>
        <p:nvSpPr>
          <p:cNvPr id="3" name="모서리가 둥근 직사각형 35">
            <a:extLst>
              <a:ext uri="{FF2B5EF4-FFF2-40B4-BE49-F238E27FC236}">
                <a16:creationId xmlns:a16="http://schemas.microsoft.com/office/drawing/2014/main" id="{327D3F34-8FBD-4A45-D110-D618E6FD61CE}"/>
              </a:ext>
            </a:extLst>
          </p:cNvPr>
          <p:cNvSpPr/>
          <p:nvPr/>
        </p:nvSpPr>
        <p:spPr>
          <a:xfrm>
            <a:off x="5391109" y="3027521"/>
            <a:ext cx="952967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912E415E-66E0-59BA-5F17-50F6CF6453D9}"/>
              </a:ext>
            </a:extLst>
          </p:cNvPr>
          <p:cNvSpPr/>
          <p:nvPr/>
        </p:nvSpPr>
        <p:spPr>
          <a:xfrm>
            <a:off x="4128362" y="307303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8065E87-9903-C463-D03B-93BE8DF7F020}"/>
              </a:ext>
            </a:extLst>
          </p:cNvPr>
          <p:cNvSpPr/>
          <p:nvPr/>
        </p:nvSpPr>
        <p:spPr>
          <a:xfrm>
            <a:off x="5269220" y="307303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44735CA-453E-1AFB-87E1-BA92B22AB00B}"/>
              </a:ext>
            </a:extLst>
          </p:cNvPr>
          <p:cNvSpPr/>
          <p:nvPr/>
        </p:nvSpPr>
        <p:spPr>
          <a:xfrm>
            <a:off x="91268" y="1137889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92742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8F632960-67DF-50C1-DC19-09373BBE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P-BE-PM-15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7301321-7DB6-3368-720C-AD66B76F1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기본정책 관리 </a:t>
            </a:r>
            <a:r>
              <a:rPr lang="en-US" altLang="ko-KR" dirty="0"/>
              <a:t>&gt; </a:t>
            </a:r>
            <a:r>
              <a:rPr lang="ko-KR" altLang="en-US" dirty="0"/>
              <a:t>결제방법 관리</a:t>
            </a:r>
            <a:r>
              <a:rPr lang="en-US" altLang="ko-KR" dirty="0"/>
              <a:t>] </a:t>
            </a:r>
            <a:r>
              <a:rPr lang="ko-KR" altLang="en-US" dirty="0"/>
              <a:t>결제방법 관리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491E6E85-AC33-2480-15F0-2DAAAAF319E0}"/>
              </a:ext>
            </a:extLst>
          </p:cNvPr>
          <p:cNvGraphicFramePr>
            <a:graphicFrameLocks noGrp="1"/>
          </p:cNvGraphicFramePr>
          <p:nvPr/>
        </p:nvGraphicFramePr>
        <p:xfrm>
          <a:off x="9016139" y="243857"/>
          <a:ext cx="2520000" cy="6955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79665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 방법 선택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결제사와 계약된 결제 방식 나열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이상 필수 선택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선택한 사항만 이용자 화면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결제 선택 항목에  노출 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21888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계좌 정보 리스트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82170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은행 계좌 등록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팝업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251394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계좌 정보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은행명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계좌번호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예금주 명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108554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숨김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및 결제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무통장 입금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시 계좌번호 선택에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이용자 화면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및 결제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무통장 입금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시 계좌번호 선택에서 숨김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373004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[2.6]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팝업에 저장된 내용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056840"/>
                  </a:ext>
                </a:extLst>
              </a:tr>
              <a:tr h="94109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계좌를 삭제 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등록된 계좌 삭제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삭제 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393546"/>
                  </a:ext>
                </a:extLst>
              </a:tr>
              <a:tr h="122998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은행 계좌 등록 팝업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은행명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계좌번호 예금주 명 필수 입력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노출여부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노출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숨김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(Default)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확인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Validation Check 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Validation Check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정보가 저장 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확인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Alert,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팝업 닫힘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65221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저장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Validation Check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정보가 저장 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└ 확인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화면 이동 없음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94109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 전 저장 내용으로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화면 이동 없음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033818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61F8C113-2DA3-F425-8FA6-B3F1C83EEEF1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5D4916-8D32-1BCA-9D17-3B6D7133B73C}"/>
                </a:ext>
              </a:extLst>
            </p:cNvPr>
            <p:cNvSpPr txBox="1"/>
            <p:nvPr/>
          </p:nvSpPr>
          <p:spPr>
            <a:xfrm>
              <a:off x="1565686" y="332656"/>
              <a:ext cx="17091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기본 정책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결제 방법 관리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5FA1C4-C1FF-4FA6-67AA-6F5A14D356D8}"/>
                </a:ext>
              </a:extLst>
            </p:cNvPr>
            <p:cNvSpPr txBox="1"/>
            <p:nvPr/>
          </p:nvSpPr>
          <p:spPr>
            <a:xfrm>
              <a:off x="1565686" y="479698"/>
              <a:ext cx="1217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dirty="0"/>
                <a:t>결제 방법 관리</a:t>
              </a: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F3BF241D-D7ED-617A-1C2E-52177680AFFA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타원 46">
            <a:extLst>
              <a:ext uri="{FF2B5EF4-FFF2-40B4-BE49-F238E27FC236}">
                <a16:creationId xmlns:a16="http://schemas.microsoft.com/office/drawing/2014/main" id="{E12D680B-2533-8119-76A0-AA55678A98AE}"/>
              </a:ext>
            </a:extLst>
          </p:cNvPr>
          <p:cNvSpPr/>
          <p:nvPr/>
        </p:nvSpPr>
        <p:spPr>
          <a:xfrm>
            <a:off x="1385994" y="90309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타이포_씨고딕 150" panose="02020503020101020101" pitchFamily="18" charset="-127"/>
                <a:ea typeface="타이포_씨고딕 150" panose="02020503020101020101" pitchFamily="18" charset="-127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타이포_씨고딕 150" panose="02020503020101020101" pitchFamily="18" charset="-127"/>
              <a:ea typeface="타이포_씨고딕 150" panose="02020503020101020101" pitchFamily="18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BBAF6F-DD5B-23E4-4F90-8F259C9A35AF}"/>
              </a:ext>
            </a:extLst>
          </p:cNvPr>
          <p:cNvSpPr txBox="1"/>
          <p:nvPr/>
        </p:nvSpPr>
        <p:spPr>
          <a:xfrm>
            <a:off x="1521337" y="903090"/>
            <a:ext cx="1120820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ko-KR" sz="1050" b="1" dirty="0">
                <a:solidFill>
                  <a:srgbClr val="FF0000"/>
                </a:solidFill>
              </a:rPr>
              <a:t>* </a:t>
            </a:r>
            <a:r>
              <a:rPr lang="ko-KR" altLang="en-US" sz="1050" dirty="0"/>
              <a:t>결제 방법 선택</a:t>
            </a:r>
          </a:p>
        </p:txBody>
      </p:sp>
      <p:graphicFrame>
        <p:nvGraphicFramePr>
          <p:cNvPr id="55" name="표 54">
            <a:extLst>
              <a:ext uri="{FF2B5EF4-FFF2-40B4-BE49-F238E27FC236}">
                <a16:creationId xmlns:a16="http://schemas.microsoft.com/office/drawing/2014/main" id="{1AE57792-22DE-A9F9-9EED-30BC63CFF282}"/>
              </a:ext>
            </a:extLst>
          </p:cNvPr>
          <p:cNvGraphicFramePr>
            <a:graphicFrameLocks noGrp="1"/>
          </p:cNvGraphicFramePr>
          <p:nvPr/>
        </p:nvGraphicFramePr>
        <p:xfrm>
          <a:off x="1716526" y="1241639"/>
          <a:ext cx="6964215" cy="864000"/>
        </p:xfrm>
        <a:graphic>
          <a:graphicData uri="http://schemas.openxmlformats.org/drawingml/2006/table">
            <a:tbl>
              <a:tblPr/>
              <a:tblGrid>
                <a:gridCol w="1477815">
                  <a:extLst>
                    <a:ext uri="{9D8B030D-6E8A-4147-A177-3AD203B41FA5}">
                      <a16:colId xmlns:a16="http://schemas.microsoft.com/office/drawing/2014/main" val="298040741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049901566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algn="l" defTabSz="864017" rtl="0" eaLnBrk="1" fontAlgn="ctr" latinLnBrk="1" hangingPunct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일반 결제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74707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l" defTabSz="864017" rtl="0" eaLnBrk="1" fontAlgn="ctr" latinLnBrk="1" hangingPunct="1"/>
                      <a:r>
                        <a:rPr lang="ko-KR" altLang="en-US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에스크로</a:t>
                      </a: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결제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18823"/>
                  </a:ext>
                </a:extLst>
              </a:tr>
            </a:tbl>
          </a:graphicData>
        </a:graphic>
      </p:graphicFrame>
      <p:grpSp>
        <p:nvGrpSpPr>
          <p:cNvPr id="59" name="그룹 58">
            <a:extLst>
              <a:ext uri="{FF2B5EF4-FFF2-40B4-BE49-F238E27FC236}">
                <a16:creationId xmlns:a16="http://schemas.microsoft.com/office/drawing/2014/main" id="{3C1E42C5-D8E7-3C0A-8A8F-4C2D2A537D51}"/>
              </a:ext>
            </a:extLst>
          </p:cNvPr>
          <p:cNvGrpSpPr/>
          <p:nvPr/>
        </p:nvGrpSpPr>
        <p:grpSpPr>
          <a:xfrm>
            <a:off x="3326979" y="1333460"/>
            <a:ext cx="888887" cy="230832"/>
            <a:chOff x="4458516" y="2448261"/>
            <a:chExt cx="888887" cy="230832"/>
          </a:xfrm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685F4353-EFE7-8CBC-629C-515EA4653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516" y="2488853"/>
              <a:ext cx="1428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B9E55F0-180C-126C-9F4B-C72D702F0137}"/>
                </a:ext>
              </a:extLst>
            </p:cNvPr>
            <p:cNvSpPr txBox="1"/>
            <p:nvPr/>
          </p:nvSpPr>
          <p:spPr>
            <a:xfrm>
              <a:off x="4585656" y="2448261"/>
              <a:ext cx="761747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>
                  <a:solidFill>
                    <a:srgbClr val="000000"/>
                  </a:solidFill>
                </a:rPr>
                <a:t>무통장입금</a:t>
              </a:r>
              <a:endParaRPr lang="ko-KR" altLang="en-US" spc="0" dirty="0"/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A3AEE422-D755-A27D-0D2F-968BC41178C9}"/>
              </a:ext>
            </a:extLst>
          </p:cNvPr>
          <p:cNvGrpSpPr/>
          <p:nvPr/>
        </p:nvGrpSpPr>
        <p:grpSpPr>
          <a:xfrm>
            <a:off x="4367242" y="1333460"/>
            <a:ext cx="773471" cy="230832"/>
            <a:chOff x="4458516" y="2448261"/>
            <a:chExt cx="773471" cy="230832"/>
          </a:xfrm>
        </p:grpSpPr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09F23303-8D73-7C36-76BD-70709D80D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516" y="2488853"/>
              <a:ext cx="1428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011B6F8-BEB8-30A9-9D96-6ED9707FB693}"/>
                </a:ext>
              </a:extLst>
            </p:cNvPr>
            <p:cNvSpPr txBox="1"/>
            <p:nvPr/>
          </p:nvSpPr>
          <p:spPr>
            <a:xfrm>
              <a:off x="4585656" y="2448261"/>
              <a:ext cx="6463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>
                  <a:solidFill>
                    <a:srgbClr val="000000"/>
                  </a:solidFill>
                </a:rPr>
                <a:t>신용카드</a:t>
              </a:r>
              <a:endParaRPr lang="ko-KR" altLang="en-US" spc="0" dirty="0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FC55BE7D-752E-E1B0-5F96-F1FC68A9212E}"/>
              </a:ext>
            </a:extLst>
          </p:cNvPr>
          <p:cNvGrpSpPr/>
          <p:nvPr/>
        </p:nvGrpSpPr>
        <p:grpSpPr>
          <a:xfrm>
            <a:off x="5292089" y="1333460"/>
            <a:ext cx="773471" cy="230832"/>
            <a:chOff x="4458516" y="2448261"/>
            <a:chExt cx="773471" cy="230832"/>
          </a:xfrm>
        </p:grpSpPr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B95A950A-4E7C-E8A2-9E76-6A6DEBBE6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516" y="2488853"/>
              <a:ext cx="1428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3BCC1A5-9FE4-5FB0-9A11-9013CA197A1A}"/>
                </a:ext>
              </a:extLst>
            </p:cNvPr>
            <p:cNvSpPr txBox="1"/>
            <p:nvPr/>
          </p:nvSpPr>
          <p:spPr>
            <a:xfrm>
              <a:off x="4585656" y="2448261"/>
              <a:ext cx="6463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>
                  <a:solidFill>
                    <a:srgbClr val="000000"/>
                  </a:solidFill>
                </a:rPr>
                <a:t>계좌이체</a:t>
              </a:r>
              <a:endParaRPr lang="ko-KR" altLang="en-US" spc="0" dirty="0"/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01845D6F-FF57-310C-91D8-DFDEEA7E865C}"/>
              </a:ext>
            </a:extLst>
          </p:cNvPr>
          <p:cNvGrpSpPr/>
          <p:nvPr/>
        </p:nvGrpSpPr>
        <p:grpSpPr>
          <a:xfrm>
            <a:off x="6216936" y="1333460"/>
            <a:ext cx="773471" cy="230832"/>
            <a:chOff x="4458516" y="2448261"/>
            <a:chExt cx="773471" cy="230832"/>
          </a:xfrm>
        </p:grpSpPr>
        <p:pic>
          <p:nvPicPr>
            <p:cNvPr id="67" name="Picture 2">
              <a:extLst>
                <a:ext uri="{FF2B5EF4-FFF2-40B4-BE49-F238E27FC236}">
                  <a16:creationId xmlns:a16="http://schemas.microsoft.com/office/drawing/2014/main" id="{AA5E086B-F998-7087-B705-698CC7BEC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516" y="2488853"/>
              <a:ext cx="1428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126B815-5B4F-AA7E-88D3-D4B5CF593CE4}"/>
                </a:ext>
              </a:extLst>
            </p:cNvPr>
            <p:cNvSpPr txBox="1"/>
            <p:nvPr/>
          </p:nvSpPr>
          <p:spPr>
            <a:xfrm>
              <a:off x="4585656" y="2448261"/>
              <a:ext cx="6463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>
                  <a:solidFill>
                    <a:srgbClr val="000000"/>
                  </a:solidFill>
                </a:rPr>
                <a:t>가상계좌</a:t>
              </a:r>
              <a:endParaRPr lang="ko-KR" altLang="en-US" spc="0" dirty="0"/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D98DAC70-20C9-AAC6-22AF-30C8412A5238}"/>
              </a:ext>
            </a:extLst>
          </p:cNvPr>
          <p:cNvGrpSpPr/>
          <p:nvPr/>
        </p:nvGrpSpPr>
        <p:grpSpPr>
          <a:xfrm>
            <a:off x="7141784" y="1333460"/>
            <a:ext cx="888887" cy="230832"/>
            <a:chOff x="4458516" y="2448261"/>
            <a:chExt cx="888887" cy="230832"/>
          </a:xfrm>
        </p:grpSpPr>
        <p:pic>
          <p:nvPicPr>
            <p:cNvPr id="70" name="Picture 2">
              <a:extLst>
                <a:ext uri="{FF2B5EF4-FFF2-40B4-BE49-F238E27FC236}">
                  <a16:creationId xmlns:a16="http://schemas.microsoft.com/office/drawing/2014/main" id="{004C6465-FB0A-3844-3417-A1B71F8D0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516" y="2488853"/>
              <a:ext cx="1428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14BBFE8-B8C9-AED4-51F8-3414882354B4}"/>
                </a:ext>
              </a:extLst>
            </p:cNvPr>
            <p:cNvSpPr txBox="1"/>
            <p:nvPr/>
          </p:nvSpPr>
          <p:spPr>
            <a:xfrm>
              <a:off x="4585656" y="2448261"/>
              <a:ext cx="761747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>
                  <a:solidFill>
                    <a:srgbClr val="000000"/>
                  </a:solidFill>
                </a:rPr>
                <a:t>휴대폰결제</a:t>
              </a:r>
              <a:endParaRPr lang="ko-KR" altLang="en-US" spc="0" dirty="0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21D7B2BF-77BD-1DC2-0EEE-59CB1574D2C8}"/>
              </a:ext>
            </a:extLst>
          </p:cNvPr>
          <p:cNvGrpSpPr/>
          <p:nvPr/>
        </p:nvGrpSpPr>
        <p:grpSpPr>
          <a:xfrm>
            <a:off x="3331557" y="1784159"/>
            <a:ext cx="773471" cy="230832"/>
            <a:chOff x="4458516" y="2448261"/>
            <a:chExt cx="773471" cy="230832"/>
          </a:xfrm>
        </p:grpSpPr>
        <p:pic>
          <p:nvPicPr>
            <p:cNvPr id="73" name="Picture 2">
              <a:extLst>
                <a:ext uri="{FF2B5EF4-FFF2-40B4-BE49-F238E27FC236}">
                  <a16:creationId xmlns:a16="http://schemas.microsoft.com/office/drawing/2014/main" id="{F697AA1B-BDD8-0921-214B-106156EF7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516" y="2488853"/>
              <a:ext cx="1428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5837B46-C50A-7E5C-E8BC-793FD71D8B97}"/>
                </a:ext>
              </a:extLst>
            </p:cNvPr>
            <p:cNvSpPr txBox="1"/>
            <p:nvPr/>
          </p:nvSpPr>
          <p:spPr>
            <a:xfrm>
              <a:off x="4585656" y="2448261"/>
              <a:ext cx="6463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>
                  <a:solidFill>
                    <a:srgbClr val="000000"/>
                  </a:solidFill>
                </a:rPr>
                <a:t>신용카드</a:t>
              </a:r>
              <a:endParaRPr lang="ko-KR" altLang="en-US" spc="0" dirty="0"/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46FB9015-EC72-BD99-4C20-6996C7FA10AD}"/>
              </a:ext>
            </a:extLst>
          </p:cNvPr>
          <p:cNvGrpSpPr/>
          <p:nvPr/>
        </p:nvGrpSpPr>
        <p:grpSpPr>
          <a:xfrm>
            <a:off x="4349204" y="1784159"/>
            <a:ext cx="773471" cy="230832"/>
            <a:chOff x="4458516" y="2448261"/>
            <a:chExt cx="773471" cy="230832"/>
          </a:xfrm>
        </p:grpSpPr>
        <p:pic>
          <p:nvPicPr>
            <p:cNvPr id="76" name="Picture 2">
              <a:extLst>
                <a:ext uri="{FF2B5EF4-FFF2-40B4-BE49-F238E27FC236}">
                  <a16:creationId xmlns:a16="http://schemas.microsoft.com/office/drawing/2014/main" id="{AE895EBF-A96D-7B1E-53C4-88F22C450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516" y="2488853"/>
              <a:ext cx="1428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9702BC8-A96F-DBDD-DC1E-31BD3329FEA6}"/>
                </a:ext>
              </a:extLst>
            </p:cNvPr>
            <p:cNvSpPr txBox="1"/>
            <p:nvPr/>
          </p:nvSpPr>
          <p:spPr>
            <a:xfrm>
              <a:off x="4585656" y="2448261"/>
              <a:ext cx="6463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900" spc="-6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spc="0" dirty="0">
                  <a:solidFill>
                    <a:srgbClr val="000000"/>
                  </a:solidFill>
                </a:rPr>
                <a:t>계좌이체</a:t>
              </a:r>
              <a:endParaRPr lang="ko-KR" altLang="en-US" spc="0" dirty="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2F6BB037-ACE4-5A75-82DB-444D35F412AC}"/>
              </a:ext>
            </a:extLst>
          </p:cNvPr>
          <p:cNvSpPr txBox="1"/>
          <p:nvPr/>
        </p:nvSpPr>
        <p:spPr>
          <a:xfrm>
            <a:off x="1583483" y="2350058"/>
            <a:ext cx="1247777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ko-KR" sz="1050" b="1" dirty="0">
                <a:solidFill>
                  <a:srgbClr val="FF0000"/>
                </a:solidFill>
              </a:rPr>
              <a:t>* </a:t>
            </a:r>
            <a:r>
              <a:rPr lang="ko-KR" altLang="en-US" sz="1050" dirty="0"/>
              <a:t>무통장 입금 계좌</a:t>
            </a:r>
          </a:p>
        </p:txBody>
      </p:sp>
      <p:sp>
        <p:nvSpPr>
          <p:cNvPr id="80" name="사각형: 둥근 모서리 79">
            <a:extLst>
              <a:ext uri="{FF2B5EF4-FFF2-40B4-BE49-F238E27FC236}">
                <a16:creationId xmlns:a16="http://schemas.microsoft.com/office/drawing/2014/main" id="{25B72596-2F3B-6148-5D32-0AFD4BCB5407}"/>
              </a:ext>
            </a:extLst>
          </p:cNvPr>
          <p:cNvSpPr/>
          <p:nvPr/>
        </p:nvSpPr>
        <p:spPr bwMode="auto">
          <a:xfrm>
            <a:off x="7674216" y="2318135"/>
            <a:ext cx="1045555" cy="26244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은행 계좌 등록</a:t>
            </a:r>
          </a:p>
        </p:txBody>
      </p:sp>
      <p:sp>
        <p:nvSpPr>
          <p:cNvPr id="82" name="타원 81">
            <a:extLst>
              <a:ext uri="{FF2B5EF4-FFF2-40B4-BE49-F238E27FC236}">
                <a16:creationId xmlns:a16="http://schemas.microsoft.com/office/drawing/2014/main" id="{290B3D8E-7889-8887-3362-239E3EFDDAE3}"/>
              </a:ext>
            </a:extLst>
          </p:cNvPr>
          <p:cNvSpPr/>
          <p:nvPr/>
        </p:nvSpPr>
        <p:spPr>
          <a:xfrm>
            <a:off x="7512328" y="233263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타이포_씨고딕 150" panose="02020503020101020101" pitchFamily="18" charset="-127"/>
                <a:ea typeface="타이포_씨고딕 150" panose="02020503020101020101" pitchFamily="18" charset="-127"/>
              </a:rPr>
              <a:t>2.1</a:t>
            </a:r>
            <a:endParaRPr lang="ko-KR" altLang="en-US" sz="1100" dirty="0">
              <a:solidFill>
                <a:schemeClr val="bg1"/>
              </a:solidFill>
              <a:latin typeface="타이포_씨고딕 150" panose="02020503020101020101" pitchFamily="18" charset="-127"/>
              <a:ea typeface="타이포_씨고딕 150" panose="02020503020101020101" pitchFamily="18" charset="-127"/>
            </a:endParaRPr>
          </a:p>
        </p:txBody>
      </p:sp>
      <p:graphicFrame>
        <p:nvGraphicFramePr>
          <p:cNvPr id="84" name="표 83">
            <a:extLst>
              <a:ext uri="{FF2B5EF4-FFF2-40B4-BE49-F238E27FC236}">
                <a16:creationId xmlns:a16="http://schemas.microsoft.com/office/drawing/2014/main" id="{86AA9EA8-3AA4-8C39-6343-73CA3586F102}"/>
              </a:ext>
            </a:extLst>
          </p:cNvPr>
          <p:cNvGraphicFramePr>
            <a:graphicFrameLocks noGrp="1"/>
          </p:cNvGraphicFramePr>
          <p:nvPr/>
        </p:nvGraphicFramePr>
        <p:xfrm>
          <a:off x="1674569" y="2658484"/>
          <a:ext cx="7063086" cy="237286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2693454732"/>
                    </a:ext>
                  </a:extLst>
                </a:gridCol>
                <a:gridCol w="3675143">
                  <a:extLst>
                    <a:ext uri="{9D8B030D-6E8A-4147-A177-3AD203B41FA5}">
                      <a16:colId xmlns:a16="http://schemas.microsoft.com/office/drawing/2014/main" val="3211993185"/>
                    </a:ext>
                  </a:extLst>
                </a:gridCol>
                <a:gridCol w="1395985">
                  <a:extLst>
                    <a:ext uri="{9D8B030D-6E8A-4147-A177-3AD203B41FA5}">
                      <a16:colId xmlns:a16="http://schemas.microsoft.com/office/drawing/2014/main" val="3748300996"/>
                    </a:ext>
                  </a:extLst>
                </a:gridCol>
                <a:gridCol w="1019958">
                  <a:extLst>
                    <a:ext uri="{9D8B030D-6E8A-4147-A177-3AD203B41FA5}">
                      <a16:colId xmlns:a16="http://schemas.microsoft.com/office/drawing/2014/main" val="361900903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번호</a:t>
                      </a:r>
                      <a:endParaRPr lang="en-US" altLang="ko-KR" sz="9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계좌 정보</a:t>
                      </a:r>
                      <a:endParaRPr lang="en-US" altLang="ko-KR" sz="9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노출여부</a:t>
                      </a:r>
                      <a:endParaRPr lang="en-US" altLang="ko-KR" sz="9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관리</a:t>
                      </a:r>
                      <a:endParaRPr lang="en-US" altLang="ko-KR" sz="9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우리은행  </a:t>
                      </a:r>
                      <a:r>
                        <a:rPr lang="en-US" altLang="ko-KR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1000-000-000-0000  (</a:t>
                      </a:r>
                      <a:r>
                        <a:rPr lang="ko-KR" altLang="en-US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주</a:t>
                      </a:r>
                      <a:r>
                        <a:rPr lang="en-US" altLang="ko-KR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kern="1200" spc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라라마켓</a:t>
                      </a:r>
                      <a:r>
                        <a:rPr lang="en-US" altLang="ko-KR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ko-KR" altLang="en-US" sz="900" kern="120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노출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5520179"/>
                  </a:ext>
                </a:extLst>
              </a:tr>
              <a:tr h="4025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국민은행  </a:t>
                      </a:r>
                      <a:r>
                        <a:rPr lang="en-US" altLang="ko-KR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1000-000-000-0000  (</a:t>
                      </a:r>
                      <a:r>
                        <a:rPr lang="ko-KR" altLang="en-US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주</a:t>
                      </a:r>
                      <a:r>
                        <a:rPr lang="en-US" altLang="ko-KR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kern="1200" spc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라라마켓</a:t>
                      </a:r>
                      <a:endParaRPr lang="ko-KR" altLang="en-US" sz="900" kern="120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노출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4710757"/>
                  </a:ext>
                </a:extLst>
              </a:tr>
              <a:tr h="4025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기업은행  </a:t>
                      </a:r>
                      <a:r>
                        <a:rPr lang="en-US" altLang="ko-KR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1000-000-000-0000  (</a:t>
                      </a:r>
                      <a:r>
                        <a:rPr lang="ko-KR" altLang="en-US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주</a:t>
                      </a:r>
                      <a:r>
                        <a:rPr lang="en-US" altLang="ko-KR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kern="1200" spc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라라마켓</a:t>
                      </a:r>
                      <a:endParaRPr lang="ko-KR" altLang="en-US" sz="900" kern="120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숨김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7168432"/>
                  </a:ext>
                </a:extLst>
              </a:tr>
              <a:tr h="4025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하나은행  </a:t>
                      </a:r>
                      <a:r>
                        <a:rPr lang="en-US" altLang="ko-KR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1000-000-000-0000  (</a:t>
                      </a:r>
                      <a:r>
                        <a:rPr lang="ko-KR" altLang="en-US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주</a:t>
                      </a:r>
                      <a:r>
                        <a:rPr lang="en-US" altLang="ko-KR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kern="1200" spc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라라마켓</a:t>
                      </a:r>
                      <a:endParaRPr lang="ko-KR" altLang="en-US" sz="900" kern="120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숨김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281324"/>
                  </a:ext>
                </a:extLst>
              </a:tr>
              <a:tr h="4025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신한은행  </a:t>
                      </a:r>
                      <a:r>
                        <a:rPr lang="en-US" altLang="ko-KR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1000-000-000-0000  (</a:t>
                      </a:r>
                      <a:r>
                        <a:rPr lang="ko-KR" altLang="en-US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주</a:t>
                      </a:r>
                      <a:r>
                        <a:rPr lang="en-US" altLang="ko-KR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kern="1200" spc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라라마켓</a:t>
                      </a:r>
                      <a:endParaRPr lang="ko-KR" altLang="en-US" sz="900" kern="120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숨김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2600579"/>
                  </a:ext>
                </a:extLst>
              </a:tr>
            </a:tbl>
          </a:graphicData>
        </a:graphic>
      </p:graphicFrame>
      <p:sp>
        <p:nvSpPr>
          <p:cNvPr id="86" name="사각형: 둥근 모서리 85">
            <a:extLst>
              <a:ext uri="{FF2B5EF4-FFF2-40B4-BE49-F238E27FC236}">
                <a16:creationId xmlns:a16="http://schemas.microsoft.com/office/drawing/2014/main" id="{D385DC1F-1136-CE6D-1AC6-9E2404B9BFD2}"/>
              </a:ext>
            </a:extLst>
          </p:cNvPr>
          <p:cNvSpPr/>
          <p:nvPr/>
        </p:nvSpPr>
        <p:spPr bwMode="auto">
          <a:xfrm>
            <a:off x="7688963" y="3108065"/>
            <a:ext cx="451320" cy="23453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4C72AB0A-C33D-248C-8F3C-045DA1AC6F04}"/>
              </a:ext>
            </a:extLst>
          </p:cNvPr>
          <p:cNvSpPr/>
          <p:nvPr/>
        </p:nvSpPr>
        <p:spPr bwMode="auto">
          <a:xfrm>
            <a:off x="7688963" y="3511943"/>
            <a:ext cx="451320" cy="23453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>
                <a:solidFill>
                  <a:schemeClr val="bg1"/>
                </a:solidFill>
                <a:latin typeface="+mn-ea"/>
              </a:rPr>
              <a:t>수정</a:t>
            </a:r>
            <a:endParaRPr lang="ko-KR" altLang="en-US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0" name="사각형: 둥근 모서리 89">
            <a:extLst>
              <a:ext uri="{FF2B5EF4-FFF2-40B4-BE49-F238E27FC236}">
                <a16:creationId xmlns:a16="http://schemas.microsoft.com/office/drawing/2014/main" id="{D1D1E544-E7E1-467B-A542-46EFB231D1BD}"/>
              </a:ext>
            </a:extLst>
          </p:cNvPr>
          <p:cNvSpPr/>
          <p:nvPr/>
        </p:nvSpPr>
        <p:spPr bwMode="auto">
          <a:xfrm>
            <a:off x="7688963" y="3915821"/>
            <a:ext cx="451320" cy="23453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92" name="사각형: 둥근 모서리 91">
            <a:extLst>
              <a:ext uri="{FF2B5EF4-FFF2-40B4-BE49-F238E27FC236}">
                <a16:creationId xmlns:a16="http://schemas.microsoft.com/office/drawing/2014/main" id="{744FE41F-E84E-4101-3775-E8DB45591728}"/>
              </a:ext>
            </a:extLst>
          </p:cNvPr>
          <p:cNvSpPr/>
          <p:nvPr/>
        </p:nvSpPr>
        <p:spPr bwMode="auto">
          <a:xfrm>
            <a:off x="7688963" y="4319699"/>
            <a:ext cx="451320" cy="23453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94" name="사각형: 둥근 모서리 93">
            <a:extLst>
              <a:ext uri="{FF2B5EF4-FFF2-40B4-BE49-F238E27FC236}">
                <a16:creationId xmlns:a16="http://schemas.microsoft.com/office/drawing/2014/main" id="{64A9179E-1333-D3C1-521D-A360150E34B5}"/>
              </a:ext>
            </a:extLst>
          </p:cNvPr>
          <p:cNvSpPr/>
          <p:nvPr/>
        </p:nvSpPr>
        <p:spPr bwMode="auto">
          <a:xfrm>
            <a:off x="7688963" y="4723576"/>
            <a:ext cx="451320" cy="23453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수정</a:t>
            </a:r>
          </a:p>
        </p:txBody>
      </p:sp>
      <p:sp>
        <p:nvSpPr>
          <p:cNvPr id="112" name="타원 111">
            <a:extLst>
              <a:ext uri="{FF2B5EF4-FFF2-40B4-BE49-F238E27FC236}">
                <a16:creationId xmlns:a16="http://schemas.microsoft.com/office/drawing/2014/main" id="{809D0FD0-EF58-EFDA-6DE9-2161B267482C}"/>
              </a:ext>
            </a:extLst>
          </p:cNvPr>
          <p:cNvSpPr/>
          <p:nvPr/>
        </p:nvSpPr>
        <p:spPr>
          <a:xfrm>
            <a:off x="6520090" y="274451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타이포_씨고딕 150" panose="02020503020101020101" pitchFamily="18" charset="-127"/>
                <a:ea typeface="타이포_씨고딕 150" panose="02020503020101020101" pitchFamily="18" charset="-127"/>
              </a:rPr>
              <a:t>2.3</a:t>
            </a:r>
            <a:endParaRPr lang="ko-KR" altLang="en-US" sz="1100" dirty="0">
              <a:solidFill>
                <a:schemeClr val="bg1"/>
              </a:solidFill>
              <a:latin typeface="타이포_씨고딕 150" panose="02020503020101020101" pitchFamily="18" charset="-127"/>
              <a:ea typeface="타이포_씨고딕 150" panose="02020503020101020101" pitchFamily="18" charset="-127"/>
            </a:endParaRPr>
          </a:p>
        </p:txBody>
      </p:sp>
      <p:sp>
        <p:nvSpPr>
          <p:cNvPr id="118" name="타원 117">
            <a:extLst>
              <a:ext uri="{FF2B5EF4-FFF2-40B4-BE49-F238E27FC236}">
                <a16:creationId xmlns:a16="http://schemas.microsoft.com/office/drawing/2014/main" id="{04265BA3-66DA-73F4-6215-AF94ACF2AB48}"/>
              </a:ext>
            </a:extLst>
          </p:cNvPr>
          <p:cNvSpPr/>
          <p:nvPr/>
        </p:nvSpPr>
        <p:spPr>
          <a:xfrm>
            <a:off x="1423592" y="237714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타이포_씨고딕 150" panose="02020503020101020101" pitchFamily="18" charset="-127"/>
                <a:ea typeface="타이포_씨고딕 150" panose="02020503020101020101" pitchFamily="18" charset="-127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타이포_씨고딕 150" panose="02020503020101020101" pitchFamily="18" charset="-127"/>
              <a:ea typeface="타이포_씨고딕 150" panose="02020503020101020101" pitchFamily="18" charset="-127"/>
            </a:endParaRPr>
          </a:p>
        </p:txBody>
      </p:sp>
      <p:sp>
        <p:nvSpPr>
          <p:cNvPr id="119" name="사각형: 둥근 모서리 118">
            <a:extLst>
              <a:ext uri="{FF2B5EF4-FFF2-40B4-BE49-F238E27FC236}">
                <a16:creationId xmlns:a16="http://schemas.microsoft.com/office/drawing/2014/main" id="{FACA9ED8-3E91-692F-8B55-29E3265BFEB0}"/>
              </a:ext>
            </a:extLst>
          </p:cNvPr>
          <p:cNvSpPr/>
          <p:nvPr/>
        </p:nvSpPr>
        <p:spPr bwMode="auto">
          <a:xfrm>
            <a:off x="8213372" y="3108065"/>
            <a:ext cx="451320" cy="23453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삭제</a:t>
            </a:r>
          </a:p>
        </p:txBody>
      </p:sp>
      <p:sp>
        <p:nvSpPr>
          <p:cNvPr id="120" name="사각형: 둥근 모서리 119">
            <a:extLst>
              <a:ext uri="{FF2B5EF4-FFF2-40B4-BE49-F238E27FC236}">
                <a16:creationId xmlns:a16="http://schemas.microsoft.com/office/drawing/2014/main" id="{C112809A-0D09-D916-67DF-A00778DBEB55}"/>
              </a:ext>
            </a:extLst>
          </p:cNvPr>
          <p:cNvSpPr/>
          <p:nvPr/>
        </p:nvSpPr>
        <p:spPr bwMode="auto">
          <a:xfrm>
            <a:off x="8213372" y="3511943"/>
            <a:ext cx="451320" cy="23453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삭제</a:t>
            </a:r>
          </a:p>
        </p:txBody>
      </p:sp>
      <p:sp>
        <p:nvSpPr>
          <p:cNvPr id="121" name="사각형: 둥근 모서리 120">
            <a:extLst>
              <a:ext uri="{FF2B5EF4-FFF2-40B4-BE49-F238E27FC236}">
                <a16:creationId xmlns:a16="http://schemas.microsoft.com/office/drawing/2014/main" id="{48B3683E-ED2E-E95D-38E8-2DF3A9F08A9A}"/>
              </a:ext>
            </a:extLst>
          </p:cNvPr>
          <p:cNvSpPr/>
          <p:nvPr/>
        </p:nvSpPr>
        <p:spPr bwMode="auto">
          <a:xfrm>
            <a:off x="8213372" y="3915821"/>
            <a:ext cx="451320" cy="23453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삭제</a:t>
            </a:r>
          </a:p>
        </p:txBody>
      </p:sp>
      <p:sp>
        <p:nvSpPr>
          <p:cNvPr id="122" name="사각형: 둥근 모서리 121">
            <a:extLst>
              <a:ext uri="{FF2B5EF4-FFF2-40B4-BE49-F238E27FC236}">
                <a16:creationId xmlns:a16="http://schemas.microsoft.com/office/drawing/2014/main" id="{A8607148-55C8-73AC-F851-47E1784F9502}"/>
              </a:ext>
            </a:extLst>
          </p:cNvPr>
          <p:cNvSpPr/>
          <p:nvPr/>
        </p:nvSpPr>
        <p:spPr bwMode="auto">
          <a:xfrm>
            <a:off x="8213372" y="4319699"/>
            <a:ext cx="451320" cy="23453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삭제</a:t>
            </a:r>
          </a:p>
        </p:txBody>
      </p:sp>
      <p:sp>
        <p:nvSpPr>
          <p:cNvPr id="123" name="사각형: 둥근 모서리 122">
            <a:extLst>
              <a:ext uri="{FF2B5EF4-FFF2-40B4-BE49-F238E27FC236}">
                <a16:creationId xmlns:a16="http://schemas.microsoft.com/office/drawing/2014/main" id="{BA9CB3D6-F5C3-3062-4A72-77436D1D953F}"/>
              </a:ext>
            </a:extLst>
          </p:cNvPr>
          <p:cNvSpPr/>
          <p:nvPr/>
        </p:nvSpPr>
        <p:spPr bwMode="auto">
          <a:xfrm>
            <a:off x="8213372" y="4723576"/>
            <a:ext cx="451320" cy="23453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삭제</a:t>
            </a:r>
          </a:p>
        </p:txBody>
      </p:sp>
      <p:sp>
        <p:nvSpPr>
          <p:cNvPr id="125" name="타원 124">
            <a:extLst>
              <a:ext uri="{FF2B5EF4-FFF2-40B4-BE49-F238E27FC236}">
                <a16:creationId xmlns:a16="http://schemas.microsoft.com/office/drawing/2014/main" id="{7EF45B56-BE75-B886-5C8A-4F25E83490E6}"/>
              </a:ext>
            </a:extLst>
          </p:cNvPr>
          <p:cNvSpPr/>
          <p:nvPr/>
        </p:nvSpPr>
        <p:spPr>
          <a:xfrm>
            <a:off x="7674216" y="291153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타이포_씨고딕 150" panose="02020503020101020101" pitchFamily="18" charset="-127"/>
                <a:ea typeface="타이포_씨고딕 150" panose="02020503020101020101" pitchFamily="18" charset="-127"/>
              </a:rPr>
              <a:t>2.4</a:t>
            </a:r>
            <a:endParaRPr lang="ko-KR" altLang="en-US" sz="1100" dirty="0">
              <a:solidFill>
                <a:schemeClr val="bg1"/>
              </a:solidFill>
              <a:latin typeface="타이포_씨고딕 150" panose="02020503020101020101" pitchFamily="18" charset="-127"/>
              <a:ea typeface="타이포_씨고딕 150" panose="02020503020101020101" pitchFamily="18" charset="-127"/>
            </a:endParaRPr>
          </a:p>
        </p:txBody>
      </p:sp>
      <p:sp>
        <p:nvSpPr>
          <p:cNvPr id="127" name="타원 126">
            <a:extLst>
              <a:ext uri="{FF2B5EF4-FFF2-40B4-BE49-F238E27FC236}">
                <a16:creationId xmlns:a16="http://schemas.microsoft.com/office/drawing/2014/main" id="{D7EB887F-D21E-7B6F-FEB1-50C687AA6C9B}"/>
              </a:ext>
            </a:extLst>
          </p:cNvPr>
          <p:cNvSpPr/>
          <p:nvPr/>
        </p:nvSpPr>
        <p:spPr>
          <a:xfrm>
            <a:off x="8210374" y="291172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타이포_씨고딕 150" panose="02020503020101020101" pitchFamily="18" charset="-127"/>
                <a:ea typeface="타이포_씨고딕 150" panose="02020503020101020101" pitchFamily="18" charset="-127"/>
              </a:rPr>
              <a:t>2.5</a:t>
            </a:r>
            <a:endParaRPr lang="ko-KR" altLang="en-US" sz="1100" dirty="0">
              <a:solidFill>
                <a:schemeClr val="bg1"/>
              </a:solidFill>
              <a:latin typeface="타이포_씨고딕 150" panose="02020503020101020101" pitchFamily="18" charset="-127"/>
              <a:ea typeface="타이포_씨고딕 150" panose="02020503020101020101" pitchFamily="18" charset="-127"/>
            </a:endParaRPr>
          </a:p>
        </p:txBody>
      </p: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E0ABFB45-94C1-DFA1-7EC8-A25E82531ED6}"/>
              </a:ext>
            </a:extLst>
          </p:cNvPr>
          <p:cNvSpPr/>
          <p:nvPr/>
        </p:nvSpPr>
        <p:spPr>
          <a:xfrm>
            <a:off x="1601994" y="3662817"/>
            <a:ext cx="3070046" cy="25630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524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3" name="Close Button">
            <a:extLst>
              <a:ext uri="{FF2B5EF4-FFF2-40B4-BE49-F238E27FC236}">
                <a16:creationId xmlns:a16="http://schemas.microsoft.com/office/drawing/2014/main" id="{180CB031-198C-B183-D9D2-D32AB644C3EB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 flipV="1">
            <a:off x="4357807" y="3829374"/>
            <a:ext cx="187093" cy="196092"/>
          </a:xfrm>
          <a:custGeom>
            <a:avLst/>
            <a:gdLst>
              <a:gd name="T0" fmla="*/ 254 w 254"/>
              <a:gd name="T1" fmla="*/ 0 h 254"/>
              <a:gd name="T2" fmla="*/ 0 w 254"/>
              <a:gd name="T3" fmla="*/ 254 h 254"/>
              <a:gd name="T4" fmla="*/ 0 w 254"/>
              <a:gd name="T5" fmla="*/ 0 h 254"/>
              <a:gd name="T6" fmla="*/ 254 w 254"/>
              <a:gd name="T7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" h="254">
                <a:moveTo>
                  <a:pt x="254" y="0"/>
                </a:moveTo>
                <a:lnTo>
                  <a:pt x="0" y="254"/>
                </a:lnTo>
                <a:moveTo>
                  <a:pt x="0" y="0"/>
                </a:moveTo>
                <a:lnTo>
                  <a:pt x="254" y="254"/>
                </a:lnTo>
              </a:path>
            </a:pathLst>
          </a:custGeom>
          <a:noFill/>
          <a:ln w="9525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C91E91-950F-8CA6-0C18-9F9B97BE136A}"/>
              </a:ext>
            </a:extLst>
          </p:cNvPr>
          <p:cNvSpPr txBox="1"/>
          <p:nvPr/>
        </p:nvSpPr>
        <p:spPr>
          <a:xfrm>
            <a:off x="1663354" y="3710850"/>
            <a:ext cx="2694453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은행 계좌 등록</a:t>
            </a:r>
          </a:p>
        </p:txBody>
      </p:sp>
      <p:cxnSp>
        <p:nvCxnSpPr>
          <p:cNvPr id="135" name="직선 연결선 134">
            <a:extLst>
              <a:ext uri="{FF2B5EF4-FFF2-40B4-BE49-F238E27FC236}">
                <a16:creationId xmlns:a16="http://schemas.microsoft.com/office/drawing/2014/main" id="{91581D22-9D21-FCE6-A393-D49A27C72DE4}"/>
              </a:ext>
            </a:extLst>
          </p:cNvPr>
          <p:cNvCxnSpPr>
            <a:cxnSpLocks/>
          </p:cNvCxnSpPr>
          <p:nvPr/>
        </p:nvCxnSpPr>
        <p:spPr>
          <a:xfrm>
            <a:off x="1725298" y="4143596"/>
            <a:ext cx="28196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1BD446C2-B091-5D20-D9C5-9373B0640084}"/>
              </a:ext>
            </a:extLst>
          </p:cNvPr>
          <p:cNvSpPr/>
          <p:nvPr/>
        </p:nvSpPr>
        <p:spPr bwMode="auto">
          <a:xfrm>
            <a:off x="2486215" y="4264940"/>
            <a:ext cx="1901141" cy="2588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0BC3A177-6E72-FB4A-D7D0-7C4C175CBA6F}"/>
              </a:ext>
            </a:extLst>
          </p:cNvPr>
          <p:cNvSpPr/>
          <p:nvPr/>
        </p:nvSpPr>
        <p:spPr>
          <a:xfrm>
            <a:off x="1722981" y="4273710"/>
            <a:ext cx="5886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>
                <a:solidFill>
                  <a:srgbClr val="FF0000"/>
                </a:solidFill>
              </a:rPr>
              <a:t>*</a:t>
            </a:r>
            <a:r>
              <a:rPr lang="ko-KR" alt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은행명</a:t>
            </a:r>
            <a:endParaRPr lang="en-US" altLang="ko-KR" sz="9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44" name="모서리가 둥근 직사각형 151">
            <a:extLst>
              <a:ext uri="{FF2B5EF4-FFF2-40B4-BE49-F238E27FC236}">
                <a16:creationId xmlns:a16="http://schemas.microsoft.com/office/drawing/2014/main" id="{73F254C7-5959-8D60-F039-3F83F3FE7460}"/>
              </a:ext>
            </a:extLst>
          </p:cNvPr>
          <p:cNvSpPr/>
          <p:nvPr/>
        </p:nvSpPr>
        <p:spPr>
          <a:xfrm>
            <a:off x="2254941" y="5706966"/>
            <a:ext cx="845224" cy="33407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확인</a:t>
            </a:r>
          </a:p>
        </p:txBody>
      </p:sp>
      <p:sp>
        <p:nvSpPr>
          <p:cNvPr id="145" name="모서리가 둥근 직사각형 152">
            <a:extLst>
              <a:ext uri="{FF2B5EF4-FFF2-40B4-BE49-F238E27FC236}">
                <a16:creationId xmlns:a16="http://schemas.microsoft.com/office/drawing/2014/main" id="{9051C637-9CF6-E912-6D4C-A8F0229F8E21}"/>
              </a:ext>
            </a:extLst>
          </p:cNvPr>
          <p:cNvSpPr/>
          <p:nvPr/>
        </p:nvSpPr>
        <p:spPr>
          <a:xfrm>
            <a:off x="3150886" y="5706966"/>
            <a:ext cx="845224" cy="3340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24996F78-34B1-F26F-E37F-C6B60F022509}"/>
              </a:ext>
            </a:extLst>
          </p:cNvPr>
          <p:cNvSpPr/>
          <p:nvPr/>
        </p:nvSpPr>
        <p:spPr bwMode="auto">
          <a:xfrm>
            <a:off x="2486215" y="4613640"/>
            <a:ext cx="1901141" cy="2588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155" name="직사각형 154">
            <a:extLst>
              <a:ext uri="{FF2B5EF4-FFF2-40B4-BE49-F238E27FC236}">
                <a16:creationId xmlns:a16="http://schemas.microsoft.com/office/drawing/2014/main" id="{85515C0C-C899-5C95-C869-219CD0D2265C}"/>
              </a:ext>
            </a:extLst>
          </p:cNvPr>
          <p:cNvSpPr/>
          <p:nvPr/>
        </p:nvSpPr>
        <p:spPr>
          <a:xfrm>
            <a:off x="1722981" y="4631288"/>
            <a:ext cx="7296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>
                <a:solidFill>
                  <a:srgbClr val="FF0000"/>
                </a:solidFill>
              </a:rPr>
              <a:t>*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계좌번호</a:t>
            </a:r>
            <a:endParaRPr lang="en-US" altLang="ko-KR" sz="9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D01FB51D-3F88-8402-FE2E-D2A5A4C7E7AB}"/>
              </a:ext>
            </a:extLst>
          </p:cNvPr>
          <p:cNvSpPr/>
          <p:nvPr/>
        </p:nvSpPr>
        <p:spPr bwMode="auto">
          <a:xfrm>
            <a:off x="2486215" y="4959116"/>
            <a:ext cx="1901141" cy="2588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99D9A13E-4218-E042-472C-F610302D9569}"/>
              </a:ext>
            </a:extLst>
          </p:cNvPr>
          <p:cNvSpPr/>
          <p:nvPr/>
        </p:nvSpPr>
        <p:spPr>
          <a:xfrm>
            <a:off x="1722981" y="4967886"/>
            <a:ext cx="7040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>
                <a:solidFill>
                  <a:srgbClr val="FF0000"/>
                </a:solidFill>
              </a:rPr>
              <a:t>*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예금주명</a:t>
            </a:r>
            <a:endParaRPr lang="en-US" altLang="ko-KR" sz="9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9" name="직사각형 158">
            <a:extLst>
              <a:ext uri="{FF2B5EF4-FFF2-40B4-BE49-F238E27FC236}">
                <a16:creationId xmlns:a16="http://schemas.microsoft.com/office/drawing/2014/main" id="{3010CBAB-C2AD-8FB9-507C-7C86DD53B7F0}"/>
              </a:ext>
            </a:extLst>
          </p:cNvPr>
          <p:cNvSpPr/>
          <p:nvPr/>
        </p:nvSpPr>
        <p:spPr>
          <a:xfrm>
            <a:off x="1722981" y="5317643"/>
            <a:ext cx="7296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>
                <a:solidFill>
                  <a:srgbClr val="FF0000"/>
                </a:solidFill>
              </a:rPr>
              <a:t>* 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노출여부</a:t>
            </a:r>
            <a:endParaRPr lang="en-US" altLang="ko-KR" sz="9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1" name="직사각형 160">
            <a:extLst>
              <a:ext uri="{FF2B5EF4-FFF2-40B4-BE49-F238E27FC236}">
                <a16:creationId xmlns:a16="http://schemas.microsoft.com/office/drawing/2014/main" id="{A1FC6E6F-0D1D-7676-01E7-DB7EB7EE3361}"/>
              </a:ext>
            </a:extLst>
          </p:cNvPr>
          <p:cNvSpPr/>
          <p:nvPr/>
        </p:nvSpPr>
        <p:spPr>
          <a:xfrm>
            <a:off x="2400306" y="5277531"/>
            <a:ext cx="623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200" dirty="0">
                <a:latin typeface="+mn-ea"/>
              </a:rPr>
              <a:t>○ </a:t>
            </a:r>
            <a:r>
              <a:rPr lang="ko-KR" altLang="en-US" sz="900" dirty="0">
                <a:latin typeface="+mn-ea"/>
              </a:rPr>
              <a:t>노출</a:t>
            </a:r>
            <a:endParaRPr lang="en-US" altLang="ko-KR" sz="900" dirty="0">
              <a:latin typeface="+mn-ea"/>
            </a:endParaRPr>
          </a:p>
        </p:txBody>
      </p:sp>
      <p:sp>
        <p:nvSpPr>
          <p:cNvPr id="164" name="직사각형 163">
            <a:extLst>
              <a:ext uri="{FF2B5EF4-FFF2-40B4-BE49-F238E27FC236}">
                <a16:creationId xmlns:a16="http://schemas.microsoft.com/office/drawing/2014/main" id="{C0BF3B73-D136-2043-2396-DF2CD71530B7}"/>
              </a:ext>
            </a:extLst>
          </p:cNvPr>
          <p:cNvSpPr/>
          <p:nvPr/>
        </p:nvSpPr>
        <p:spPr>
          <a:xfrm>
            <a:off x="3168003" y="5277531"/>
            <a:ext cx="609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200" dirty="0">
                <a:latin typeface="+mn-ea"/>
              </a:rPr>
              <a:t>○</a:t>
            </a:r>
            <a:r>
              <a:rPr lang="ko-KR" altLang="en-US" sz="900" dirty="0">
                <a:latin typeface="+mn-ea"/>
              </a:rPr>
              <a:t> 숨김</a:t>
            </a:r>
            <a:endParaRPr lang="en-US" altLang="ko-KR" sz="900" dirty="0">
              <a:latin typeface="+mn-ea"/>
            </a:endParaRPr>
          </a:p>
        </p:txBody>
      </p:sp>
      <p:sp>
        <p:nvSpPr>
          <p:cNvPr id="168" name="타원 167">
            <a:extLst>
              <a:ext uri="{FF2B5EF4-FFF2-40B4-BE49-F238E27FC236}">
                <a16:creationId xmlns:a16="http://schemas.microsoft.com/office/drawing/2014/main" id="{94ED050B-798F-4158-0FEB-F686898A4585}"/>
              </a:ext>
            </a:extLst>
          </p:cNvPr>
          <p:cNvSpPr/>
          <p:nvPr/>
        </p:nvSpPr>
        <p:spPr>
          <a:xfrm>
            <a:off x="1423592" y="381942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타이포_씨고딕 150" panose="02020503020101020101" pitchFamily="18" charset="-127"/>
                <a:ea typeface="타이포_씨고딕 150" panose="02020503020101020101" pitchFamily="18" charset="-127"/>
              </a:rPr>
              <a:t>2.6</a:t>
            </a:r>
            <a:endParaRPr lang="ko-KR" altLang="en-US" sz="1100" dirty="0">
              <a:solidFill>
                <a:schemeClr val="bg1"/>
              </a:solidFill>
              <a:latin typeface="타이포_씨고딕 150" panose="02020503020101020101" pitchFamily="18" charset="-127"/>
              <a:ea typeface="타이포_씨고딕 150" panose="02020503020101020101" pitchFamily="18" charset="-127"/>
            </a:endParaRPr>
          </a:p>
        </p:txBody>
      </p:sp>
      <p:sp>
        <p:nvSpPr>
          <p:cNvPr id="2" name="모서리가 둥근 직사각형 34">
            <a:extLst>
              <a:ext uri="{FF2B5EF4-FFF2-40B4-BE49-F238E27FC236}">
                <a16:creationId xmlns:a16="http://schemas.microsoft.com/office/drawing/2014/main" id="{8C7D71B8-594E-E07B-32E9-9D387282C1C3}"/>
              </a:ext>
            </a:extLst>
          </p:cNvPr>
          <p:cNvSpPr/>
          <p:nvPr/>
        </p:nvSpPr>
        <p:spPr>
          <a:xfrm>
            <a:off x="4199187" y="6676244"/>
            <a:ext cx="952967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저장</a:t>
            </a:r>
          </a:p>
        </p:txBody>
      </p:sp>
      <p:sp>
        <p:nvSpPr>
          <p:cNvPr id="3" name="모서리가 둥근 직사각형 35">
            <a:extLst>
              <a:ext uri="{FF2B5EF4-FFF2-40B4-BE49-F238E27FC236}">
                <a16:creationId xmlns:a16="http://schemas.microsoft.com/office/drawing/2014/main" id="{327D3F34-8FBD-4A45-D110-D618E6FD61CE}"/>
              </a:ext>
            </a:extLst>
          </p:cNvPr>
          <p:cNvSpPr/>
          <p:nvPr/>
        </p:nvSpPr>
        <p:spPr>
          <a:xfrm>
            <a:off x="5370613" y="6676244"/>
            <a:ext cx="952967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912E415E-66E0-59BA-5F17-50F6CF6453D9}"/>
              </a:ext>
            </a:extLst>
          </p:cNvPr>
          <p:cNvSpPr/>
          <p:nvPr/>
        </p:nvSpPr>
        <p:spPr>
          <a:xfrm>
            <a:off x="4107866" y="672175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8065E87-9903-C463-D03B-93BE8DF7F020}"/>
              </a:ext>
            </a:extLst>
          </p:cNvPr>
          <p:cNvSpPr/>
          <p:nvPr/>
        </p:nvSpPr>
        <p:spPr>
          <a:xfrm>
            <a:off x="5248724" y="672175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1AA49DAF-347E-811F-A192-8B2D2461FF91}"/>
              </a:ext>
            </a:extLst>
          </p:cNvPr>
          <p:cNvSpPr/>
          <p:nvPr/>
        </p:nvSpPr>
        <p:spPr>
          <a:xfrm>
            <a:off x="3975468" y="273304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타이포_씨고딕 150" panose="02020503020101020101" pitchFamily="18" charset="-127"/>
                <a:ea typeface="타이포_씨고딕 150" panose="02020503020101020101" pitchFamily="18" charset="-127"/>
              </a:rPr>
              <a:t>2.2</a:t>
            </a:r>
            <a:endParaRPr lang="ko-KR" altLang="en-US" sz="1100" dirty="0">
              <a:solidFill>
                <a:schemeClr val="bg1"/>
              </a:solidFill>
              <a:latin typeface="타이포_씨고딕 150" panose="02020503020101020101" pitchFamily="18" charset="-127"/>
              <a:ea typeface="타이포_씨고딕 150" panose="020205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44735CA-453E-1AFB-87E1-BA92B22AB00B}"/>
              </a:ext>
            </a:extLst>
          </p:cNvPr>
          <p:cNvSpPr/>
          <p:nvPr/>
        </p:nvSpPr>
        <p:spPr>
          <a:xfrm>
            <a:off x="91268" y="1137889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B7B4FCDE-9AA3-24E7-A62F-90899FFD1BD4}"/>
              </a:ext>
            </a:extLst>
          </p:cNvPr>
          <p:cNvSpPr/>
          <p:nvPr/>
        </p:nvSpPr>
        <p:spPr>
          <a:xfrm>
            <a:off x="3302679" y="539935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0D370BB-59AB-0422-FCED-EAD6229FF5D1}"/>
              </a:ext>
            </a:extLst>
          </p:cNvPr>
          <p:cNvSpPr/>
          <p:nvPr/>
        </p:nvSpPr>
        <p:spPr>
          <a:xfrm>
            <a:off x="-7341" y="2111"/>
            <a:ext cx="11527829" cy="718807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3200" dirty="0">
                <a:solidFill>
                  <a:schemeClr val="accent5"/>
                </a:solidFill>
                <a:latin typeface="+mn-ea"/>
              </a:rPr>
              <a:t>화면 제외</a:t>
            </a:r>
          </a:p>
        </p:txBody>
      </p:sp>
    </p:spTree>
    <p:extLst>
      <p:ext uri="{BB962C8B-B14F-4D97-AF65-F5344CB8AC3E}">
        <p14:creationId xmlns:p14="http://schemas.microsoft.com/office/powerpoint/2010/main" val="185995804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0DA937A-CFB6-984B-5404-D81CA6AB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P-BE-PM-20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812289-969D-6670-700B-567506A456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기본정책 관리 </a:t>
            </a:r>
            <a:r>
              <a:rPr lang="en-US" altLang="ko-KR" dirty="0"/>
              <a:t>&gt; </a:t>
            </a:r>
            <a:r>
              <a:rPr lang="ko-KR" altLang="en-US" dirty="0"/>
              <a:t>회원등급 및 접근권한</a:t>
            </a:r>
            <a:r>
              <a:rPr lang="en-US" altLang="ko-KR" dirty="0"/>
              <a:t>] </a:t>
            </a:r>
            <a:r>
              <a:rPr lang="ko-KR" altLang="en-US" dirty="0"/>
              <a:t>회원등급 및 접근권한 목록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57FEAB0C-0E78-747D-CA1A-C5AB18829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58128"/>
              </p:ext>
            </p:extLst>
          </p:nvPr>
        </p:nvGraphicFramePr>
        <p:xfrm>
          <a:off x="9016139" y="252735"/>
          <a:ext cx="2508867" cy="693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등급 목록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생성된 회원 등급 목록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등급 번호 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등급명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화면으로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등급 추가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등급 추가 화면으로 이동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57240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B05DB844-6B99-FE43-3DB0-57BB11259946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EB0F37-9E90-EC0D-B925-17131CAEA051}"/>
                </a:ext>
              </a:extLst>
            </p:cNvPr>
            <p:cNvSpPr txBox="1"/>
            <p:nvPr/>
          </p:nvSpPr>
          <p:spPr>
            <a:xfrm>
              <a:off x="1565686" y="332656"/>
              <a:ext cx="201689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기본정책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회원등급 및 접근권한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295DD4-96F4-EA2A-1588-A53761B4DD7C}"/>
                </a:ext>
              </a:extLst>
            </p:cNvPr>
            <p:cNvSpPr txBox="1"/>
            <p:nvPr/>
          </p:nvSpPr>
          <p:spPr>
            <a:xfrm>
              <a:off x="1565686" y="479698"/>
              <a:ext cx="20954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dirty="0"/>
                <a:t>회원등급 및 접근권한 목록 </a:t>
              </a: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B7F384F0-F890-40A2-5CC1-D303D08CC427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8" name="표 47">
            <a:extLst>
              <a:ext uri="{FF2B5EF4-FFF2-40B4-BE49-F238E27FC236}">
                <a16:creationId xmlns:a16="http://schemas.microsoft.com/office/drawing/2014/main" id="{B524B690-2645-783A-67FF-9C35E4518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879121"/>
              </p:ext>
            </p:extLst>
          </p:nvPr>
        </p:nvGraphicFramePr>
        <p:xfrm>
          <a:off x="1602085" y="1290719"/>
          <a:ext cx="7063200" cy="237286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68680">
                  <a:extLst>
                    <a:ext uri="{9D8B030D-6E8A-4147-A177-3AD203B41FA5}">
                      <a16:colId xmlns:a16="http://schemas.microsoft.com/office/drawing/2014/main" val="2693454732"/>
                    </a:ext>
                  </a:extLst>
                </a:gridCol>
                <a:gridCol w="3742249">
                  <a:extLst>
                    <a:ext uri="{9D8B030D-6E8A-4147-A177-3AD203B41FA5}">
                      <a16:colId xmlns:a16="http://schemas.microsoft.com/office/drawing/2014/main" val="3211993185"/>
                    </a:ext>
                  </a:extLst>
                </a:gridCol>
                <a:gridCol w="2352271">
                  <a:extLst>
                    <a:ext uri="{9D8B030D-6E8A-4147-A177-3AD203B41FA5}">
                      <a16:colId xmlns:a16="http://schemas.microsoft.com/office/drawing/2014/main" val="374830099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등급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회원 </a:t>
                      </a:r>
                      <a:r>
                        <a:rPr lang="ko-KR" altLang="en-US" sz="900" b="1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등급명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사이트 접근 권한</a:t>
                      </a:r>
                      <a:endParaRPr lang="en-US" altLang="ko-KR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스타일 숍 이용 등급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스타일 숍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5520179"/>
                  </a:ext>
                </a:extLst>
              </a:tr>
              <a:tr h="4025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스타일 숍 </a:t>
                      </a:r>
                      <a:r>
                        <a:rPr lang="en-US" altLang="ko-KR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+ </a:t>
                      </a:r>
                      <a:r>
                        <a:rPr lang="ko-KR" altLang="en-US" sz="900" kern="1200" spc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오픈숍</a:t>
                      </a:r>
                      <a:r>
                        <a:rPr lang="ko-KR" altLang="en-US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 이용 등급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스타일 숍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오픈 숍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4710757"/>
                  </a:ext>
                </a:extLst>
              </a:tr>
              <a:tr h="4025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고객센터팀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스타일 숍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오픈 숍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관리자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7168432"/>
                  </a:ext>
                </a:extLst>
              </a:tr>
              <a:tr h="4025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기획팀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스타일 숍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오픈 숍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관리자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281324"/>
                  </a:ext>
                </a:extLst>
              </a:tr>
              <a:tr h="4025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kern="120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사업관리 팀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스타일 숍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오픈 숍</a:t>
                      </a: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관리자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2600579"/>
                  </a:ext>
                </a:extLst>
              </a:tr>
            </a:tbl>
          </a:graphicData>
        </a:graphic>
      </p:graphicFrame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D1CD5301-224C-C064-FE70-9A6064152A00}"/>
              </a:ext>
            </a:extLst>
          </p:cNvPr>
          <p:cNvSpPr/>
          <p:nvPr/>
        </p:nvSpPr>
        <p:spPr bwMode="auto">
          <a:xfrm>
            <a:off x="7580980" y="914817"/>
            <a:ext cx="1045555" cy="26244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회원 등급 추가</a:t>
            </a: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0A4F0A3B-AB64-0950-A190-4BDA3E58B5DF}"/>
              </a:ext>
            </a:extLst>
          </p:cNvPr>
          <p:cNvSpPr/>
          <p:nvPr/>
        </p:nvSpPr>
        <p:spPr>
          <a:xfrm>
            <a:off x="1467742" y="137806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B42D77BE-E08A-3776-20B8-BB075BE4679B}"/>
              </a:ext>
            </a:extLst>
          </p:cNvPr>
          <p:cNvSpPr/>
          <p:nvPr/>
        </p:nvSpPr>
        <p:spPr>
          <a:xfrm>
            <a:off x="7468784" y="93803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6B7D4BD-27A3-E45E-F84D-99009A6ED103}"/>
              </a:ext>
            </a:extLst>
          </p:cNvPr>
          <p:cNvSpPr/>
          <p:nvPr/>
        </p:nvSpPr>
        <p:spPr>
          <a:xfrm>
            <a:off x="91268" y="1350955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36853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0DA937A-CFB6-984B-5404-D81CA6AB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P-BE-PM-25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812289-969D-6670-700B-567506A456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기본정책 관리 </a:t>
            </a:r>
            <a:r>
              <a:rPr lang="en-US" altLang="ko-KR" dirty="0"/>
              <a:t>&gt; </a:t>
            </a:r>
            <a:r>
              <a:rPr lang="ko-KR" altLang="en-US" dirty="0"/>
              <a:t>회원등급 및 접근권한</a:t>
            </a:r>
            <a:r>
              <a:rPr lang="en-US" altLang="ko-KR" dirty="0"/>
              <a:t>] </a:t>
            </a:r>
            <a:r>
              <a:rPr lang="ko-KR" altLang="en-US" dirty="0"/>
              <a:t>회원등급 및 접근권한 상세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57FEAB0C-0E78-747D-CA1A-C5AB18829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963894"/>
              </p:ext>
            </p:extLst>
          </p:nvPr>
        </p:nvGraphicFramePr>
        <p:xfrm>
          <a:off x="9016139" y="243857"/>
          <a:ext cx="2508867" cy="696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219974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등급 설정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등급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숫자만 입력 가능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등급명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접근 권한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 만 이용가능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관리자 접근 권한 선택 비활성화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오픈 숍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오픈 숍만 이용가능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관리자 접근 권한 선택 비활성화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오픈 숍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오픈 숍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관리자 모두 이용가능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관리자 접근 권한 선택 활성화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679791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관리자 접근 권한 선택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 등급 설정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접근권한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스타일 숍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오픈 숍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관리자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시에만 활성화  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활성화 된 경우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필수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83178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저장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Validation Check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Validation Check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 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Alert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등급 설정이 저장 되었습니다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확인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목록으로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83178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클릭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Confirm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설정을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취소하시겠습니까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확인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변경 저장 없이 목록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→ 취소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: Confirm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닫힘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22380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※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9450" indent="0" algn="l" defTabSz="999073" rtl="0" eaLnBrk="1" fontAlgn="ctr" latinLnBrk="1" hangingPunct="1">
                        <a:lnSpc>
                          <a:spcPts val="12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수정 폼 동일하게 사용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991033"/>
                  </a:ext>
                </a:extLst>
              </a:tr>
              <a:tr h="2181086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ko-KR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F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54389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B05DB844-6B99-FE43-3DB0-57BB11259946}"/>
              </a:ext>
            </a:extLst>
          </p:cNvPr>
          <p:cNvGrpSpPr/>
          <p:nvPr/>
        </p:nvGrpSpPr>
        <p:grpSpPr>
          <a:xfrm>
            <a:off x="1565686" y="332656"/>
            <a:ext cx="7321139" cy="450944"/>
            <a:chOff x="1565686" y="332656"/>
            <a:chExt cx="7321139" cy="4509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EB0F37-9E90-EC0D-B925-17131CAEA051}"/>
                </a:ext>
              </a:extLst>
            </p:cNvPr>
            <p:cNvSpPr txBox="1"/>
            <p:nvPr/>
          </p:nvSpPr>
          <p:spPr>
            <a:xfrm>
              <a:off x="1565686" y="332656"/>
              <a:ext cx="20505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기본 정책 관리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회원등급 및 접근권한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295DD4-96F4-EA2A-1588-A53761B4DD7C}"/>
                </a:ext>
              </a:extLst>
            </p:cNvPr>
            <p:cNvSpPr txBox="1"/>
            <p:nvPr/>
          </p:nvSpPr>
          <p:spPr>
            <a:xfrm>
              <a:off x="1565686" y="479698"/>
              <a:ext cx="2040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>
                  <a:latin typeface="+mn-ea"/>
                </a:defRPr>
              </a:lvl1pPr>
            </a:lstStyle>
            <a:p>
              <a:r>
                <a:rPr lang="ko-KR" altLang="en-US" sz="1200" b="1" dirty="0"/>
                <a:t>회원등급 및 접근권한 상세</a:t>
              </a: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B7F384F0-F890-40A2-5CC1-D303D08CC427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85" y="783600"/>
              <a:ext cx="72480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2500FBD8-BC74-13DE-7289-789D67F0155F}"/>
              </a:ext>
            </a:extLst>
          </p:cNvPr>
          <p:cNvSpPr/>
          <p:nvPr/>
        </p:nvSpPr>
        <p:spPr bwMode="auto">
          <a:xfrm>
            <a:off x="4188253" y="6614164"/>
            <a:ext cx="947144" cy="33894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저장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72245A47-DEBF-9A82-3DBB-BE6C9719BE38}"/>
              </a:ext>
            </a:extLst>
          </p:cNvPr>
          <p:cNvSpPr/>
          <p:nvPr/>
        </p:nvSpPr>
        <p:spPr bwMode="auto">
          <a:xfrm>
            <a:off x="5254447" y="6614164"/>
            <a:ext cx="947144" cy="3389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10536833-9C17-D922-71D6-D2762ABC7A71}"/>
              </a:ext>
            </a:extLst>
          </p:cNvPr>
          <p:cNvSpPr/>
          <p:nvPr/>
        </p:nvSpPr>
        <p:spPr>
          <a:xfrm>
            <a:off x="5198866" y="665854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E2F6C252-28C9-C66D-A8BA-5573A19C5968}"/>
              </a:ext>
            </a:extLst>
          </p:cNvPr>
          <p:cNvSpPr/>
          <p:nvPr/>
        </p:nvSpPr>
        <p:spPr>
          <a:xfrm>
            <a:off x="4069203" y="665854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5" name="타원 74">
            <a:extLst>
              <a:ext uri="{FF2B5EF4-FFF2-40B4-BE49-F238E27FC236}">
                <a16:creationId xmlns:a16="http://schemas.microsoft.com/office/drawing/2014/main" id="{4ADAAF9D-F0DB-1765-E3CE-283A34396E4B}"/>
              </a:ext>
            </a:extLst>
          </p:cNvPr>
          <p:cNvSpPr/>
          <p:nvPr/>
        </p:nvSpPr>
        <p:spPr>
          <a:xfrm>
            <a:off x="1457686" y="9382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7A813EB-D639-7302-53EF-E52935C634D3}"/>
              </a:ext>
            </a:extLst>
          </p:cNvPr>
          <p:cNvSpPr/>
          <p:nvPr/>
        </p:nvSpPr>
        <p:spPr bwMode="auto">
          <a:xfrm>
            <a:off x="2560740" y="1661719"/>
            <a:ext cx="1901141" cy="2588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회원 </a:t>
            </a:r>
            <a:r>
              <a:rPr lang="ko-KR" altLang="en-US" sz="10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등급명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입력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E5E342B4-0DCF-C331-48BF-87CC9F1AB772}"/>
              </a:ext>
            </a:extLst>
          </p:cNvPr>
          <p:cNvSpPr/>
          <p:nvPr/>
        </p:nvSpPr>
        <p:spPr>
          <a:xfrm>
            <a:off x="1708726" y="1670489"/>
            <a:ext cx="8851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>
                <a:solidFill>
                  <a:srgbClr val="FF0000"/>
                </a:solidFill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회원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등급명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92F80B38-F6DB-2FB3-F5F8-A8F02DA29139}"/>
              </a:ext>
            </a:extLst>
          </p:cNvPr>
          <p:cNvSpPr/>
          <p:nvPr/>
        </p:nvSpPr>
        <p:spPr bwMode="auto">
          <a:xfrm>
            <a:off x="2564445" y="1308962"/>
            <a:ext cx="1901141" cy="2588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숫자만 입력 가능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897214BF-C030-4675-6624-711716C6542D}"/>
              </a:ext>
            </a:extLst>
          </p:cNvPr>
          <p:cNvSpPr/>
          <p:nvPr/>
        </p:nvSpPr>
        <p:spPr>
          <a:xfrm>
            <a:off x="1712431" y="1317732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>
                <a:solidFill>
                  <a:srgbClr val="FF0000"/>
                </a:solidFill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등급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97316745-B647-E721-3737-E32AD9462177}"/>
              </a:ext>
            </a:extLst>
          </p:cNvPr>
          <p:cNvSpPr/>
          <p:nvPr/>
        </p:nvSpPr>
        <p:spPr>
          <a:xfrm>
            <a:off x="1708726" y="2056500"/>
            <a:ext cx="7296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>
                <a:solidFill>
                  <a:srgbClr val="FF0000"/>
                </a:solidFill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접근권한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9F6DAD-1F1E-39EC-2BD1-433C23C2B3AF}"/>
              </a:ext>
            </a:extLst>
          </p:cNvPr>
          <p:cNvSpPr txBox="1"/>
          <p:nvPr/>
        </p:nvSpPr>
        <p:spPr>
          <a:xfrm>
            <a:off x="2466615" y="2020795"/>
            <a:ext cx="56564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rPr>
              <a:t>○</a:t>
            </a:r>
            <a:r>
              <a:rPr lang="ko-KR" altLang="en-US" sz="1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rPr>
              <a:t>스타일 숍  </a:t>
            </a:r>
            <a:r>
              <a:rPr lang="ko-KR" altLang="en-US" sz="12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rPr>
              <a:t>○</a:t>
            </a:r>
            <a:r>
              <a:rPr lang="ko-KR" altLang="en-US" sz="1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rPr>
              <a:t>스타일 숍</a:t>
            </a:r>
            <a:r>
              <a:rPr lang="en-US" altLang="ko-KR" sz="1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오픈 숍  </a:t>
            </a:r>
            <a:r>
              <a:rPr lang="ko-KR" altLang="en-US" sz="12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rPr>
              <a:t>○</a:t>
            </a:r>
            <a:r>
              <a:rPr lang="ko-KR" altLang="en-US" sz="1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rPr>
              <a:t>스타일 숍</a:t>
            </a:r>
            <a:r>
              <a:rPr lang="en-US" altLang="ko-KR" sz="1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오픈 숍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z="1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rPr>
              <a:t>관리자</a:t>
            </a:r>
            <a:endParaRPr lang="en-US" altLang="ko-KR" sz="1000" kern="1200" spc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18EDC-2C8A-835D-2A28-258BDBDB2B52}"/>
              </a:ext>
            </a:extLst>
          </p:cNvPr>
          <p:cNvSpPr txBox="1"/>
          <p:nvPr/>
        </p:nvSpPr>
        <p:spPr>
          <a:xfrm>
            <a:off x="1638785" y="925853"/>
            <a:ext cx="1242007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회원 등급 설정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D34A1FA-7799-3A8A-E709-D1C9CB7DD729}"/>
              </a:ext>
            </a:extLst>
          </p:cNvPr>
          <p:cNvSpPr/>
          <p:nvPr/>
        </p:nvSpPr>
        <p:spPr bwMode="auto">
          <a:xfrm>
            <a:off x="1655458" y="2905322"/>
            <a:ext cx="7151191" cy="28728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b="1" dirty="0"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0D6A510-8E19-3D5C-0C8B-DD3D3B47A46A}"/>
              </a:ext>
            </a:extLst>
          </p:cNvPr>
          <p:cNvSpPr/>
          <p:nvPr/>
        </p:nvSpPr>
        <p:spPr>
          <a:xfrm>
            <a:off x="3347579" y="3290430"/>
            <a:ext cx="1343025" cy="235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900" dirty="0">
                <a:latin typeface="+mn-ea"/>
              </a:rPr>
              <a:t>공지사항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>
                <a:latin typeface="+mn-ea"/>
              </a:rPr>
              <a:t> </a:t>
            </a:r>
            <a:r>
              <a:rPr lang="ko-KR" altLang="en-US" sz="900" dirty="0">
                <a:latin typeface="+mn-ea"/>
              </a:rPr>
              <a:t>└ 스타일 숍</a:t>
            </a:r>
            <a:r>
              <a:rPr lang="en-US" altLang="ko-KR" sz="900" dirty="0">
                <a:latin typeface="+mn-ea"/>
              </a:rPr>
              <a:t> </a:t>
            </a:r>
            <a:r>
              <a:rPr lang="ko-KR" altLang="en-US" sz="900" dirty="0">
                <a:latin typeface="+mn-ea"/>
              </a:rPr>
              <a:t>공지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>
                <a:latin typeface="+mn-ea"/>
              </a:rPr>
              <a:t> </a:t>
            </a:r>
            <a:r>
              <a:rPr lang="ko-KR" altLang="en-US" sz="900" dirty="0">
                <a:latin typeface="+mn-ea"/>
              </a:rPr>
              <a:t>└ 고객센터 공지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>
                <a:latin typeface="+mn-ea"/>
              </a:rPr>
              <a:t>커뮤니티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>
                <a:latin typeface="+mn-ea"/>
              </a:rPr>
              <a:t>상품문의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>
                <a:latin typeface="+mn-ea"/>
              </a:rPr>
              <a:t>1:1 </a:t>
            </a:r>
            <a:r>
              <a:rPr lang="ko-KR" altLang="en-US" sz="900" dirty="0">
                <a:latin typeface="+mn-ea"/>
              </a:rPr>
              <a:t>문의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>
                <a:latin typeface="+mn-ea"/>
              </a:rPr>
              <a:t>상품리뷰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>
                <a:latin typeface="+mn-ea"/>
              </a:rPr>
              <a:t>자주하는 질문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>
                <a:latin typeface="+mn-ea"/>
              </a:rPr>
              <a:t>이벤트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>
                <a:latin typeface="+mn-ea"/>
              </a:rPr>
              <a:t>허위상품접수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>
                <a:latin typeface="+mn-ea"/>
              </a:rPr>
              <a:t>게시판 구분 관리</a:t>
            </a:r>
            <a:endParaRPr lang="en-US" altLang="ko-KR" sz="900" dirty="0">
              <a:latin typeface="+mn-ea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1EDF84A-A1FF-50FD-A3A1-62B11C8D8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63" y="3386734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>
            <a:extLst>
              <a:ext uri="{FF2B5EF4-FFF2-40B4-BE49-F238E27FC236}">
                <a16:creationId xmlns:a16="http://schemas.microsoft.com/office/drawing/2014/main" id="{48935BD4-DDEF-F0A7-A13D-E86B4AF03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63" y="3576103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EACE02AE-54A0-7985-3676-FEB1BAF95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63" y="3775496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>
            <a:extLst>
              <a:ext uri="{FF2B5EF4-FFF2-40B4-BE49-F238E27FC236}">
                <a16:creationId xmlns:a16="http://schemas.microsoft.com/office/drawing/2014/main" id="{5B0E6732-214B-70C9-6235-BA0451809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63" y="400515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6BB5D291-EF9D-0236-25CD-6EFA89D5E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63" y="4199313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B67C332A-332B-09E9-5D46-707842369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63" y="4426619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664F7440-2153-41AE-7467-0BED057D4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63" y="4636169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C342289E-4449-48BB-5AC1-426B5C0F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63" y="4817144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>
            <a:extLst>
              <a:ext uri="{FF2B5EF4-FFF2-40B4-BE49-F238E27FC236}">
                <a16:creationId xmlns:a16="http://schemas.microsoft.com/office/drawing/2014/main" id="{FF999312-2323-6B03-CCD4-C80D6FE4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63" y="5017169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>
            <a:extLst>
              <a:ext uri="{FF2B5EF4-FFF2-40B4-BE49-F238E27FC236}">
                <a16:creationId xmlns:a16="http://schemas.microsoft.com/office/drawing/2014/main" id="{4F908F8B-7412-1315-FC5C-A5EDADA45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63" y="5227616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직사각형 67">
            <a:extLst>
              <a:ext uri="{FF2B5EF4-FFF2-40B4-BE49-F238E27FC236}">
                <a16:creationId xmlns:a16="http://schemas.microsoft.com/office/drawing/2014/main" id="{99D82B44-CA8A-4EA1-2D70-D18621C1F8C2}"/>
              </a:ext>
            </a:extLst>
          </p:cNvPr>
          <p:cNvSpPr/>
          <p:nvPr/>
        </p:nvSpPr>
        <p:spPr>
          <a:xfrm>
            <a:off x="3195973" y="3066133"/>
            <a:ext cx="1102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게시판 접근 권한</a:t>
            </a:r>
            <a:endParaRPr lang="en-US" altLang="ko-KR" sz="1000" b="1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917188EB-969E-0B19-89B9-2C27FA6F468F}"/>
              </a:ext>
            </a:extLst>
          </p:cNvPr>
          <p:cNvSpPr/>
          <p:nvPr/>
        </p:nvSpPr>
        <p:spPr>
          <a:xfrm>
            <a:off x="5283232" y="3291600"/>
            <a:ext cx="136016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900" dirty="0">
                <a:latin typeface="+mn-ea"/>
              </a:rPr>
              <a:t>가입회원 관리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>
                <a:latin typeface="+mn-ea"/>
              </a:rPr>
              <a:t>탈퇴회원 관리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>
                <a:latin typeface="+mn-ea"/>
              </a:rPr>
              <a:t>메일관리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>
                <a:latin typeface="+mn-ea"/>
              </a:rPr>
              <a:t>SMS</a:t>
            </a:r>
            <a:r>
              <a:rPr lang="ko-KR" altLang="en-US" sz="900" dirty="0">
                <a:latin typeface="+mn-ea"/>
              </a:rPr>
              <a:t>관리</a:t>
            </a:r>
            <a:endParaRPr lang="en-US" altLang="ko-KR" sz="9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>
                <a:latin typeface="+mn-ea"/>
              </a:rPr>
              <a:t>대량메일발송</a:t>
            </a:r>
            <a:endParaRPr lang="en-US" altLang="ko-KR" sz="900" dirty="0">
              <a:latin typeface="+mn-ea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3268407F-D14E-82F6-F7A2-DD3522E75E89}"/>
              </a:ext>
            </a:extLst>
          </p:cNvPr>
          <p:cNvSpPr/>
          <p:nvPr/>
        </p:nvSpPr>
        <p:spPr>
          <a:xfrm>
            <a:off x="5147026" y="3055064"/>
            <a:ext cx="6668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회원관리</a:t>
            </a:r>
            <a:endParaRPr lang="en-US" altLang="ko-KR" sz="1000" b="1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0CCBCE35-C101-013F-0369-162BF840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81" y="3377325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0D7D057B-E302-045E-9604-2D82F2C94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81" y="3586875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135E4C3A-42E3-5B92-1AE6-BB1C182C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81" y="3785606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>
            <a:extLst>
              <a:ext uri="{FF2B5EF4-FFF2-40B4-BE49-F238E27FC236}">
                <a16:creationId xmlns:a16="http://schemas.microsoft.com/office/drawing/2014/main" id="{DF222B03-A06B-93D4-B5ED-52AB5CDFE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81" y="3994509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860536A9-C418-1CDC-5A18-103793184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81" y="4204956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직사각형 77">
            <a:extLst>
              <a:ext uri="{FF2B5EF4-FFF2-40B4-BE49-F238E27FC236}">
                <a16:creationId xmlns:a16="http://schemas.microsoft.com/office/drawing/2014/main" id="{82A32239-3ABC-95E1-9E17-6FC8BC3A3C28}"/>
              </a:ext>
            </a:extLst>
          </p:cNvPr>
          <p:cNvSpPr/>
          <p:nvPr/>
        </p:nvSpPr>
        <p:spPr>
          <a:xfrm>
            <a:off x="1966278" y="3311563"/>
            <a:ext cx="1100057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ko-KR" altLang="en-US" sz="900" dirty="0">
                <a:latin typeface="+mn-ea"/>
              </a:rPr>
              <a:t>스타일 숍 주문</a:t>
            </a:r>
            <a:r>
              <a:rPr lang="en-US" altLang="ko-KR" sz="900" dirty="0">
                <a:latin typeface="+mn-ea"/>
              </a:rPr>
              <a:t> </a:t>
            </a:r>
          </a:p>
          <a:p>
            <a:pPr>
              <a:lnSpc>
                <a:spcPts val="1400"/>
              </a:lnSpc>
              <a:defRPr/>
            </a:pPr>
            <a:r>
              <a:rPr lang="ko-KR" altLang="en-US" sz="900" dirty="0">
                <a:latin typeface="+mn-ea"/>
              </a:rPr>
              <a:t>오픈 숍 주문</a:t>
            </a:r>
            <a:endParaRPr lang="en-US" altLang="ko-KR" sz="900" dirty="0">
              <a:latin typeface="+mn-ea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6AABD85B-E425-CC02-9AE7-FB0D796EEDDF}"/>
              </a:ext>
            </a:extLst>
          </p:cNvPr>
          <p:cNvSpPr/>
          <p:nvPr/>
        </p:nvSpPr>
        <p:spPr>
          <a:xfrm>
            <a:off x="1795562" y="3050400"/>
            <a:ext cx="6668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주문관리</a:t>
            </a:r>
            <a:endParaRPr lang="en-US" altLang="ko-KR" sz="1000" b="1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80" name="Picture 2">
            <a:extLst>
              <a:ext uri="{FF2B5EF4-FFF2-40B4-BE49-F238E27FC236}">
                <a16:creationId xmlns:a16="http://schemas.microsoft.com/office/drawing/2014/main" id="{1DCFFBE2-90F7-C183-06D2-A425506D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22" y="337072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">
            <a:extLst>
              <a:ext uri="{FF2B5EF4-FFF2-40B4-BE49-F238E27FC236}">
                <a16:creationId xmlns:a16="http://schemas.microsoft.com/office/drawing/2014/main" id="{2D878E36-5398-61EE-0A55-DDF67486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22" y="3570348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직사각형 81">
            <a:extLst>
              <a:ext uri="{FF2B5EF4-FFF2-40B4-BE49-F238E27FC236}">
                <a16:creationId xmlns:a16="http://schemas.microsoft.com/office/drawing/2014/main" id="{BED7361D-58F8-E733-9497-415825832057}"/>
              </a:ext>
            </a:extLst>
          </p:cNvPr>
          <p:cNvSpPr/>
          <p:nvPr/>
        </p:nvSpPr>
        <p:spPr>
          <a:xfrm>
            <a:off x="6883671" y="3300662"/>
            <a:ext cx="1360165" cy="6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ko-KR" altLang="en-US" sz="900" dirty="0">
                <a:latin typeface="+mn-ea"/>
              </a:rPr>
              <a:t>라라 </a:t>
            </a:r>
            <a:r>
              <a:rPr lang="en-US" altLang="ko-KR" sz="900" dirty="0">
                <a:latin typeface="+mn-ea"/>
              </a:rPr>
              <a:t>'Pick' </a:t>
            </a:r>
            <a:r>
              <a:rPr lang="ko-KR" altLang="en-US" sz="900" dirty="0">
                <a:latin typeface="+mn-ea"/>
              </a:rPr>
              <a:t>코디</a:t>
            </a:r>
            <a:r>
              <a:rPr lang="en-US" altLang="ko-KR" sz="900" dirty="0">
                <a:latin typeface="+mn-ea"/>
              </a:rPr>
              <a:t> </a:t>
            </a:r>
          </a:p>
          <a:p>
            <a:pPr>
              <a:lnSpc>
                <a:spcPts val="1400"/>
              </a:lnSpc>
              <a:defRPr/>
            </a:pPr>
            <a:r>
              <a:rPr lang="ko-KR" altLang="en-US" sz="900" dirty="0">
                <a:latin typeface="+mn-ea"/>
              </a:rPr>
              <a:t>요즘 유행</a:t>
            </a:r>
            <a:endParaRPr lang="en-US" altLang="ko-KR" sz="900" dirty="0">
              <a:latin typeface="+mn-ea"/>
            </a:endParaRPr>
          </a:p>
          <a:p>
            <a:pPr>
              <a:lnSpc>
                <a:spcPts val="1400"/>
              </a:lnSpc>
              <a:defRPr/>
            </a:pPr>
            <a:r>
              <a:rPr lang="ko-KR" altLang="en-US" sz="900" dirty="0">
                <a:latin typeface="+mn-ea"/>
              </a:rPr>
              <a:t>오픈 숍 품질 굿 상품</a:t>
            </a:r>
            <a:endParaRPr lang="en-US" altLang="ko-KR" sz="900" dirty="0">
              <a:latin typeface="+mn-ea"/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2F8F0D2E-6484-E763-0CB7-0148DEB00C38}"/>
              </a:ext>
            </a:extLst>
          </p:cNvPr>
          <p:cNvSpPr/>
          <p:nvPr/>
        </p:nvSpPr>
        <p:spPr>
          <a:xfrm>
            <a:off x="6712955" y="3066133"/>
            <a:ext cx="9079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spc="-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메인상품관리</a:t>
            </a:r>
            <a:endParaRPr lang="en-US" altLang="ko-KR" sz="1000" b="1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6F6B5608-182F-4D53-3FEA-AA8DAB3E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15" y="3350941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D97455F2-DDDB-B790-0F26-58DD2DBCF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15" y="3550569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직사각형 85">
            <a:extLst>
              <a:ext uri="{FF2B5EF4-FFF2-40B4-BE49-F238E27FC236}">
                <a16:creationId xmlns:a16="http://schemas.microsoft.com/office/drawing/2014/main" id="{0DE2E30F-B729-7720-0588-91CF25222142}"/>
              </a:ext>
            </a:extLst>
          </p:cNvPr>
          <p:cNvSpPr/>
          <p:nvPr/>
        </p:nvSpPr>
        <p:spPr>
          <a:xfrm>
            <a:off x="7865119" y="3013256"/>
            <a:ext cx="3824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 .  .</a:t>
            </a:r>
          </a:p>
        </p:txBody>
      </p: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D1483F8E-15B0-BB9D-3424-EBA06900C8A2}"/>
              </a:ext>
            </a:extLst>
          </p:cNvPr>
          <p:cNvCxnSpPr>
            <a:cxnSpLocks/>
          </p:cNvCxnSpPr>
          <p:nvPr/>
        </p:nvCxnSpPr>
        <p:spPr>
          <a:xfrm>
            <a:off x="1655458" y="2905193"/>
            <a:ext cx="716588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E871CB8-02B5-AA25-1009-24858DD0AA22}"/>
              </a:ext>
            </a:extLst>
          </p:cNvPr>
          <p:cNvSpPr txBox="1"/>
          <p:nvPr/>
        </p:nvSpPr>
        <p:spPr>
          <a:xfrm>
            <a:off x="1638785" y="2560393"/>
            <a:ext cx="1770678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sz="1300" b="0" dirty="0"/>
              <a:t>관리자 접근 권한 선택</a:t>
            </a: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925E756B-72B5-326C-C278-1293D85317DA}"/>
              </a:ext>
            </a:extLst>
          </p:cNvPr>
          <p:cNvSpPr/>
          <p:nvPr/>
        </p:nvSpPr>
        <p:spPr>
          <a:xfrm>
            <a:off x="4454235" y="1324564"/>
            <a:ext cx="7104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3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322D2E8F-4897-8387-603C-F1C07089511C}"/>
              </a:ext>
            </a:extLst>
          </p:cNvPr>
          <p:cNvSpPr/>
          <p:nvPr/>
        </p:nvSpPr>
        <p:spPr>
          <a:xfrm>
            <a:off x="4457007" y="1653453"/>
            <a:ext cx="7745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 0</a:t>
            </a:r>
            <a:r>
              <a:rPr lang="ko-KR" altLang="en-US" sz="900" dirty="0">
                <a:latin typeface="+mn-ea"/>
              </a:rPr>
              <a:t>자 </a:t>
            </a:r>
            <a:r>
              <a:rPr lang="en-US" altLang="ko-KR" sz="900" dirty="0">
                <a:latin typeface="+mn-ea"/>
              </a:rPr>
              <a:t>/ 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20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</a:t>
            </a:r>
            <a:endParaRPr lang="ko-KR" altLang="en-US" sz="900" dirty="0">
              <a:latin typeface="+mn-ea"/>
            </a:endParaRPr>
          </a:p>
        </p:txBody>
      </p:sp>
      <p:sp>
        <p:nvSpPr>
          <p:cNvPr id="91" name="타원 90">
            <a:extLst>
              <a:ext uri="{FF2B5EF4-FFF2-40B4-BE49-F238E27FC236}">
                <a16:creationId xmlns:a16="http://schemas.microsoft.com/office/drawing/2014/main" id="{2462E896-AC52-418E-8902-827F5A9B740F}"/>
              </a:ext>
            </a:extLst>
          </p:cNvPr>
          <p:cNvSpPr/>
          <p:nvPr/>
        </p:nvSpPr>
        <p:spPr>
          <a:xfrm>
            <a:off x="1441764" y="258011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0E8ABDF-9B5A-B64A-8D6E-207E07F34CCB}"/>
              </a:ext>
            </a:extLst>
          </p:cNvPr>
          <p:cNvSpPr/>
          <p:nvPr/>
        </p:nvSpPr>
        <p:spPr>
          <a:xfrm>
            <a:off x="91268" y="1350955"/>
            <a:ext cx="1404000" cy="216000"/>
          </a:xfrm>
          <a:prstGeom prst="rect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40197B9-4165-526D-1C7D-DE0339CA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43" y="5433284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4B8FEF5-94E6-8A61-154E-4C9D88CC5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694" y="3729603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40172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7CD10F6-FF6E-4057-BABE-49565A693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관리자</a:t>
            </a:r>
            <a:r>
              <a:rPr lang="en-US" altLang="ko-KR" dirty="0"/>
              <a:t> </a:t>
            </a:r>
            <a:r>
              <a:rPr lang="ko-KR" altLang="en-US" dirty="0"/>
              <a:t>메인</a:t>
            </a:r>
            <a:endParaRPr lang="en-US" altLang="ko-KR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3C2FC9-76E5-4BD9-A232-E17063CAF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11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62790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사각형: 둥근 모서리 229">
            <a:extLst>
              <a:ext uri="{FF2B5EF4-FFF2-40B4-BE49-F238E27FC236}">
                <a16:creationId xmlns:a16="http://schemas.microsoft.com/office/drawing/2014/main" id="{D0E68DE7-1DF8-B489-9E5A-AD94E4D9F810}"/>
              </a:ext>
            </a:extLst>
          </p:cNvPr>
          <p:cNvSpPr/>
          <p:nvPr/>
        </p:nvSpPr>
        <p:spPr bwMode="auto">
          <a:xfrm>
            <a:off x="311166" y="4239064"/>
            <a:ext cx="4123022" cy="1915666"/>
          </a:xfrm>
          <a:prstGeom prst="roundRect">
            <a:avLst>
              <a:gd name="adj" fmla="val 4498"/>
            </a:avLst>
          </a:prstGeom>
          <a:solidFill>
            <a:schemeClr val="bg1"/>
          </a:solidFill>
          <a:ln w="317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231" name="사각형: 둥근 모서리 230">
            <a:extLst>
              <a:ext uri="{FF2B5EF4-FFF2-40B4-BE49-F238E27FC236}">
                <a16:creationId xmlns:a16="http://schemas.microsoft.com/office/drawing/2014/main" id="{B32FA2FE-9EF7-1A9A-5BC4-B7C0938AD145}"/>
              </a:ext>
            </a:extLst>
          </p:cNvPr>
          <p:cNvSpPr/>
          <p:nvPr/>
        </p:nvSpPr>
        <p:spPr bwMode="auto">
          <a:xfrm>
            <a:off x="4583858" y="4230186"/>
            <a:ext cx="4123022" cy="1915666"/>
          </a:xfrm>
          <a:prstGeom prst="roundRect">
            <a:avLst>
              <a:gd name="adj" fmla="val 2645"/>
            </a:avLst>
          </a:prstGeom>
          <a:solidFill>
            <a:schemeClr val="bg1"/>
          </a:solidFill>
          <a:ln w="317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7" name="제목 6">
            <a:extLst>
              <a:ext uri="{FF2B5EF4-FFF2-40B4-BE49-F238E27FC236}">
                <a16:creationId xmlns:a16="http://schemas.microsoft.com/office/drawing/2014/main" id="{CAF5B708-D4E6-C3A9-DB70-CB0E68A6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P-BE-AM-00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메인</a:t>
            </a:r>
            <a:r>
              <a:rPr lang="en-US" altLang="ko-KR" dirty="0"/>
              <a:t>] </a:t>
            </a:r>
            <a:r>
              <a:rPr lang="ko-KR" altLang="en-US" dirty="0"/>
              <a:t>메인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04FDEB41-D171-18C4-878A-3FA7F5CF9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375651"/>
              </p:ext>
            </p:extLst>
          </p:nvPr>
        </p:nvGraphicFramePr>
        <p:xfrm>
          <a:off x="9016139" y="243859"/>
          <a:ext cx="2508867" cy="6955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1648599908"/>
                    </a:ext>
                  </a:extLst>
                </a:gridCol>
                <a:gridCol w="2260815">
                  <a:extLst>
                    <a:ext uri="{9D8B030D-6E8A-4147-A177-3AD203B41FA5}">
                      <a16:colId xmlns:a16="http://schemas.microsoft.com/office/drawing/2014/main" val="3012799559"/>
                    </a:ext>
                  </a:extLst>
                </a:gridCol>
              </a:tblGrid>
              <a:tr h="37956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로그인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관리자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95520"/>
                  </a:ext>
                </a:extLst>
              </a:tr>
              <a:tr h="84011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자주이용메뉴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운영자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ID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설정된 메뉴 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메뉴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해당 화면으로 이동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자주 이용하는 메뉴 설정 팝업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79836"/>
                  </a:ext>
                </a:extLst>
              </a:tr>
              <a:tr h="68660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호스팅 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도메인 만료일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설정된 일정으로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D-day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기능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설정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호스팅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도메인 만료일 설정 팝업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5866"/>
                  </a:ext>
                </a:extLst>
              </a:tr>
              <a:tr h="145419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Today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현황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각 항목의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금일 집계된 통계 수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Today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00:00~23:59</a:t>
                      </a: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회원가입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Today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기준 회원 가입자 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회원탈퇴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Today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기준 회원 탈퇴자 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오픈숍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등록건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Today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기준 오픈 숍에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상품이 등록된 건수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페이지 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Today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기준 페이지 뷰 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99073" rtl="0" eaLnBrk="1" fontAlgn="ctr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주문 건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Today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기준 페이지 뷰 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56058"/>
                  </a:ext>
                </a:extLst>
              </a:tr>
              <a:tr h="130067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미처리 현황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허위 상품 신고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게시판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허위상품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미처리 신고 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수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환불 신청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환불 신청서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처리 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수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- 1:1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문의 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답변이 없는 문의 수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상품문의 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답변이 없는 문의 수 표기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21598"/>
                  </a:ext>
                </a:extLst>
              </a:tr>
              <a:tr h="114715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사내 사이트 개선 사항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사내 게시판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웹 사이트 개선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최신글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해당 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View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페이지로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이동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(Self)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더보기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사내 게시판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웹 사이트 개선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이동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(Self)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094798"/>
                  </a:ext>
                </a:extLst>
              </a:tr>
              <a:tr h="114715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업무 매뉴얼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사내 게시판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업무 매뉴얼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최신글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 호출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글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해당 글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View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페이지로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이동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(Self)</a:t>
                      </a:r>
                    </a:p>
                    <a:p>
                      <a:pPr marL="144000" indent="-108000" algn="l" defTabSz="999073" rtl="0" eaLnBrk="1" fontAlgn="ctr" latinLnBrk="1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더보기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클릭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사내 게시판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업무 매뉴얼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목록 이동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(Self)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613414"/>
                  </a:ext>
                </a:extLst>
              </a:tr>
            </a:tbl>
          </a:graphicData>
        </a:graphic>
      </p:graphicFrame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A075951-8257-04A8-EBB5-6850156C0A88}"/>
              </a:ext>
            </a:extLst>
          </p:cNvPr>
          <p:cNvSpPr/>
          <p:nvPr/>
        </p:nvSpPr>
        <p:spPr bwMode="auto">
          <a:xfrm>
            <a:off x="3315000" y="1758184"/>
            <a:ext cx="3060000" cy="2144958"/>
          </a:xfrm>
          <a:prstGeom prst="roundRect">
            <a:avLst>
              <a:gd name="adj" fmla="val 3620"/>
            </a:avLst>
          </a:prstGeom>
          <a:solidFill>
            <a:schemeClr val="bg1"/>
          </a:solidFill>
          <a:ln w="317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56CA0-019F-DB07-1CB9-7774E7C13A1F}"/>
              </a:ext>
            </a:extLst>
          </p:cNvPr>
          <p:cNvSpPr txBox="1"/>
          <p:nvPr/>
        </p:nvSpPr>
        <p:spPr>
          <a:xfrm>
            <a:off x="3437707" y="1849709"/>
            <a:ext cx="1603965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ko-KR" dirty="0"/>
              <a:t>Today</a:t>
            </a:r>
            <a:r>
              <a:rPr lang="ko-KR" altLang="en-US" dirty="0"/>
              <a:t> 현황 </a:t>
            </a:r>
            <a:r>
              <a:rPr lang="en-US" altLang="ko-KR" b="0" dirty="0"/>
              <a:t>(2023-01-23)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BA7E1FCE-2EB9-B4A2-ECD7-D177E9FFDD5E}"/>
              </a:ext>
            </a:extLst>
          </p:cNvPr>
          <p:cNvSpPr/>
          <p:nvPr/>
        </p:nvSpPr>
        <p:spPr bwMode="auto">
          <a:xfrm>
            <a:off x="311165" y="1758184"/>
            <a:ext cx="2916000" cy="2144957"/>
          </a:xfrm>
          <a:prstGeom prst="roundRect">
            <a:avLst>
              <a:gd name="adj" fmla="val 4215"/>
            </a:avLst>
          </a:prstGeom>
          <a:solidFill>
            <a:schemeClr val="bg1"/>
          </a:solidFill>
          <a:ln w="317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34FB6EDE-4979-067A-1CE0-75244E747AA1}"/>
              </a:ext>
            </a:extLst>
          </p:cNvPr>
          <p:cNvSpPr/>
          <p:nvPr/>
        </p:nvSpPr>
        <p:spPr bwMode="auto">
          <a:xfrm>
            <a:off x="6450572" y="1758185"/>
            <a:ext cx="2264916" cy="2135930"/>
          </a:xfrm>
          <a:prstGeom prst="roundRect">
            <a:avLst>
              <a:gd name="adj" fmla="val 3199"/>
            </a:avLst>
          </a:prstGeom>
          <a:solidFill>
            <a:schemeClr val="bg1"/>
          </a:solidFill>
          <a:ln w="317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A26539-4C1A-C564-F0E7-ED66725FBB53}"/>
              </a:ext>
            </a:extLst>
          </p:cNvPr>
          <p:cNvSpPr txBox="1"/>
          <p:nvPr/>
        </p:nvSpPr>
        <p:spPr>
          <a:xfrm>
            <a:off x="6527406" y="1849709"/>
            <a:ext cx="1529265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/>
              <a:t>미처리 현황</a:t>
            </a:r>
            <a:r>
              <a:rPr lang="ko-KR" altLang="en-US" b="0" dirty="0"/>
              <a:t> </a:t>
            </a:r>
            <a:r>
              <a:rPr lang="en-US" altLang="ko-KR" sz="1000" b="0" dirty="0"/>
              <a:t>(</a:t>
            </a:r>
            <a:r>
              <a:rPr lang="ko-KR" altLang="en-US" sz="1000" b="0" dirty="0"/>
              <a:t>기간 전체</a:t>
            </a:r>
            <a:r>
              <a:rPr lang="en-US" altLang="ko-KR" sz="1000" b="0" dirty="0"/>
              <a:t>)</a:t>
            </a:r>
            <a:endParaRPr lang="ko-KR" altLang="en-US" b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683D2E-4FCD-FE21-C6E0-7B07EABABB18}"/>
              </a:ext>
            </a:extLst>
          </p:cNvPr>
          <p:cNvSpPr txBox="1"/>
          <p:nvPr/>
        </p:nvSpPr>
        <p:spPr>
          <a:xfrm>
            <a:off x="4632358" y="4341709"/>
            <a:ext cx="859851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/>
              <a:t>업무 매뉴얼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388BC4-0902-78EF-7181-04E6A77B7678}"/>
              </a:ext>
            </a:extLst>
          </p:cNvPr>
          <p:cNvSpPr txBox="1"/>
          <p:nvPr/>
        </p:nvSpPr>
        <p:spPr>
          <a:xfrm>
            <a:off x="482829" y="4350587"/>
            <a:ext cx="1488869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/>
              <a:t>사내 사이트 개선 사항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ECB3E6B-317E-2A7E-13EE-C6E2396BACF3}"/>
              </a:ext>
            </a:extLst>
          </p:cNvPr>
          <p:cNvSpPr/>
          <p:nvPr/>
        </p:nvSpPr>
        <p:spPr>
          <a:xfrm>
            <a:off x="371557" y="1849709"/>
            <a:ext cx="9861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{</a:t>
            </a:r>
            <a:r>
              <a:rPr lang="ko-KR" altLang="en-US" sz="900" dirty="0">
                <a:latin typeface="+mn-ea"/>
              </a:rPr>
              <a:t>로그인 </a:t>
            </a:r>
            <a:r>
              <a:rPr lang="en-US" altLang="ko-KR" sz="900" dirty="0">
                <a:latin typeface="+mn-ea"/>
              </a:rPr>
              <a:t>ID</a:t>
            </a:r>
            <a:r>
              <a:rPr lang="ko-KR" altLang="en-US" sz="900" dirty="0">
                <a:latin typeface="+mn-ea"/>
              </a:rPr>
              <a:t>표기</a:t>
            </a:r>
            <a:r>
              <a:rPr lang="en-US" altLang="ko-KR" sz="900" dirty="0">
                <a:latin typeface="+mn-ea"/>
              </a:rPr>
              <a:t>}</a:t>
            </a:r>
            <a:endParaRPr lang="ko-KR" altLang="en-US" sz="900" dirty="0">
              <a:latin typeface="+mn-e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131C00D-8C76-4D5A-2658-4687C65DDA8C}"/>
              </a:ext>
            </a:extLst>
          </p:cNvPr>
          <p:cNvSpPr/>
          <p:nvPr/>
        </p:nvSpPr>
        <p:spPr>
          <a:xfrm>
            <a:off x="524487" y="4712955"/>
            <a:ext cx="3732112" cy="1301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ko-KR" sz="900" dirty="0">
                <a:latin typeface="+mn-ea"/>
              </a:rPr>
              <a:t>- {</a:t>
            </a:r>
            <a:r>
              <a:rPr lang="ko-KR" altLang="en-US" sz="900" dirty="0">
                <a:latin typeface="+mn-ea"/>
              </a:rPr>
              <a:t>제목표기</a:t>
            </a:r>
            <a:r>
              <a:rPr lang="en-US" altLang="ko-KR" sz="900" dirty="0">
                <a:latin typeface="+mn-ea"/>
              </a:rPr>
              <a:t>}</a:t>
            </a:r>
            <a:r>
              <a:rPr lang="ko-KR" altLang="en-US" sz="900" dirty="0">
                <a:latin typeface="+mn-ea"/>
              </a:rPr>
              <a:t>                            </a:t>
            </a:r>
            <a:r>
              <a:rPr lang="en-US" altLang="ko-KR" sz="900" dirty="0">
                <a:latin typeface="+mn-ea"/>
              </a:rPr>
              <a:t>{</a:t>
            </a:r>
            <a:r>
              <a:rPr lang="ko-KR" altLang="en-US" sz="900" dirty="0">
                <a:latin typeface="+mn-ea"/>
              </a:rPr>
              <a:t>작성관리자 </a:t>
            </a:r>
            <a:r>
              <a:rPr lang="en-US" altLang="ko-KR" sz="900" dirty="0">
                <a:latin typeface="+mn-ea"/>
              </a:rPr>
              <a:t>ID </a:t>
            </a:r>
            <a:r>
              <a:rPr lang="ko-KR" altLang="en-US" sz="900" dirty="0">
                <a:latin typeface="+mn-ea"/>
              </a:rPr>
              <a:t>표기</a:t>
            </a:r>
            <a:r>
              <a:rPr lang="en-US" altLang="ko-KR" sz="900" dirty="0">
                <a:latin typeface="+mn-ea"/>
              </a:rPr>
              <a:t>} {</a:t>
            </a:r>
            <a:r>
              <a:rPr lang="ko-KR" altLang="en-US" sz="900" dirty="0">
                <a:latin typeface="+mn-ea"/>
              </a:rPr>
              <a:t>작성일 표기</a:t>
            </a:r>
            <a:r>
              <a:rPr lang="en-US" altLang="ko-KR" sz="900" dirty="0">
                <a:latin typeface="+mn-ea"/>
              </a:rPr>
              <a:t>}</a:t>
            </a:r>
          </a:p>
          <a:p>
            <a:pPr>
              <a:lnSpc>
                <a:spcPct val="180000"/>
              </a:lnSpc>
              <a:defRPr/>
            </a:pPr>
            <a:r>
              <a:rPr lang="en-US" altLang="ko-KR" sz="900" dirty="0">
                <a:latin typeface="+mn-ea"/>
              </a:rPr>
              <a:t>- </a:t>
            </a:r>
            <a:r>
              <a:rPr lang="ko-KR" altLang="en-US" sz="900" dirty="0">
                <a:latin typeface="+mn-ea"/>
              </a:rPr>
              <a:t>게시판 에디터 변경 요청                          </a:t>
            </a:r>
            <a:r>
              <a:rPr lang="en-US" altLang="ko-KR" sz="900" dirty="0">
                <a:latin typeface="+mn-ea"/>
              </a:rPr>
              <a:t>admin02  2022-01-01</a:t>
            </a:r>
            <a:endParaRPr lang="ko-KR" altLang="en-US" sz="900" dirty="0">
              <a:latin typeface="+mn-ea"/>
            </a:endParaRPr>
          </a:p>
          <a:p>
            <a:pPr>
              <a:lnSpc>
                <a:spcPct val="180000"/>
              </a:lnSpc>
              <a:defRPr/>
            </a:pPr>
            <a:r>
              <a:rPr lang="en-US" altLang="ko-KR" sz="900" dirty="0">
                <a:latin typeface="+mn-ea"/>
              </a:rPr>
              <a:t>- admin </a:t>
            </a:r>
            <a:r>
              <a:rPr lang="ko-KR" altLang="en-US" sz="900" dirty="0">
                <a:latin typeface="+mn-ea"/>
              </a:rPr>
              <a:t>회원정보 수정 오류                       </a:t>
            </a:r>
            <a:r>
              <a:rPr lang="en-US" altLang="ko-KR" sz="900" dirty="0">
                <a:latin typeface="+mn-ea"/>
              </a:rPr>
              <a:t>admin03  2022-01-01</a:t>
            </a:r>
            <a:endParaRPr lang="ko-KR" altLang="en-US" sz="900" dirty="0">
              <a:latin typeface="+mn-ea"/>
            </a:endParaRPr>
          </a:p>
          <a:p>
            <a:pPr>
              <a:lnSpc>
                <a:spcPct val="180000"/>
              </a:lnSpc>
              <a:defRPr/>
            </a:pPr>
            <a:r>
              <a:rPr lang="en-US" altLang="ko-KR" sz="900" dirty="0">
                <a:latin typeface="+mn-ea"/>
              </a:rPr>
              <a:t>- </a:t>
            </a:r>
            <a:r>
              <a:rPr lang="ko-KR" altLang="en-US" sz="900" dirty="0">
                <a:latin typeface="+mn-ea"/>
              </a:rPr>
              <a:t>결제 지연 수정 요청                               </a:t>
            </a:r>
            <a:r>
              <a:rPr lang="en-US" altLang="ko-KR" sz="900" dirty="0">
                <a:latin typeface="+mn-ea"/>
              </a:rPr>
              <a:t>admin04  2022-01-01</a:t>
            </a:r>
            <a:endParaRPr lang="ko-KR" altLang="en-US" sz="900" dirty="0">
              <a:latin typeface="+mn-ea"/>
            </a:endParaRPr>
          </a:p>
          <a:p>
            <a:pPr>
              <a:lnSpc>
                <a:spcPct val="180000"/>
              </a:lnSpc>
              <a:defRPr/>
            </a:pPr>
            <a:r>
              <a:rPr lang="en-US" altLang="ko-KR" sz="900" dirty="0">
                <a:latin typeface="+mn-ea"/>
              </a:rPr>
              <a:t>- </a:t>
            </a:r>
            <a:r>
              <a:rPr lang="ko-KR" altLang="en-US" sz="900" dirty="0" err="1">
                <a:latin typeface="+mn-ea"/>
              </a:rPr>
              <a:t>택배사</a:t>
            </a:r>
            <a:r>
              <a:rPr lang="ko-KR" altLang="en-US" sz="900" dirty="0">
                <a:latin typeface="+mn-ea"/>
              </a:rPr>
              <a:t> 추가 요청                                   </a:t>
            </a:r>
            <a:r>
              <a:rPr lang="en-US" altLang="ko-KR" sz="900" dirty="0">
                <a:latin typeface="+mn-ea"/>
              </a:rPr>
              <a:t>admin05  2022-01-01</a:t>
            </a:r>
            <a:endParaRPr lang="ko-KR" altLang="en-US" sz="900" dirty="0">
              <a:latin typeface="+mn-ea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C7066B36-7C92-15E1-CA25-831A214A9268}"/>
              </a:ext>
            </a:extLst>
          </p:cNvPr>
          <p:cNvGrpSpPr/>
          <p:nvPr/>
        </p:nvGrpSpPr>
        <p:grpSpPr>
          <a:xfrm>
            <a:off x="2801320" y="3241796"/>
            <a:ext cx="195436" cy="167606"/>
            <a:chOff x="985664" y="2737520"/>
            <a:chExt cx="195436" cy="167606"/>
          </a:xfrm>
        </p:grpSpPr>
        <p:pic>
          <p:nvPicPr>
            <p:cNvPr id="37" name="Picture 2" descr="C:\Users\이정원\Desktop\1476796344_cog.png">
              <a:extLst>
                <a:ext uri="{FF2B5EF4-FFF2-40B4-BE49-F238E27FC236}">
                  <a16:creationId xmlns:a16="http://schemas.microsoft.com/office/drawing/2014/main" id="{0ADFA492-B63A-5D58-8BEB-6DFB69729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75" y="2740025"/>
              <a:ext cx="15557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3F0D39A2-1167-47BF-32C4-36E1B22B1248}"/>
                </a:ext>
              </a:extLst>
            </p:cNvPr>
            <p:cNvSpPr/>
            <p:nvPr/>
          </p:nvSpPr>
          <p:spPr bwMode="auto">
            <a:xfrm>
              <a:off x="985664" y="2737520"/>
              <a:ext cx="195436" cy="167606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BCE13D6-A1B1-A6B8-FE91-5BD8A8F12F90}"/>
              </a:ext>
            </a:extLst>
          </p:cNvPr>
          <p:cNvSpPr txBox="1"/>
          <p:nvPr/>
        </p:nvSpPr>
        <p:spPr>
          <a:xfrm>
            <a:off x="447463" y="2283543"/>
            <a:ext cx="1281120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50" b="1" spc="-6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/>
              <a:t>자주 이용하는 메뉴</a:t>
            </a:r>
          </a:p>
        </p:txBody>
      </p:sp>
      <p:grpSp>
        <p:nvGrpSpPr>
          <p:cNvPr id="197" name="그룹 196">
            <a:extLst>
              <a:ext uri="{FF2B5EF4-FFF2-40B4-BE49-F238E27FC236}">
                <a16:creationId xmlns:a16="http://schemas.microsoft.com/office/drawing/2014/main" id="{942ACF1B-3FC2-256C-8C33-E4C99EDC88EF}"/>
              </a:ext>
            </a:extLst>
          </p:cNvPr>
          <p:cNvGrpSpPr/>
          <p:nvPr/>
        </p:nvGrpSpPr>
        <p:grpSpPr>
          <a:xfrm>
            <a:off x="516857" y="2607409"/>
            <a:ext cx="2522332" cy="363942"/>
            <a:chOff x="614048" y="2369725"/>
            <a:chExt cx="2429403" cy="484407"/>
          </a:xfrm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E6096463-094B-8287-29AA-6E7C2DAD8746}"/>
                </a:ext>
              </a:extLst>
            </p:cNvPr>
            <p:cNvSpPr/>
            <p:nvPr/>
          </p:nvSpPr>
          <p:spPr bwMode="auto">
            <a:xfrm>
              <a:off x="614048" y="2369725"/>
              <a:ext cx="744018" cy="4748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r>
                <a:rPr lang="ko-KR" altLang="en-US" sz="900" dirty="0">
                  <a:latin typeface="+mn-ea"/>
                </a:rPr>
                <a:t>정책관리</a:t>
              </a:r>
              <a:endParaRPr lang="en-US" altLang="ko-KR" sz="900" dirty="0">
                <a:latin typeface="+mn-ea"/>
              </a:endParaRPr>
            </a:p>
          </p:txBody>
        </p:sp>
        <p:sp>
          <p:nvSpPr>
            <p:cNvPr id="44" name="사각형: 둥근 모서리 43">
              <a:extLst>
                <a:ext uri="{FF2B5EF4-FFF2-40B4-BE49-F238E27FC236}">
                  <a16:creationId xmlns:a16="http://schemas.microsoft.com/office/drawing/2014/main" id="{4FA09723-5133-5F7C-0EF1-D09D82FDBEE3}"/>
                </a:ext>
              </a:extLst>
            </p:cNvPr>
            <p:cNvSpPr/>
            <p:nvPr/>
          </p:nvSpPr>
          <p:spPr bwMode="auto">
            <a:xfrm>
              <a:off x="1456741" y="2369725"/>
              <a:ext cx="744018" cy="4748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r>
                <a:rPr lang="ko-KR" altLang="en-US" sz="900" dirty="0">
                  <a:latin typeface="+mn-ea"/>
                </a:rPr>
                <a:t>통계</a:t>
              </a:r>
              <a:endParaRPr lang="en-US" altLang="ko-KR" sz="900" dirty="0">
                <a:latin typeface="+mn-ea"/>
              </a:endParaRPr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BA855236-7DFA-1C2A-7FD2-92EB7709AC6E}"/>
                </a:ext>
              </a:extLst>
            </p:cNvPr>
            <p:cNvSpPr/>
            <p:nvPr/>
          </p:nvSpPr>
          <p:spPr bwMode="auto">
            <a:xfrm>
              <a:off x="2299433" y="2379250"/>
              <a:ext cx="744018" cy="4748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r>
                <a:rPr lang="ko-KR" altLang="en-US" sz="900" dirty="0">
                  <a:latin typeface="+mn-ea"/>
                </a:rPr>
                <a:t>상품등록</a:t>
              </a:r>
              <a:endParaRPr lang="en-US" altLang="ko-KR" sz="900" dirty="0">
                <a:latin typeface="+mn-ea"/>
              </a:endParaRPr>
            </a:p>
          </p:txBody>
        </p:sp>
      </p:grpSp>
      <p:sp>
        <p:nvSpPr>
          <p:cNvPr id="48" name="타원 47">
            <a:extLst>
              <a:ext uri="{FF2B5EF4-FFF2-40B4-BE49-F238E27FC236}">
                <a16:creationId xmlns:a16="http://schemas.microsoft.com/office/drawing/2014/main" id="{93AA6B2F-3FA9-2574-F050-48E36B9B1B4A}"/>
              </a:ext>
            </a:extLst>
          </p:cNvPr>
          <p:cNvSpPr/>
          <p:nvPr/>
        </p:nvSpPr>
        <p:spPr>
          <a:xfrm>
            <a:off x="187099" y="185856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01167867-9B3C-8E66-7CDD-47D3297DA493}"/>
              </a:ext>
            </a:extLst>
          </p:cNvPr>
          <p:cNvSpPr/>
          <p:nvPr/>
        </p:nvSpPr>
        <p:spPr>
          <a:xfrm>
            <a:off x="6383408" y="186762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822D85F2-4D83-D74A-A3F8-DAA16A7072DC}"/>
              </a:ext>
            </a:extLst>
          </p:cNvPr>
          <p:cNvSpPr txBox="1"/>
          <p:nvPr/>
        </p:nvSpPr>
        <p:spPr>
          <a:xfrm>
            <a:off x="416079" y="3133058"/>
            <a:ext cx="1453515" cy="303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50" b="1" i="0" u="none" strike="noStrike" kern="1200" cap="none" spc="-6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호스팅 만료일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37307DFF-C296-9BB5-2FB2-B857E0F78557}"/>
              </a:ext>
            </a:extLst>
          </p:cNvPr>
          <p:cNvSpPr txBox="1"/>
          <p:nvPr/>
        </p:nvSpPr>
        <p:spPr>
          <a:xfrm>
            <a:off x="1335717" y="3194255"/>
            <a:ext cx="14535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2022-09-01 (000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일 남음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)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95A4B48-7899-A384-F5A4-EBC0D08B8053}"/>
              </a:ext>
            </a:extLst>
          </p:cNvPr>
          <p:cNvSpPr txBox="1"/>
          <p:nvPr/>
        </p:nvSpPr>
        <p:spPr>
          <a:xfrm>
            <a:off x="416079" y="3401065"/>
            <a:ext cx="1453515" cy="303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50" b="1" i="0" u="none" strike="noStrike" kern="1200" cap="none" spc="-6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도메인 만료일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EBACBBDB-08A0-C7EC-D1CA-EC2815290AE3}"/>
              </a:ext>
            </a:extLst>
          </p:cNvPr>
          <p:cNvSpPr txBox="1"/>
          <p:nvPr/>
        </p:nvSpPr>
        <p:spPr>
          <a:xfrm>
            <a:off x="1335717" y="3462262"/>
            <a:ext cx="14535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2022-09-01 (000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일 남음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)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grpSp>
        <p:nvGrpSpPr>
          <p:cNvPr id="194" name="그룹 193">
            <a:extLst>
              <a:ext uri="{FF2B5EF4-FFF2-40B4-BE49-F238E27FC236}">
                <a16:creationId xmlns:a16="http://schemas.microsoft.com/office/drawing/2014/main" id="{9DA1C2FE-6E4D-6467-8D2A-B86E875A7B2F}"/>
              </a:ext>
            </a:extLst>
          </p:cNvPr>
          <p:cNvGrpSpPr/>
          <p:nvPr/>
        </p:nvGrpSpPr>
        <p:grpSpPr>
          <a:xfrm>
            <a:off x="2801320" y="3493875"/>
            <a:ext cx="195436" cy="167606"/>
            <a:chOff x="985664" y="2737520"/>
            <a:chExt cx="195436" cy="167606"/>
          </a:xfrm>
        </p:grpSpPr>
        <p:pic>
          <p:nvPicPr>
            <p:cNvPr id="195" name="Picture 2" descr="C:\Users\이정원\Desktop\1476796344_cog.png">
              <a:extLst>
                <a:ext uri="{FF2B5EF4-FFF2-40B4-BE49-F238E27FC236}">
                  <a16:creationId xmlns:a16="http://schemas.microsoft.com/office/drawing/2014/main" id="{F966E855-B587-33CF-2EE6-736EC97D3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75" y="2740025"/>
              <a:ext cx="15557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6" name="직사각형 195">
              <a:extLst>
                <a:ext uri="{FF2B5EF4-FFF2-40B4-BE49-F238E27FC236}">
                  <a16:creationId xmlns:a16="http://schemas.microsoft.com/office/drawing/2014/main" id="{D55CCEEE-A1FE-44E8-5DA3-8264419E4095}"/>
                </a:ext>
              </a:extLst>
            </p:cNvPr>
            <p:cNvSpPr/>
            <p:nvPr/>
          </p:nvSpPr>
          <p:spPr bwMode="auto">
            <a:xfrm>
              <a:off x="985664" y="2737520"/>
              <a:ext cx="195436" cy="167606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sp>
        <p:nvSpPr>
          <p:cNvPr id="199" name="사각형: 둥근 모서리 198">
            <a:extLst>
              <a:ext uri="{FF2B5EF4-FFF2-40B4-BE49-F238E27FC236}">
                <a16:creationId xmlns:a16="http://schemas.microsoft.com/office/drawing/2014/main" id="{677DF4B7-BDAD-6355-945A-5D23D1395793}"/>
              </a:ext>
            </a:extLst>
          </p:cNvPr>
          <p:cNvSpPr/>
          <p:nvPr/>
        </p:nvSpPr>
        <p:spPr>
          <a:xfrm>
            <a:off x="3412473" y="2324062"/>
            <a:ext cx="877618" cy="643453"/>
          </a:xfrm>
          <a:prstGeom prst="roundRect">
            <a:avLst>
              <a:gd name="adj" fmla="val 1391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72000" rtlCol="0" anchor="ctr"/>
          <a:lstStyle/>
          <a:p>
            <a:pPr algn="ctr">
              <a:lnSpc>
                <a:spcPct val="180000"/>
              </a:lnSpc>
            </a:pPr>
            <a:r>
              <a:rPr lang="ko-KR" altLang="en-US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회원 가입</a:t>
            </a:r>
            <a:endParaRPr lang="en-US" altLang="ko-KR" sz="9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80000"/>
              </a:lnSpc>
            </a:pP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{00}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명</a:t>
            </a:r>
          </a:p>
        </p:txBody>
      </p:sp>
      <p:cxnSp>
        <p:nvCxnSpPr>
          <p:cNvPr id="200" name="직선 연결선 199">
            <a:extLst>
              <a:ext uri="{FF2B5EF4-FFF2-40B4-BE49-F238E27FC236}">
                <a16:creationId xmlns:a16="http://schemas.microsoft.com/office/drawing/2014/main" id="{6C04E094-3454-3C73-7EF3-9D3F607FAFED}"/>
              </a:ext>
            </a:extLst>
          </p:cNvPr>
          <p:cNvCxnSpPr>
            <a:cxnSpLocks/>
          </p:cNvCxnSpPr>
          <p:nvPr/>
        </p:nvCxnSpPr>
        <p:spPr>
          <a:xfrm>
            <a:off x="3488630" y="2633882"/>
            <a:ext cx="72530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사각형: 둥근 모서리 200">
            <a:extLst>
              <a:ext uri="{FF2B5EF4-FFF2-40B4-BE49-F238E27FC236}">
                <a16:creationId xmlns:a16="http://schemas.microsoft.com/office/drawing/2014/main" id="{074FBF57-52B5-519B-32B5-FAE6C95A9C37}"/>
              </a:ext>
            </a:extLst>
          </p:cNvPr>
          <p:cNvSpPr/>
          <p:nvPr/>
        </p:nvSpPr>
        <p:spPr>
          <a:xfrm>
            <a:off x="4397193" y="2324062"/>
            <a:ext cx="877618" cy="643453"/>
          </a:xfrm>
          <a:prstGeom prst="roundRect">
            <a:avLst>
              <a:gd name="adj" fmla="val 11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72000" rtlCol="0" anchor="ctr"/>
          <a:lstStyle/>
          <a:p>
            <a:pPr algn="ctr">
              <a:lnSpc>
                <a:spcPct val="180000"/>
              </a:lnSpc>
            </a:pPr>
            <a:r>
              <a:rPr lang="ko-KR" altLang="en-US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회원 탈퇴</a:t>
            </a:r>
            <a:endParaRPr lang="en-US" altLang="ko-KR" sz="9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80000"/>
              </a:lnSpc>
            </a:pP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{00}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명</a:t>
            </a:r>
          </a:p>
        </p:txBody>
      </p:sp>
      <p:cxnSp>
        <p:nvCxnSpPr>
          <p:cNvPr id="202" name="직선 연결선 201">
            <a:extLst>
              <a:ext uri="{FF2B5EF4-FFF2-40B4-BE49-F238E27FC236}">
                <a16:creationId xmlns:a16="http://schemas.microsoft.com/office/drawing/2014/main" id="{9D779F5F-D6B4-EE93-3952-0B94B1B9320B}"/>
              </a:ext>
            </a:extLst>
          </p:cNvPr>
          <p:cNvCxnSpPr>
            <a:cxnSpLocks/>
          </p:cNvCxnSpPr>
          <p:nvPr/>
        </p:nvCxnSpPr>
        <p:spPr>
          <a:xfrm>
            <a:off x="4473350" y="2633882"/>
            <a:ext cx="72530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사각형: 둥근 모서리 202">
            <a:extLst>
              <a:ext uri="{FF2B5EF4-FFF2-40B4-BE49-F238E27FC236}">
                <a16:creationId xmlns:a16="http://schemas.microsoft.com/office/drawing/2014/main" id="{5A1C4EF9-9DBC-17BF-FC25-82B70128417F}"/>
              </a:ext>
            </a:extLst>
          </p:cNvPr>
          <p:cNvSpPr/>
          <p:nvPr/>
        </p:nvSpPr>
        <p:spPr>
          <a:xfrm>
            <a:off x="3412473" y="3114788"/>
            <a:ext cx="877618" cy="643453"/>
          </a:xfrm>
          <a:prstGeom prst="roundRect">
            <a:avLst>
              <a:gd name="adj" fmla="val 1391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>
              <a:lnSpc>
                <a:spcPct val="180000"/>
              </a:lnSpc>
            </a:pPr>
            <a:r>
              <a:rPr lang="ko-KR" altLang="en-US" sz="90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오픈숍</a:t>
            </a:r>
            <a:r>
              <a:rPr lang="ko-KR" altLang="en-US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등록건</a:t>
            </a:r>
            <a:endParaRPr lang="en-US" altLang="ko-KR" sz="9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80000"/>
              </a:lnSpc>
            </a:pP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{00}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건</a:t>
            </a:r>
          </a:p>
        </p:txBody>
      </p:sp>
      <p:cxnSp>
        <p:nvCxnSpPr>
          <p:cNvPr id="204" name="직선 연결선 203">
            <a:extLst>
              <a:ext uri="{FF2B5EF4-FFF2-40B4-BE49-F238E27FC236}">
                <a16:creationId xmlns:a16="http://schemas.microsoft.com/office/drawing/2014/main" id="{D151BC3A-1DF6-DF2A-812C-FCFBEB48EECD}"/>
              </a:ext>
            </a:extLst>
          </p:cNvPr>
          <p:cNvCxnSpPr>
            <a:cxnSpLocks/>
          </p:cNvCxnSpPr>
          <p:nvPr/>
        </p:nvCxnSpPr>
        <p:spPr>
          <a:xfrm>
            <a:off x="3488630" y="3424608"/>
            <a:ext cx="72530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사각형: 둥근 모서리 204">
            <a:extLst>
              <a:ext uri="{FF2B5EF4-FFF2-40B4-BE49-F238E27FC236}">
                <a16:creationId xmlns:a16="http://schemas.microsoft.com/office/drawing/2014/main" id="{36DEB392-9DF5-0AAB-CC0C-272477E198E5}"/>
              </a:ext>
            </a:extLst>
          </p:cNvPr>
          <p:cNvSpPr/>
          <p:nvPr/>
        </p:nvSpPr>
        <p:spPr>
          <a:xfrm>
            <a:off x="4397193" y="3114788"/>
            <a:ext cx="877618" cy="643453"/>
          </a:xfrm>
          <a:prstGeom prst="roundRect">
            <a:avLst>
              <a:gd name="adj" fmla="val 152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72000" rtlCol="0" anchor="ctr"/>
          <a:lstStyle/>
          <a:p>
            <a:pPr algn="ctr">
              <a:lnSpc>
                <a:spcPct val="180000"/>
              </a:lnSpc>
            </a:pPr>
            <a:r>
              <a:rPr lang="ko-KR" altLang="en-US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페이지 뷰</a:t>
            </a:r>
            <a:endParaRPr lang="en-US" altLang="ko-KR" sz="9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80000"/>
              </a:lnSpc>
            </a:pP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{00}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건</a:t>
            </a:r>
          </a:p>
        </p:txBody>
      </p:sp>
      <p:cxnSp>
        <p:nvCxnSpPr>
          <p:cNvPr id="206" name="직선 연결선 205">
            <a:extLst>
              <a:ext uri="{FF2B5EF4-FFF2-40B4-BE49-F238E27FC236}">
                <a16:creationId xmlns:a16="http://schemas.microsoft.com/office/drawing/2014/main" id="{0AEB23C0-25C8-BF11-C713-CAB9243D671C}"/>
              </a:ext>
            </a:extLst>
          </p:cNvPr>
          <p:cNvCxnSpPr>
            <a:cxnSpLocks/>
          </p:cNvCxnSpPr>
          <p:nvPr/>
        </p:nvCxnSpPr>
        <p:spPr>
          <a:xfrm>
            <a:off x="4473350" y="3424608"/>
            <a:ext cx="72530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사각형: 둥근 모서리 206">
            <a:extLst>
              <a:ext uri="{FF2B5EF4-FFF2-40B4-BE49-F238E27FC236}">
                <a16:creationId xmlns:a16="http://schemas.microsoft.com/office/drawing/2014/main" id="{0A430BA5-4492-9EBA-5AA7-BDDA1BEE001C}"/>
              </a:ext>
            </a:extLst>
          </p:cNvPr>
          <p:cNvSpPr/>
          <p:nvPr/>
        </p:nvSpPr>
        <p:spPr>
          <a:xfrm>
            <a:off x="5381913" y="3114788"/>
            <a:ext cx="877618" cy="643453"/>
          </a:xfrm>
          <a:prstGeom prst="roundRect">
            <a:avLst>
              <a:gd name="adj" fmla="val 1391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72000" rtlCol="0" anchor="ctr"/>
          <a:lstStyle/>
          <a:p>
            <a:pPr algn="ctr">
              <a:lnSpc>
                <a:spcPct val="180000"/>
              </a:lnSpc>
            </a:pPr>
            <a:r>
              <a:rPr lang="ko-KR" altLang="en-US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주문 건</a:t>
            </a:r>
            <a:endParaRPr lang="en-US" altLang="ko-KR" sz="9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80000"/>
              </a:lnSpc>
            </a:pP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{00}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건</a:t>
            </a:r>
          </a:p>
        </p:txBody>
      </p:sp>
      <p:cxnSp>
        <p:nvCxnSpPr>
          <p:cNvPr id="208" name="직선 연결선 207">
            <a:extLst>
              <a:ext uri="{FF2B5EF4-FFF2-40B4-BE49-F238E27FC236}">
                <a16:creationId xmlns:a16="http://schemas.microsoft.com/office/drawing/2014/main" id="{07AC62DD-2FF7-95E1-DD50-38B2849A94EC}"/>
              </a:ext>
            </a:extLst>
          </p:cNvPr>
          <p:cNvCxnSpPr>
            <a:cxnSpLocks/>
          </p:cNvCxnSpPr>
          <p:nvPr/>
        </p:nvCxnSpPr>
        <p:spPr>
          <a:xfrm>
            <a:off x="5458070" y="3424608"/>
            <a:ext cx="72530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사각형: 둥근 모서리 211">
            <a:extLst>
              <a:ext uri="{FF2B5EF4-FFF2-40B4-BE49-F238E27FC236}">
                <a16:creationId xmlns:a16="http://schemas.microsoft.com/office/drawing/2014/main" id="{8623E75C-604F-FBA0-67F8-F4682CE0F14E}"/>
              </a:ext>
            </a:extLst>
          </p:cNvPr>
          <p:cNvSpPr/>
          <p:nvPr/>
        </p:nvSpPr>
        <p:spPr>
          <a:xfrm>
            <a:off x="6565506" y="2324062"/>
            <a:ext cx="965380" cy="643453"/>
          </a:xfrm>
          <a:prstGeom prst="roundRect">
            <a:avLst>
              <a:gd name="adj" fmla="val 152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72000" rtlCol="0" anchor="ctr"/>
          <a:lstStyle/>
          <a:p>
            <a:pPr algn="ctr">
              <a:lnSpc>
                <a:spcPct val="180000"/>
              </a:lnSpc>
            </a:pPr>
            <a:r>
              <a:rPr lang="ko-KR" altLang="en-US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허위 상품 신고</a:t>
            </a:r>
            <a:endParaRPr lang="en-US" altLang="ko-KR" sz="9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80000"/>
              </a:lnSpc>
            </a:pP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{00}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건</a:t>
            </a:r>
          </a:p>
        </p:txBody>
      </p:sp>
      <p:cxnSp>
        <p:nvCxnSpPr>
          <p:cNvPr id="213" name="직선 연결선 212">
            <a:extLst>
              <a:ext uri="{FF2B5EF4-FFF2-40B4-BE49-F238E27FC236}">
                <a16:creationId xmlns:a16="http://schemas.microsoft.com/office/drawing/2014/main" id="{3EBCBF94-30F8-6C3D-4297-D273DC305149}"/>
              </a:ext>
            </a:extLst>
          </p:cNvPr>
          <p:cNvCxnSpPr>
            <a:cxnSpLocks/>
          </p:cNvCxnSpPr>
          <p:nvPr/>
        </p:nvCxnSpPr>
        <p:spPr>
          <a:xfrm>
            <a:off x="6649279" y="2633882"/>
            <a:ext cx="79783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사각형: 둥근 모서리 213">
            <a:extLst>
              <a:ext uri="{FF2B5EF4-FFF2-40B4-BE49-F238E27FC236}">
                <a16:creationId xmlns:a16="http://schemas.microsoft.com/office/drawing/2014/main" id="{17AC117C-46EC-4FED-133F-C86BCF956083}"/>
              </a:ext>
            </a:extLst>
          </p:cNvPr>
          <p:cNvSpPr/>
          <p:nvPr/>
        </p:nvSpPr>
        <p:spPr>
          <a:xfrm>
            <a:off x="7648698" y="2324062"/>
            <a:ext cx="965380" cy="643453"/>
          </a:xfrm>
          <a:prstGeom prst="roundRect">
            <a:avLst>
              <a:gd name="adj" fmla="val 1391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72000" rtlCol="0" anchor="ctr"/>
          <a:lstStyle/>
          <a:p>
            <a:pPr algn="ctr">
              <a:lnSpc>
                <a:spcPct val="180000"/>
              </a:lnSpc>
            </a:pPr>
            <a:r>
              <a:rPr lang="ko-KR" altLang="en-US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교환</a:t>
            </a:r>
            <a:r>
              <a:rPr lang="en-US" altLang="ko-KR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/</a:t>
            </a:r>
            <a:r>
              <a:rPr lang="ko-KR" altLang="en-US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환불 신청</a:t>
            </a:r>
            <a:endParaRPr lang="en-US" altLang="ko-KR" sz="9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80000"/>
              </a:lnSpc>
            </a:pP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{00}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건</a:t>
            </a:r>
          </a:p>
        </p:txBody>
      </p:sp>
      <p:cxnSp>
        <p:nvCxnSpPr>
          <p:cNvPr id="215" name="직선 연결선 214">
            <a:extLst>
              <a:ext uri="{FF2B5EF4-FFF2-40B4-BE49-F238E27FC236}">
                <a16:creationId xmlns:a16="http://schemas.microsoft.com/office/drawing/2014/main" id="{B0D5B543-F810-4BB4-8767-4DDC72A2308C}"/>
              </a:ext>
            </a:extLst>
          </p:cNvPr>
          <p:cNvCxnSpPr>
            <a:cxnSpLocks/>
          </p:cNvCxnSpPr>
          <p:nvPr/>
        </p:nvCxnSpPr>
        <p:spPr>
          <a:xfrm>
            <a:off x="7732471" y="2633882"/>
            <a:ext cx="79783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사각형: 둥근 모서리 215">
            <a:extLst>
              <a:ext uri="{FF2B5EF4-FFF2-40B4-BE49-F238E27FC236}">
                <a16:creationId xmlns:a16="http://schemas.microsoft.com/office/drawing/2014/main" id="{67F11A76-A890-58AD-90B3-DBBD75D86248}"/>
              </a:ext>
            </a:extLst>
          </p:cNvPr>
          <p:cNvSpPr/>
          <p:nvPr/>
        </p:nvSpPr>
        <p:spPr>
          <a:xfrm>
            <a:off x="6565506" y="3114788"/>
            <a:ext cx="965380" cy="643453"/>
          </a:xfrm>
          <a:prstGeom prst="roundRect">
            <a:avLst>
              <a:gd name="adj" fmla="val 125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72000" rtlCol="0" anchor="ctr"/>
          <a:lstStyle/>
          <a:p>
            <a:pPr algn="ctr">
              <a:lnSpc>
                <a:spcPct val="180000"/>
              </a:lnSpc>
            </a:pPr>
            <a:r>
              <a:rPr lang="en-US" altLang="ko-KR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1:1 </a:t>
            </a:r>
            <a:r>
              <a:rPr lang="ko-KR" altLang="en-US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문의</a:t>
            </a:r>
            <a:endParaRPr lang="en-US" altLang="ko-KR" sz="9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80000"/>
              </a:lnSpc>
            </a:pP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{00}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건</a:t>
            </a:r>
          </a:p>
        </p:txBody>
      </p:sp>
      <p:cxnSp>
        <p:nvCxnSpPr>
          <p:cNvPr id="217" name="직선 연결선 216">
            <a:extLst>
              <a:ext uri="{FF2B5EF4-FFF2-40B4-BE49-F238E27FC236}">
                <a16:creationId xmlns:a16="http://schemas.microsoft.com/office/drawing/2014/main" id="{833AC2FD-EB12-9250-010B-B55CF83A5A6D}"/>
              </a:ext>
            </a:extLst>
          </p:cNvPr>
          <p:cNvCxnSpPr>
            <a:cxnSpLocks/>
          </p:cNvCxnSpPr>
          <p:nvPr/>
        </p:nvCxnSpPr>
        <p:spPr>
          <a:xfrm>
            <a:off x="6649279" y="3424608"/>
            <a:ext cx="79783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사각형: 둥근 모서리 217">
            <a:extLst>
              <a:ext uri="{FF2B5EF4-FFF2-40B4-BE49-F238E27FC236}">
                <a16:creationId xmlns:a16="http://schemas.microsoft.com/office/drawing/2014/main" id="{278134E3-1AE3-F9C9-F726-F2657ECE6DBB}"/>
              </a:ext>
            </a:extLst>
          </p:cNvPr>
          <p:cNvSpPr/>
          <p:nvPr/>
        </p:nvSpPr>
        <p:spPr>
          <a:xfrm>
            <a:off x="7648698" y="3114788"/>
            <a:ext cx="965380" cy="643453"/>
          </a:xfrm>
          <a:prstGeom prst="roundRect">
            <a:avLst>
              <a:gd name="adj" fmla="val 125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72000" rtlCol="0" anchor="ctr"/>
          <a:lstStyle/>
          <a:p>
            <a:pPr algn="ctr">
              <a:lnSpc>
                <a:spcPct val="180000"/>
              </a:lnSpc>
            </a:pPr>
            <a:r>
              <a:rPr lang="ko-KR" altLang="en-US" sz="9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상품 문의</a:t>
            </a:r>
            <a:endParaRPr lang="en-US" altLang="ko-KR" sz="9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80000"/>
              </a:lnSpc>
            </a:pP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{00}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건</a:t>
            </a:r>
          </a:p>
        </p:txBody>
      </p:sp>
      <p:cxnSp>
        <p:nvCxnSpPr>
          <p:cNvPr id="219" name="직선 연결선 218">
            <a:extLst>
              <a:ext uri="{FF2B5EF4-FFF2-40B4-BE49-F238E27FC236}">
                <a16:creationId xmlns:a16="http://schemas.microsoft.com/office/drawing/2014/main" id="{874619F2-9D50-EF71-E1BE-6377D94F2519}"/>
              </a:ext>
            </a:extLst>
          </p:cNvPr>
          <p:cNvCxnSpPr>
            <a:cxnSpLocks/>
          </p:cNvCxnSpPr>
          <p:nvPr/>
        </p:nvCxnSpPr>
        <p:spPr>
          <a:xfrm>
            <a:off x="7732471" y="3424608"/>
            <a:ext cx="79783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>
            <a:extLst>
              <a:ext uri="{FF2B5EF4-FFF2-40B4-BE49-F238E27FC236}">
                <a16:creationId xmlns:a16="http://schemas.microsoft.com/office/drawing/2014/main" id="{7BD8AEF6-01F6-E8AE-54B7-5D688EBC8F83}"/>
              </a:ext>
            </a:extLst>
          </p:cNvPr>
          <p:cNvCxnSpPr>
            <a:cxnSpLocks/>
          </p:cNvCxnSpPr>
          <p:nvPr/>
        </p:nvCxnSpPr>
        <p:spPr>
          <a:xfrm>
            <a:off x="431319" y="2148067"/>
            <a:ext cx="26898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>
            <a:extLst>
              <a:ext uri="{FF2B5EF4-FFF2-40B4-BE49-F238E27FC236}">
                <a16:creationId xmlns:a16="http://schemas.microsoft.com/office/drawing/2014/main" id="{992AA83C-1635-F219-F5C7-01A200625DA9}"/>
              </a:ext>
            </a:extLst>
          </p:cNvPr>
          <p:cNvCxnSpPr>
            <a:cxnSpLocks/>
          </p:cNvCxnSpPr>
          <p:nvPr/>
        </p:nvCxnSpPr>
        <p:spPr>
          <a:xfrm>
            <a:off x="3437707" y="2148067"/>
            <a:ext cx="28218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>
            <a:extLst>
              <a:ext uri="{FF2B5EF4-FFF2-40B4-BE49-F238E27FC236}">
                <a16:creationId xmlns:a16="http://schemas.microsoft.com/office/drawing/2014/main" id="{52E03E7A-3F06-4C87-E157-464301BE3CAF}"/>
              </a:ext>
            </a:extLst>
          </p:cNvPr>
          <p:cNvCxnSpPr>
            <a:cxnSpLocks/>
          </p:cNvCxnSpPr>
          <p:nvPr/>
        </p:nvCxnSpPr>
        <p:spPr>
          <a:xfrm>
            <a:off x="6584477" y="2148067"/>
            <a:ext cx="20296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직선 연결선 232">
            <a:extLst>
              <a:ext uri="{FF2B5EF4-FFF2-40B4-BE49-F238E27FC236}">
                <a16:creationId xmlns:a16="http://schemas.microsoft.com/office/drawing/2014/main" id="{289BDA32-93DA-FAC2-EA90-604123CBC39C}"/>
              </a:ext>
            </a:extLst>
          </p:cNvPr>
          <p:cNvCxnSpPr>
            <a:cxnSpLocks/>
          </p:cNvCxnSpPr>
          <p:nvPr/>
        </p:nvCxnSpPr>
        <p:spPr>
          <a:xfrm>
            <a:off x="431319" y="4659615"/>
            <a:ext cx="38587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직선 연결선 234">
            <a:extLst>
              <a:ext uri="{FF2B5EF4-FFF2-40B4-BE49-F238E27FC236}">
                <a16:creationId xmlns:a16="http://schemas.microsoft.com/office/drawing/2014/main" id="{408714EA-4520-86CE-7115-008719414ECB}"/>
              </a:ext>
            </a:extLst>
          </p:cNvPr>
          <p:cNvCxnSpPr>
            <a:cxnSpLocks/>
          </p:cNvCxnSpPr>
          <p:nvPr/>
        </p:nvCxnSpPr>
        <p:spPr>
          <a:xfrm>
            <a:off x="4737550" y="4650737"/>
            <a:ext cx="38587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직사각형 235">
            <a:extLst>
              <a:ext uri="{FF2B5EF4-FFF2-40B4-BE49-F238E27FC236}">
                <a16:creationId xmlns:a16="http://schemas.microsoft.com/office/drawing/2014/main" id="{4F8C2572-4BA3-4A4F-B264-A49F7A941925}"/>
              </a:ext>
            </a:extLst>
          </p:cNvPr>
          <p:cNvSpPr/>
          <p:nvPr/>
        </p:nvSpPr>
        <p:spPr>
          <a:xfrm>
            <a:off x="4734717" y="4704077"/>
            <a:ext cx="3852337" cy="1301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ko-KR" sz="900" dirty="0">
                <a:latin typeface="+mn-ea"/>
              </a:rPr>
              <a:t>- {</a:t>
            </a:r>
            <a:r>
              <a:rPr lang="ko-KR" altLang="en-US" sz="900" dirty="0">
                <a:latin typeface="+mn-ea"/>
              </a:rPr>
              <a:t>제목표기</a:t>
            </a:r>
            <a:r>
              <a:rPr lang="en-US" altLang="ko-KR" sz="900" dirty="0">
                <a:latin typeface="+mn-ea"/>
              </a:rPr>
              <a:t>}</a:t>
            </a:r>
            <a:r>
              <a:rPr lang="ko-KR" altLang="en-US" sz="900" dirty="0">
                <a:latin typeface="+mn-ea"/>
              </a:rPr>
              <a:t>                            </a:t>
            </a:r>
            <a:r>
              <a:rPr lang="en-US" altLang="ko-KR" sz="900" dirty="0">
                <a:latin typeface="+mn-ea"/>
              </a:rPr>
              <a:t>{</a:t>
            </a:r>
            <a:r>
              <a:rPr lang="ko-KR" altLang="en-US" sz="900" dirty="0">
                <a:latin typeface="+mn-ea"/>
              </a:rPr>
              <a:t>작성관리자 </a:t>
            </a:r>
            <a:r>
              <a:rPr lang="en-US" altLang="ko-KR" sz="900" dirty="0">
                <a:latin typeface="+mn-ea"/>
              </a:rPr>
              <a:t>ID </a:t>
            </a:r>
            <a:r>
              <a:rPr lang="ko-KR" altLang="en-US" sz="900" dirty="0">
                <a:latin typeface="+mn-ea"/>
              </a:rPr>
              <a:t>표기</a:t>
            </a:r>
            <a:r>
              <a:rPr lang="en-US" altLang="ko-KR" sz="900" dirty="0">
                <a:latin typeface="+mn-ea"/>
              </a:rPr>
              <a:t>} {</a:t>
            </a:r>
            <a:r>
              <a:rPr lang="ko-KR" altLang="en-US" sz="900" dirty="0">
                <a:latin typeface="+mn-ea"/>
              </a:rPr>
              <a:t>작성일 표기</a:t>
            </a:r>
            <a:r>
              <a:rPr lang="en-US" altLang="ko-KR" sz="900" dirty="0">
                <a:latin typeface="+mn-ea"/>
              </a:rPr>
              <a:t>}</a:t>
            </a:r>
          </a:p>
          <a:p>
            <a:pPr>
              <a:lnSpc>
                <a:spcPct val="180000"/>
              </a:lnSpc>
              <a:defRPr/>
            </a:pPr>
            <a:r>
              <a:rPr lang="en-US" altLang="ko-KR" sz="900" dirty="0">
                <a:latin typeface="+mn-ea"/>
              </a:rPr>
              <a:t>- </a:t>
            </a:r>
            <a:r>
              <a:rPr lang="ko-KR" altLang="en-US" sz="900" dirty="0">
                <a:latin typeface="+mn-ea"/>
              </a:rPr>
              <a:t>상품 교환 처리 프로세스                         </a:t>
            </a:r>
            <a:r>
              <a:rPr lang="en-US" altLang="ko-KR" sz="900" dirty="0">
                <a:latin typeface="+mn-ea"/>
              </a:rPr>
              <a:t>admin02  2022-01-01</a:t>
            </a:r>
            <a:endParaRPr lang="ko-KR" altLang="en-US" sz="900" dirty="0">
              <a:latin typeface="+mn-ea"/>
            </a:endParaRPr>
          </a:p>
          <a:p>
            <a:pPr>
              <a:lnSpc>
                <a:spcPct val="180000"/>
              </a:lnSpc>
              <a:defRPr/>
            </a:pPr>
            <a:r>
              <a:rPr lang="en-US" altLang="ko-KR" sz="900" dirty="0">
                <a:latin typeface="+mn-ea"/>
              </a:rPr>
              <a:t>- 1:1 </a:t>
            </a:r>
            <a:r>
              <a:rPr lang="ko-KR" altLang="en-US" sz="900" dirty="0">
                <a:latin typeface="+mn-ea"/>
              </a:rPr>
              <a:t>문의 처리 방법                                 </a:t>
            </a:r>
            <a:r>
              <a:rPr lang="en-US" altLang="ko-KR" sz="900" dirty="0">
                <a:latin typeface="+mn-ea"/>
              </a:rPr>
              <a:t>admin03  2022-01-01</a:t>
            </a:r>
            <a:endParaRPr lang="ko-KR" altLang="en-US" sz="900" dirty="0">
              <a:latin typeface="+mn-ea"/>
            </a:endParaRPr>
          </a:p>
          <a:p>
            <a:pPr>
              <a:lnSpc>
                <a:spcPct val="180000"/>
              </a:lnSpc>
              <a:defRPr/>
            </a:pPr>
            <a:r>
              <a:rPr lang="en-US" altLang="ko-KR" sz="900" dirty="0">
                <a:latin typeface="+mn-ea"/>
              </a:rPr>
              <a:t>- </a:t>
            </a:r>
            <a:r>
              <a:rPr lang="ko-KR" altLang="en-US" sz="900" dirty="0">
                <a:latin typeface="+mn-ea"/>
              </a:rPr>
              <a:t>이용자 결제 실패 시 조치                        </a:t>
            </a:r>
            <a:r>
              <a:rPr lang="en-US" altLang="ko-KR" sz="900" dirty="0">
                <a:latin typeface="+mn-ea"/>
              </a:rPr>
              <a:t>admin04  2022-01-01</a:t>
            </a:r>
            <a:endParaRPr lang="ko-KR" altLang="en-US" sz="900" dirty="0">
              <a:latin typeface="+mn-ea"/>
            </a:endParaRPr>
          </a:p>
          <a:p>
            <a:pPr>
              <a:lnSpc>
                <a:spcPct val="180000"/>
              </a:lnSpc>
              <a:defRPr/>
            </a:pPr>
            <a:r>
              <a:rPr lang="en-US" altLang="ko-KR" sz="900" dirty="0">
                <a:latin typeface="+mn-ea"/>
              </a:rPr>
              <a:t>- </a:t>
            </a:r>
            <a:r>
              <a:rPr lang="ko-KR" altLang="en-US" sz="900" dirty="0" err="1">
                <a:latin typeface="+mn-ea"/>
              </a:rPr>
              <a:t>택배사</a:t>
            </a:r>
            <a:r>
              <a:rPr lang="ko-KR" altLang="en-US" sz="900" dirty="0">
                <a:latin typeface="+mn-ea"/>
              </a:rPr>
              <a:t> 추가 방법                                   </a:t>
            </a:r>
            <a:r>
              <a:rPr lang="en-US" altLang="ko-KR" sz="900" dirty="0">
                <a:latin typeface="+mn-ea"/>
              </a:rPr>
              <a:t>admin05  2022-01-01</a:t>
            </a:r>
            <a:endParaRPr lang="ko-KR" altLang="en-US" sz="900" dirty="0">
              <a:latin typeface="+mn-ea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F6662288-AE35-EFD3-A323-7EA29CA9EC1A}"/>
              </a:ext>
            </a:extLst>
          </p:cNvPr>
          <p:cNvGraphicFramePr>
            <a:graphicFrameLocks noGrp="1"/>
          </p:cNvGraphicFramePr>
          <p:nvPr/>
        </p:nvGraphicFramePr>
        <p:xfrm>
          <a:off x="106532" y="1065317"/>
          <a:ext cx="8780015" cy="4364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65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64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</a:rPr>
                        <a:t>주문 관리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게시판 관리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회원 관리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메인 상품 관리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배너 관리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상품 관리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통계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기본 정책 관리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8F66BE16-E531-9228-E46A-A3F1BDC0EE88}"/>
              </a:ext>
            </a:extLst>
          </p:cNvPr>
          <p:cNvSpPr/>
          <p:nvPr/>
        </p:nvSpPr>
        <p:spPr>
          <a:xfrm>
            <a:off x="317797" y="499967"/>
            <a:ext cx="1551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라라마켓</a:t>
            </a:r>
            <a:r>
              <a:rPr lang="en-US" altLang="ko-KR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11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관리자</a:t>
            </a:r>
            <a:endParaRPr lang="ko-KR" altLang="en-US" spc="-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0" name="모서리가 둥근 직사각형 15">
            <a:extLst>
              <a:ext uri="{FF2B5EF4-FFF2-40B4-BE49-F238E27FC236}">
                <a16:creationId xmlns:a16="http://schemas.microsoft.com/office/drawing/2014/main" id="{8406B1BF-1748-7830-D18C-7DCACF8B85FC}"/>
              </a:ext>
            </a:extLst>
          </p:cNvPr>
          <p:cNvSpPr/>
          <p:nvPr/>
        </p:nvSpPr>
        <p:spPr>
          <a:xfrm>
            <a:off x="5676274" y="580071"/>
            <a:ext cx="1152000" cy="2476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이용자 화면 보기</a:t>
            </a:r>
          </a:p>
        </p:txBody>
      </p:sp>
      <p:sp>
        <p:nvSpPr>
          <p:cNvPr id="15" name="모서리가 둥근 직사각형 18">
            <a:extLst>
              <a:ext uri="{FF2B5EF4-FFF2-40B4-BE49-F238E27FC236}">
                <a16:creationId xmlns:a16="http://schemas.microsoft.com/office/drawing/2014/main" id="{58A3A2E2-6D9A-6EDD-04AC-D0534F0A7E1D}"/>
              </a:ext>
            </a:extLst>
          </p:cNvPr>
          <p:cNvSpPr/>
          <p:nvPr/>
        </p:nvSpPr>
        <p:spPr>
          <a:xfrm>
            <a:off x="6883984" y="580071"/>
            <a:ext cx="936000" cy="2476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사내 게시판</a:t>
            </a:r>
          </a:p>
        </p:txBody>
      </p:sp>
      <p:sp>
        <p:nvSpPr>
          <p:cNvPr id="19" name="모서리가 둥근 직사각형 22">
            <a:extLst>
              <a:ext uri="{FF2B5EF4-FFF2-40B4-BE49-F238E27FC236}">
                <a16:creationId xmlns:a16="http://schemas.microsoft.com/office/drawing/2014/main" id="{7E5BB215-FAFB-B806-5221-CAFF64F93B42}"/>
              </a:ext>
            </a:extLst>
          </p:cNvPr>
          <p:cNvSpPr/>
          <p:nvPr/>
        </p:nvSpPr>
        <p:spPr>
          <a:xfrm>
            <a:off x="7875693" y="580071"/>
            <a:ext cx="792000" cy="2476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로그아웃</a:t>
            </a: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6B2FBA81-98BA-8D39-9C49-CFCB47FC4417}"/>
              </a:ext>
            </a:extLst>
          </p:cNvPr>
          <p:cNvCxnSpPr>
            <a:cxnSpLocks/>
          </p:cNvCxnSpPr>
          <p:nvPr/>
        </p:nvCxnSpPr>
        <p:spPr>
          <a:xfrm>
            <a:off x="106532" y="1065319"/>
            <a:ext cx="878001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7839BFED-CE37-B185-87D0-DCD3D9F2FDEF}"/>
              </a:ext>
            </a:extLst>
          </p:cNvPr>
          <p:cNvCxnSpPr>
            <a:cxnSpLocks/>
          </p:cNvCxnSpPr>
          <p:nvPr/>
        </p:nvCxnSpPr>
        <p:spPr>
          <a:xfrm>
            <a:off x="106532" y="1501804"/>
            <a:ext cx="878001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그림 38">
            <a:extLst>
              <a:ext uri="{FF2B5EF4-FFF2-40B4-BE49-F238E27FC236}">
                <a16:creationId xmlns:a16="http://schemas.microsoft.com/office/drawing/2014/main" id="{230C8C6A-986B-64B4-CC39-4EC715D2C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54" y="4366615"/>
            <a:ext cx="193664" cy="216000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15BBEBB7-CB9A-46AC-AD2F-DB0BD36CB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33" y="4357737"/>
            <a:ext cx="193664" cy="216000"/>
          </a:xfrm>
          <a:prstGeom prst="rect">
            <a:avLst/>
          </a:prstGeom>
        </p:spPr>
      </p:pic>
      <p:sp>
        <p:nvSpPr>
          <p:cNvPr id="41" name="타원 40">
            <a:extLst>
              <a:ext uri="{FF2B5EF4-FFF2-40B4-BE49-F238E27FC236}">
                <a16:creationId xmlns:a16="http://schemas.microsoft.com/office/drawing/2014/main" id="{86185D1C-3EB0-1380-DC81-BF646F81B807}"/>
              </a:ext>
            </a:extLst>
          </p:cNvPr>
          <p:cNvSpPr/>
          <p:nvPr/>
        </p:nvSpPr>
        <p:spPr>
          <a:xfrm>
            <a:off x="187099" y="229479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FEFCFA3B-5820-8EF1-8C7E-023B6ABE5A30}"/>
              </a:ext>
            </a:extLst>
          </p:cNvPr>
          <p:cNvGrpSpPr/>
          <p:nvPr/>
        </p:nvGrpSpPr>
        <p:grpSpPr>
          <a:xfrm>
            <a:off x="1644151" y="2328535"/>
            <a:ext cx="195436" cy="167606"/>
            <a:chOff x="985664" y="2737520"/>
            <a:chExt cx="195436" cy="167606"/>
          </a:xfrm>
        </p:grpSpPr>
        <p:pic>
          <p:nvPicPr>
            <p:cNvPr id="53" name="Picture 2" descr="C:\Users\이정원\Desktop\1476796344_cog.png">
              <a:extLst>
                <a:ext uri="{FF2B5EF4-FFF2-40B4-BE49-F238E27FC236}">
                  <a16:creationId xmlns:a16="http://schemas.microsoft.com/office/drawing/2014/main" id="{639CE2CE-2A87-4396-0D5D-FF9855F014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75" y="2740025"/>
              <a:ext cx="15557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9D75FD52-BF10-A0C9-A683-3E368799BC64}"/>
                </a:ext>
              </a:extLst>
            </p:cNvPr>
            <p:cNvSpPr/>
            <p:nvPr/>
          </p:nvSpPr>
          <p:spPr bwMode="auto">
            <a:xfrm>
              <a:off x="985664" y="2737520"/>
              <a:ext cx="195436" cy="167606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lIns="36000" tIns="36000" rIns="36000" bIns="36000" rtlCol="0" anchor="ctr"/>
            <a:lstStyle/>
            <a:p>
              <a:pPr algn="ctr"/>
              <a:endParaRPr lang="ko-KR" altLang="en-US" sz="1000" dirty="0">
                <a:latin typeface="+mn-ea"/>
              </a:endParaRPr>
            </a:p>
          </p:txBody>
        </p:sp>
      </p:grpSp>
      <p:sp>
        <p:nvSpPr>
          <p:cNvPr id="55" name="타원 54">
            <a:extLst>
              <a:ext uri="{FF2B5EF4-FFF2-40B4-BE49-F238E27FC236}">
                <a16:creationId xmlns:a16="http://schemas.microsoft.com/office/drawing/2014/main" id="{E0D4F429-49EA-E501-1343-831E42817F0E}"/>
              </a:ext>
            </a:extLst>
          </p:cNvPr>
          <p:cNvSpPr/>
          <p:nvPr/>
        </p:nvSpPr>
        <p:spPr>
          <a:xfrm>
            <a:off x="187099" y="319340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6E727CC7-ED1A-61D1-2EE9-CA599889C971}"/>
              </a:ext>
            </a:extLst>
          </p:cNvPr>
          <p:cNvSpPr/>
          <p:nvPr/>
        </p:nvSpPr>
        <p:spPr>
          <a:xfrm>
            <a:off x="3284268" y="187279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3392D4ED-9581-5330-8E57-5225427BCAAF}"/>
              </a:ext>
            </a:extLst>
          </p:cNvPr>
          <p:cNvSpPr/>
          <p:nvPr/>
        </p:nvSpPr>
        <p:spPr>
          <a:xfrm>
            <a:off x="263557" y="414444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6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F80CB852-B952-68C8-FBEC-B94C214D2CF4}"/>
              </a:ext>
            </a:extLst>
          </p:cNvPr>
          <p:cNvSpPr/>
          <p:nvPr/>
        </p:nvSpPr>
        <p:spPr>
          <a:xfrm>
            <a:off x="4518717" y="412805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7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121736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55800F63-6299-504C-D9CB-A29D7D04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P-BE-AM-05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DC7DC-41ED-0778-8B3D-94D1B0DF3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메인</a:t>
            </a:r>
            <a:r>
              <a:rPr lang="en-US" altLang="ko-KR" dirty="0"/>
              <a:t>] </a:t>
            </a:r>
            <a:r>
              <a:rPr lang="ko-KR" altLang="en-US" dirty="0"/>
              <a:t>메인 팝업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533BA76-BD5B-4CA6-6191-FE66605B73A1}"/>
              </a:ext>
            </a:extLst>
          </p:cNvPr>
          <p:cNvSpPr/>
          <p:nvPr/>
        </p:nvSpPr>
        <p:spPr>
          <a:xfrm>
            <a:off x="375174" y="610008"/>
            <a:ext cx="3070046" cy="21289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524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9" name="Close Button">
            <a:extLst>
              <a:ext uri="{FF2B5EF4-FFF2-40B4-BE49-F238E27FC236}">
                <a16:creationId xmlns:a16="http://schemas.microsoft.com/office/drawing/2014/main" id="{14897187-AE7C-8A91-A92D-994A012D28E8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 flipV="1">
            <a:off x="3130987" y="776565"/>
            <a:ext cx="187093" cy="196092"/>
          </a:xfrm>
          <a:custGeom>
            <a:avLst/>
            <a:gdLst>
              <a:gd name="T0" fmla="*/ 254 w 254"/>
              <a:gd name="T1" fmla="*/ 0 h 254"/>
              <a:gd name="T2" fmla="*/ 0 w 254"/>
              <a:gd name="T3" fmla="*/ 254 h 254"/>
              <a:gd name="T4" fmla="*/ 0 w 254"/>
              <a:gd name="T5" fmla="*/ 0 h 254"/>
              <a:gd name="T6" fmla="*/ 254 w 254"/>
              <a:gd name="T7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" h="254">
                <a:moveTo>
                  <a:pt x="254" y="0"/>
                </a:moveTo>
                <a:lnTo>
                  <a:pt x="0" y="254"/>
                </a:lnTo>
                <a:moveTo>
                  <a:pt x="0" y="0"/>
                </a:moveTo>
                <a:lnTo>
                  <a:pt x="254" y="254"/>
                </a:lnTo>
              </a:path>
            </a:pathLst>
          </a:custGeom>
          <a:noFill/>
          <a:ln w="9525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F5F5F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7CF3F8-52B0-B183-03EE-C702F56FFDB7}"/>
              </a:ext>
            </a:extLst>
          </p:cNvPr>
          <p:cNvSpPr txBox="1"/>
          <p:nvPr/>
        </p:nvSpPr>
        <p:spPr>
          <a:xfrm>
            <a:off x="436534" y="658041"/>
            <a:ext cx="2694453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호스팅 만료 알림 설정</a:t>
            </a: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BBBEE7BB-0038-D3BC-382A-ACD0C168E3C8}"/>
              </a:ext>
            </a:extLst>
          </p:cNvPr>
          <p:cNvCxnSpPr>
            <a:cxnSpLocks/>
          </p:cNvCxnSpPr>
          <p:nvPr/>
        </p:nvCxnSpPr>
        <p:spPr>
          <a:xfrm>
            <a:off x="498478" y="1090787"/>
            <a:ext cx="28196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7AA90D0-2919-EA22-3862-6BD18C3736D9}"/>
              </a:ext>
            </a:extLst>
          </p:cNvPr>
          <p:cNvSpPr/>
          <p:nvPr/>
        </p:nvSpPr>
        <p:spPr bwMode="auto">
          <a:xfrm>
            <a:off x="1259395" y="1212131"/>
            <a:ext cx="1901141" cy="2588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제목을 입력하세요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BC2CA33-8379-AF52-571D-D96BFE585FDB}"/>
              </a:ext>
            </a:extLst>
          </p:cNvPr>
          <p:cNvSpPr/>
          <p:nvPr/>
        </p:nvSpPr>
        <p:spPr>
          <a:xfrm>
            <a:off x="496161" y="1220901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제목</a:t>
            </a:r>
            <a:endParaRPr lang="en-US" altLang="ko-KR" sz="9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4" name="모서리가 둥근 직사각형 151">
            <a:extLst>
              <a:ext uri="{FF2B5EF4-FFF2-40B4-BE49-F238E27FC236}">
                <a16:creationId xmlns:a16="http://schemas.microsoft.com/office/drawing/2014/main" id="{CA490678-2CF5-2246-2DDF-C2BC0F77E4C2}"/>
              </a:ext>
            </a:extLst>
          </p:cNvPr>
          <p:cNvSpPr/>
          <p:nvPr/>
        </p:nvSpPr>
        <p:spPr>
          <a:xfrm>
            <a:off x="1012334" y="2253164"/>
            <a:ext cx="845224" cy="33407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914400"/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확인</a:t>
            </a:r>
          </a:p>
        </p:txBody>
      </p:sp>
      <p:sp>
        <p:nvSpPr>
          <p:cNvPr id="25" name="모서리가 둥근 직사각형 152">
            <a:extLst>
              <a:ext uri="{FF2B5EF4-FFF2-40B4-BE49-F238E27FC236}">
                <a16:creationId xmlns:a16="http://schemas.microsoft.com/office/drawing/2014/main" id="{DC95C3FE-C074-5856-FA7D-8543FF8475B3}"/>
              </a:ext>
            </a:extLst>
          </p:cNvPr>
          <p:cNvSpPr/>
          <p:nvPr/>
        </p:nvSpPr>
        <p:spPr>
          <a:xfrm>
            <a:off x="1908279" y="2253164"/>
            <a:ext cx="845224" cy="3340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취소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B065A9D-3E74-8BE6-62A3-52D5F73775FE}"/>
              </a:ext>
            </a:extLst>
          </p:cNvPr>
          <p:cNvSpPr/>
          <p:nvPr/>
        </p:nvSpPr>
        <p:spPr bwMode="auto">
          <a:xfrm>
            <a:off x="1263703" y="1602378"/>
            <a:ext cx="933662" cy="244800"/>
          </a:xfrm>
          <a:prstGeom prst="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36000" tIns="36000" rIns="36000" bIns="36000" rtlCol="0" anchor="ctr"/>
          <a:lstStyle/>
          <a:p>
            <a:pPr algn="ctr"/>
            <a:endParaRPr lang="ko-KR" altLang="en-US" sz="1000" dirty="0">
              <a:latin typeface="+mn-ea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892DAE5-38B6-7B50-185A-933E8D7244D3}"/>
              </a:ext>
            </a:extLst>
          </p:cNvPr>
          <p:cNvSpPr/>
          <p:nvPr/>
        </p:nvSpPr>
        <p:spPr>
          <a:xfrm>
            <a:off x="2274499" y="1616774"/>
            <a:ext cx="7633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+mn-ea"/>
              </a:rPr>
              <a:t>000</a:t>
            </a:r>
            <a:r>
              <a:rPr lang="ko-KR" altLang="en-US" sz="900" dirty="0">
                <a:latin typeface="+mn-ea"/>
              </a:rPr>
              <a:t>일 남음</a:t>
            </a:r>
          </a:p>
        </p:txBody>
      </p:sp>
      <p:sp>
        <p:nvSpPr>
          <p:cNvPr id="41" name="Calendar">
            <a:extLst>
              <a:ext uri="{FF2B5EF4-FFF2-40B4-BE49-F238E27FC236}">
                <a16:creationId xmlns:a16="http://schemas.microsoft.com/office/drawing/2014/main" id="{C7AB8035-6EF8-C055-5716-7631B28DB66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00166" y="1654644"/>
            <a:ext cx="161925" cy="161925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EEF0B029-A7AE-DB47-F31B-1772BE53758D}"/>
              </a:ext>
            </a:extLst>
          </p:cNvPr>
          <p:cNvSpPr/>
          <p:nvPr/>
        </p:nvSpPr>
        <p:spPr>
          <a:xfrm>
            <a:off x="496161" y="1593693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날짜</a:t>
            </a:r>
            <a:endParaRPr lang="en-US" altLang="ko-KR" sz="9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926557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7CD10F6-FF6E-4057-BABE-49565A693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사내 게시판</a:t>
            </a:r>
            <a:endParaRPr lang="en-US" altLang="ko-KR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3C2FC9-76E5-4BD9-A232-E17063CAF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12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47936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toFvHBE0DSHbpkvebRIgEbzMi2hInHW/XCMQAmcRuFU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toFvHBE0DSHbpkvebRIgEbzMi2hInHW/XCMQAmcRuFU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toFvHBE0DSHbpkvebRIgEbzMi2hInHW/XCMQAmcRuFU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toFvHBE0DSHbpkvebRIgEbzMi2hInHW/XCMQAmcRuFU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toFvHBE0DSHbpkvebRIgEbzMi2hInHW/XCMQAmcRuFU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toFvHBE0DSHbpkvebRIgEbzMi2hInHW/XCMQAmcRuFU=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toFvHBE0DSHbpkvebRIgEbzMi2hInHW/XCMQAmcRuFU=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toFvHBE0DSHbpkvebRIgEbzMi2hInHW/XCMQAmcRuFU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>
              <a:lumMod val="75000"/>
            </a:schemeClr>
          </a:solidFill>
        </a:ln>
      </a:spPr>
      <a:bodyPr lIns="36000" tIns="36000" rIns="36000" bIns="36000" rtlCol="0" anchor="ctr"/>
      <a:lstStyle>
        <a:defPPr algn="ctr">
          <a:defRPr sz="900" dirty="0" smtClean="0">
            <a:solidFill>
              <a:schemeClr val="bg1">
                <a:lumMod val="65000"/>
              </a:schemeClr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15750</TotalTime>
  <Words>25608</Words>
  <Application>Microsoft Office PowerPoint</Application>
  <PresentationFormat>사용자 지정</PresentationFormat>
  <Paragraphs>7181</Paragraphs>
  <Slides>100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100</vt:i4>
      </vt:variant>
    </vt:vector>
  </HeadingPairs>
  <TitlesOfParts>
    <vt:vector size="108" baseType="lpstr">
      <vt:lpstr>맑은 고딕</vt:lpstr>
      <vt:lpstr>맑은 고딕 (본문)</vt:lpstr>
      <vt:lpstr>타이포_씨고딕 150</vt:lpstr>
      <vt:lpstr>Arial</vt:lpstr>
      <vt:lpstr>Calibri</vt:lpstr>
      <vt:lpstr>Segoe UI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P-BE-LI-00</vt:lpstr>
      <vt:lpstr>PowerPoint 프레젠테이션</vt:lpstr>
      <vt:lpstr>P-BE-OM-00</vt:lpstr>
      <vt:lpstr>P-BE-OM-05</vt:lpstr>
      <vt:lpstr>PowerPoint 프레젠테이션</vt:lpstr>
      <vt:lpstr>P-BE-OM-00</vt:lpstr>
      <vt:lpstr>P-BE-OM-05</vt:lpstr>
      <vt:lpstr>P-BE-OM-10</vt:lpstr>
      <vt:lpstr>P-BE-OM-15</vt:lpstr>
      <vt:lpstr>P-BE-OM-20</vt:lpstr>
      <vt:lpstr>P-BE-OM-25</vt:lpstr>
      <vt:lpstr>P-BE-OM-30</vt:lpstr>
      <vt:lpstr>P-BE-OM-35</vt:lpstr>
      <vt:lpstr>P-BE-OM-40</vt:lpstr>
      <vt:lpstr>PowerPoint 프레젠테이션</vt:lpstr>
      <vt:lpstr>P-BE-OM-45</vt:lpstr>
      <vt:lpstr>P-BE-OM-50</vt:lpstr>
      <vt:lpstr>P-BE-OM-55</vt:lpstr>
      <vt:lpstr>P-BE-OM-60</vt:lpstr>
      <vt:lpstr>PowerPoint 프레젠테이션</vt:lpstr>
      <vt:lpstr>P-BE-BM-00</vt:lpstr>
      <vt:lpstr>P-BE-BM-05</vt:lpstr>
      <vt:lpstr>P-BE-BM-10</vt:lpstr>
      <vt:lpstr>P-BE-BM-15</vt:lpstr>
      <vt:lpstr>P-BE-BM-20</vt:lpstr>
      <vt:lpstr>P-BE-BM-25</vt:lpstr>
      <vt:lpstr>P-BE-BM-30</vt:lpstr>
      <vt:lpstr>P-BE-BM-35</vt:lpstr>
      <vt:lpstr>P-BE-BM-40</vt:lpstr>
      <vt:lpstr>P-BE-BM-45</vt:lpstr>
      <vt:lpstr>P-BE-BM-50</vt:lpstr>
      <vt:lpstr>P-BE-BM-55</vt:lpstr>
      <vt:lpstr>P-BE-BM-60</vt:lpstr>
      <vt:lpstr>P-BE-BM-65</vt:lpstr>
      <vt:lpstr>P-BE-BM-70</vt:lpstr>
      <vt:lpstr>P-BE-BM-75</vt:lpstr>
      <vt:lpstr>P-BE-BM-80</vt:lpstr>
      <vt:lpstr>P-BE-BM-85</vt:lpstr>
      <vt:lpstr>P-BE-BM-90</vt:lpstr>
      <vt:lpstr>P-BE-BM-95</vt:lpstr>
      <vt:lpstr>P-BE-BM-100</vt:lpstr>
      <vt:lpstr>P-BE-BM-105</vt:lpstr>
      <vt:lpstr>P-BE-BM-110</vt:lpstr>
      <vt:lpstr>PowerPoint 프레젠테이션</vt:lpstr>
      <vt:lpstr>P-BE-MM-00</vt:lpstr>
      <vt:lpstr>P-BE-MM-05</vt:lpstr>
      <vt:lpstr>P-BE-MM-10</vt:lpstr>
      <vt:lpstr>P-BE-MM-15</vt:lpstr>
      <vt:lpstr>P-BE-MM-20</vt:lpstr>
      <vt:lpstr>P-BE-MM-25</vt:lpstr>
      <vt:lpstr>P-BE-MM-30</vt:lpstr>
      <vt:lpstr>P-BE-MM-35</vt:lpstr>
      <vt:lpstr>P-BE-MM-40</vt:lpstr>
      <vt:lpstr>P-BE-MM-45</vt:lpstr>
      <vt:lpstr>P-BE-MM-50</vt:lpstr>
      <vt:lpstr>P-BE-MM-55</vt:lpstr>
      <vt:lpstr>PowerPoint 프레젠테이션</vt:lpstr>
      <vt:lpstr>P-BE-MG-00</vt:lpstr>
      <vt:lpstr>P-BE-MG-05</vt:lpstr>
      <vt:lpstr>P-BE-MG-10</vt:lpstr>
      <vt:lpstr>P-BE-MG-15</vt:lpstr>
      <vt:lpstr>PowerPoint 프레젠테이션</vt:lpstr>
      <vt:lpstr>P-BE-BM-00</vt:lpstr>
      <vt:lpstr>PowerPoint 프레젠테이션</vt:lpstr>
      <vt:lpstr>P-BE-GM-00</vt:lpstr>
      <vt:lpstr>P-BE-GM-05</vt:lpstr>
      <vt:lpstr>P-BE-GM-10</vt:lpstr>
      <vt:lpstr>P-BE-GM-15</vt:lpstr>
      <vt:lpstr>P-BE-GM-20</vt:lpstr>
      <vt:lpstr>P-BE-GM-25</vt:lpstr>
      <vt:lpstr>P-BE-GM-30</vt:lpstr>
      <vt:lpstr>P-BE-GM-35</vt:lpstr>
      <vt:lpstr>P-BE-GM-40</vt:lpstr>
      <vt:lpstr>P-BE-GM-45</vt:lpstr>
      <vt:lpstr>P-BE-GM-50</vt:lpstr>
      <vt:lpstr>PowerPoint 프레젠테이션</vt:lpstr>
      <vt:lpstr>P-BE-ST-00</vt:lpstr>
      <vt:lpstr>P-BE-ST-05</vt:lpstr>
      <vt:lpstr>P-BE-ST-10</vt:lpstr>
      <vt:lpstr>P-BE-ST-15</vt:lpstr>
      <vt:lpstr>P-BE-ST-20</vt:lpstr>
      <vt:lpstr>P-BE-ST-25</vt:lpstr>
      <vt:lpstr>P-BE-ST-30</vt:lpstr>
      <vt:lpstr>PowerPoint 프레젠테이션</vt:lpstr>
      <vt:lpstr>P-BE-PM-00</vt:lpstr>
      <vt:lpstr>P-BE-PM-05</vt:lpstr>
      <vt:lpstr>P-BE-PM-10</vt:lpstr>
      <vt:lpstr>P-BE-PM-15</vt:lpstr>
      <vt:lpstr>P-BE-PM-15</vt:lpstr>
      <vt:lpstr>P-BE-PM-20</vt:lpstr>
      <vt:lpstr>P-BE-PM-25</vt:lpstr>
      <vt:lpstr>PowerPoint 프레젠테이션</vt:lpstr>
      <vt:lpstr>P-BE-AM-00</vt:lpstr>
      <vt:lpstr>P-BE-AM-05</vt:lpstr>
      <vt:lpstr>PowerPoint 프레젠테이션</vt:lpstr>
      <vt:lpstr>P-BE-EN-00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LC</dc:creator>
  <cp:lastModifiedBy>임승빈</cp:lastModifiedBy>
  <cp:revision>409</cp:revision>
  <dcterms:created xsi:type="dcterms:W3CDTF">2022-02-01T03:09:43Z</dcterms:created>
  <dcterms:modified xsi:type="dcterms:W3CDTF">2024-01-04T01:53:16Z</dcterms:modified>
</cp:coreProperties>
</file>